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702" r:id="rId4"/>
    <p:sldId id="892" r:id="rId5"/>
    <p:sldId id="893" r:id="rId6"/>
    <p:sldId id="894" r:id="rId7"/>
    <p:sldId id="895" r:id="rId8"/>
    <p:sldId id="891" r:id="rId9"/>
    <p:sldId id="896" r:id="rId10"/>
    <p:sldId id="897" r:id="rId11"/>
    <p:sldId id="898" r:id="rId12"/>
    <p:sldId id="899" r:id="rId13"/>
    <p:sldId id="900" r:id="rId14"/>
    <p:sldId id="901" r:id="rId15"/>
    <p:sldId id="902" r:id="rId16"/>
    <p:sldId id="903" r:id="rId17"/>
    <p:sldId id="931" r:id="rId18"/>
    <p:sldId id="904" r:id="rId19"/>
    <p:sldId id="905" r:id="rId20"/>
    <p:sldId id="884" r:id="rId21"/>
    <p:sldId id="907" r:id="rId22"/>
    <p:sldId id="906" r:id="rId23"/>
    <p:sldId id="908" r:id="rId24"/>
    <p:sldId id="910" r:id="rId25"/>
    <p:sldId id="917" r:id="rId26"/>
    <p:sldId id="914" r:id="rId27"/>
    <p:sldId id="918" r:id="rId28"/>
    <p:sldId id="919" r:id="rId29"/>
    <p:sldId id="911" r:id="rId30"/>
    <p:sldId id="912" r:id="rId31"/>
    <p:sldId id="926" r:id="rId32"/>
    <p:sldId id="927" r:id="rId33"/>
    <p:sldId id="929" r:id="rId34"/>
    <p:sldId id="928" r:id="rId35"/>
    <p:sldId id="930" r:id="rId36"/>
    <p:sldId id="920" r:id="rId37"/>
    <p:sldId id="921" r:id="rId38"/>
    <p:sldId id="922" r:id="rId39"/>
    <p:sldId id="923" r:id="rId40"/>
    <p:sldId id="924" r:id="rId41"/>
    <p:sldId id="92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00/conta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Our</a:t>
            </a:r>
            <a:br>
              <a:rPr lang="en-US" sz="2800" b="1" dirty="0" smtClean="0"/>
            </a:br>
            <a:r>
              <a:rPr lang="en-US" sz="2800" b="1" dirty="0" smtClean="0"/>
              <a:t>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Our form class called </a:t>
            </a:r>
            <a:r>
              <a:rPr lang="en-IN" sz="2400" b="1" dirty="0" err="1" smtClean="0">
                <a:solidFill>
                  <a:srgbClr val="C00000"/>
                </a:solidFill>
              </a:rPr>
              <a:t>ContactForm</a:t>
            </a:r>
            <a:r>
              <a:rPr lang="en-IN" sz="2400" dirty="0" smtClean="0"/>
              <a:t> is similar to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Django’s</a:t>
            </a:r>
            <a:r>
              <a:rPr lang="en-IN" sz="2400" dirty="0" smtClean="0"/>
              <a:t> model syntax.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It has to inherit the predefined class </a:t>
            </a:r>
            <a:r>
              <a:rPr lang="en-IN" sz="1900" b="1" dirty="0" err="1" smtClean="0">
                <a:solidFill>
                  <a:srgbClr val="C00000"/>
                </a:solidFill>
              </a:rPr>
              <a:t>forms.Form</a:t>
            </a:r>
            <a:r>
              <a:rPr lang="en-IN" sz="1900" dirty="0" smtClean="0"/>
              <a:t>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Each </a:t>
            </a:r>
            <a:r>
              <a:rPr lang="en-IN" sz="1900" b="1" dirty="0" smtClean="0">
                <a:solidFill>
                  <a:srgbClr val="0070C0"/>
                </a:solidFill>
              </a:rPr>
              <a:t>field</a:t>
            </a:r>
            <a:r>
              <a:rPr lang="en-IN" sz="1900" dirty="0" smtClean="0"/>
              <a:t> in the form is represented by a type of </a:t>
            </a:r>
            <a:r>
              <a:rPr lang="en-IN" sz="1900" b="1" dirty="0" smtClean="0">
                <a:solidFill>
                  <a:srgbClr val="C00000"/>
                </a:solidFill>
              </a:rPr>
              <a:t>Field</a:t>
            </a:r>
            <a:r>
              <a:rPr lang="en-IN" sz="1900" dirty="0" smtClean="0"/>
              <a:t> class – </a:t>
            </a:r>
            <a:r>
              <a:rPr lang="en-IN" sz="1900" b="1" dirty="0" err="1" smtClean="0">
                <a:solidFill>
                  <a:srgbClr val="C00000"/>
                </a:solidFill>
              </a:rPr>
              <a:t>CharField</a:t>
            </a:r>
            <a:r>
              <a:rPr lang="en-IN" sz="1900" dirty="0" smtClean="0"/>
              <a:t> and </a:t>
            </a:r>
            <a:r>
              <a:rPr lang="en-IN" sz="1900" b="1" dirty="0" err="1" smtClean="0">
                <a:solidFill>
                  <a:srgbClr val="C00000"/>
                </a:solidFill>
              </a:rPr>
              <a:t>EmailField</a:t>
            </a:r>
            <a:r>
              <a:rPr lang="en-IN" sz="1900" dirty="0" smtClean="0"/>
              <a:t> are the only types of fields used here – as attributes of a </a:t>
            </a:r>
            <a:r>
              <a:rPr lang="en-IN" sz="1900" b="1" dirty="0" smtClean="0">
                <a:solidFill>
                  <a:srgbClr val="C00000"/>
                </a:solidFill>
              </a:rPr>
              <a:t>Form</a:t>
            </a:r>
            <a:r>
              <a:rPr lang="en-IN" sz="1900" dirty="0" smtClean="0"/>
              <a:t> class.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Each </a:t>
            </a:r>
            <a:r>
              <a:rPr lang="en-IN" sz="1900" b="1" dirty="0" smtClean="0">
                <a:solidFill>
                  <a:srgbClr val="0070C0"/>
                </a:solidFill>
              </a:rPr>
              <a:t>field</a:t>
            </a:r>
            <a:r>
              <a:rPr lang="en-IN" sz="1900" dirty="0" smtClean="0"/>
              <a:t> is </a:t>
            </a:r>
            <a:r>
              <a:rPr lang="en-IN" sz="1900" b="1" dirty="0" smtClean="0">
                <a:solidFill>
                  <a:srgbClr val="7030A0"/>
                </a:solidFill>
              </a:rPr>
              <a:t>required</a:t>
            </a:r>
            <a:r>
              <a:rPr lang="en-IN" sz="1900" dirty="0" smtClean="0"/>
              <a:t> by default, so to make </a:t>
            </a:r>
            <a:r>
              <a:rPr lang="en-IN" sz="1900" b="1" dirty="0" smtClean="0">
                <a:solidFill>
                  <a:srgbClr val="C00000"/>
                </a:solidFill>
              </a:rPr>
              <a:t>email</a:t>
            </a:r>
            <a:r>
              <a:rPr lang="en-IN" sz="1900" dirty="0" smtClean="0"/>
              <a:t> optional, we specify </a:t>
            </a:r>
            <a:r>
              <a:rPr lang="en-IN" sz="1900" b="1" dirty="0" smtClean="0">
                <a:solidFill>
                  <a:srgbClr val="C00000"/>
                </a:solidFill>
              </a:rPr>
              <a:t>required=False</a:t>
            </a:r>
            <a:r>
              <a:rPr lang="en-IN" sz="1900" dirty="0" smtClean="0"/>
              <a:t>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Our</a:t>
            </a:r>
            <a:br>
              <a:rPr lang="en-US" sz="2800" b="1" dirty="0" smtClean="0"/>
            </a:br>
            <a:r>
              <a:rPr lang="en-US" sz="2800" b="1" dirty="0" smtClean="0"/>
              <a:t>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Let’s hop into the </a:t>
            </a:r>
            <a:r>
              <a:rPr lang="en-IN" sz="2400" b="1" dirty="0" smtClean="0">
                <a:solidFill>
                  <a:srgbClr val="7030A0"/>
                </a:solidFill>
              </a:rPr>
              <a:t>Python interactive interpreter </a:t>
            </a:r>
            <a:r>
              <a:rPr lang="en-IN" sz="2400" dirty="0" smtClean="0"/>
              <a:t>and see what this class can do.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first thing it can do is display itself as </a:t>
            </a:r>
            <a:r>
              <a:rPr lang="en-IN" sz="2400" b="1" dirty="0" smtClean="0">
                <a:solidFill>
                  <a:srgbClr val="7030A0"/>
                </a:solidFill>
              </a:rPr>
              <a:t>HTML</a:t>
            </a:r>
            <a:r>
              <a:rPr lang="en-IN" sz="2400" dirty="0" smtClean="0"/>
              <a:t>: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for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643446"/>
            <a:ext cx="8715436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Our</a:t>
            </a:r>
            <a:br>
              <a:rPr lang="en-US" sz="2800" b="1" dirty="0" smtClean="0"/>
            </a:br>
            <a:r>
              <a:rPr lang="en-US" sz="2800" b="1" dirty="0" smtClean="0"/>
              <a:t>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adds a </a:t>
            </a:r>
            <a:r>
              <a:rPr lang="en-IN" sz="2400" b="1" dirty="0" smtClean="0">
                <a:solidFill>
                  <a:srgbClr val="7030A0"/>
                </a:solidFill>
              </a:rPr>
              <a:t>label</a:t>
            </a:r>
            <a:r>
              <a:rPr lang="en-IN" sz="2400" dirty="0" smtClean="0"/>
              <a:t> to each field, along with </a:t>
            </a:r>
            <a:r>
              <a:rPr lang="en-IN" sz="2400" b="1" dirty="0" smtClean="0">
                <a:solidFill>
                  <a:srgbClr val="C00000"/>
                </a:solidFill>
              </a:rPr>
              <a:t>&lt;label&gt;</a:t>
            </a:r>
            <a:r>
              <a:rPr lang="en-IN" sz="2400" dirty="0" smtClean="0"/>
              <a:t> tags for accessibility. The idea is to make the default </a:t>
            </a:r>
            <a:r>
              <a:rPr lang="en-IN" sz="2400" dirty="0" err="1" smtClean="0"/>
              <a:t>behavior</a:t>
            </a:r>
            <a:r>
              <a:rPr lang="en-IN" sz="2400" dirty="0" smtClean="0"/>
              <a:t> as optimal as possible.</a:t>
            </a:r>
          </a:p>
          <a:p>
            <a:endParaRPr lang="en-IN" sz="2400" dirty="0" smtClean="0"/>
          </a:p>
          <a:p>
            <a:r>
              <a:rPr lang="en-IN" sz="2400" dirty="0" smtClean="0"/>
              <a:t>This default output is in the format of an HTML </a:t>
            </a:r>
            <a:r>
              <a:rPr lang="en-IN" sz="2400" b="1" dirty="0" smtClean="0">
                <a:solidFill>
                  <a:srgbClr val="C00000"/>
                </a:solidFill>
              </a:rPr>
              <a:t>&lt;table&gt;</a:t>
            </a:r>
            <a:r>
              <a:rPr lang="en-IN" sz="2400" dirty="0" smtClean="0"/>
              <a:t>, but there are a few other built-in outputs: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for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357694"/>
            <a:ext cx="8715436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Our</a:t>
            </a:r>
            <a:br>
              <a:rPr lang="en-US" sz="2800" b="1" dirty="0" smtClean="0"/>
            </a:br>
            <a:r>
              <a:rPr lang="en-US" sz="2800" b="1" dirty="0" smtClean="0"/>
              <a:t>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Note that the opening and closing </a:t>
            </a:r>
            <a:r>
              <a:rPr lang="en-IN" sz="2400" b="1" dirty="0" smtClean="0">
                <a:solidFill>
                  <a:srgbClr val="C00000"/>
                </a:solidFill>
              </a:rPr>
              <a:t>&lt;table&gt; 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b="1" dirty="0" err="1" smtClean="0">
                <a:solidFill>
                  <a:srgbClr val="C00000"/>
                </a:solidFill>
              </a:rPr>
              <a:t>ul</a:t>
            </a:r>
            <a:r>
              <a:rPr lang="en-IN" sz="2400" b="1" dirty="0" smtClean="0">
                <a:solidFill>
                  <a:srgbClr val="C00000"/>
                </a:solidFill>
              </a:rPr>
              <a:t>&gt;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&lt;form&gt;</a:t>
            </a:r>
            <a:r>
              <a:rPr lang="en-IN" sz="2400" dirty="0" smtClean="0"/>
              <a:t> tags aren’t included in the output, so that we can add any additional rows and customization if necessary.</a:t>
            </a:r>
          </a:p>
          <a:p>
            <a:endParaRPr lang="en-IN" sz="2400" dirty="0" smtClean="0"/>
          </a:p>
          <a:p>
            <a:r>
              <a:rPr lang="en-IN" sz="2400" dirty="0" smtClean="0"/>
              <a:t>These methods are just shortcuts for the common case of “</a:t>
            </a:r>
            <a:r>
              <a:rPr lang="en-IN" sz="2400" b="1" dirty="0" smtClean="0">
                <a:solidFill>
                  <a:srgbClr val="7030A0"/>
                </a:solidFill>
              </a:rPr>
              <a:t>display the entire form</a:t>
            </a:r>
            <a:r>
              <a:rPr lang="en-IN" sz="2400" dirty="0" smtClean="0"/>
              <a:t>.” We can also display the HTML for a particular field: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for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29198"/>
            <a:ext cx="8715436" cy="1785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Our</a:t>
            </a:r>
            <a:br>
              <a:rPr lang="en-US" sz="2800" b="1" dirty="0" smtClean="0"/>
            </a:br>
            <a:r>
              <a:rPr lang="en-US" sz="2800" b="1" dirty="0" smtClean="0"/>
              <a:t>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second thing </a:t>
            </a:r>
            <a:r>
              <a:rPr lang="en-IN" sz="2400" b="1" dirty="0" smtClean="0">
                <a:solidFill>
                  <a:srgbClr val="C00000"/>
                </a:solidFill>
              </a:rPr>
              <a:t>Form</a:t>
            </a:r>
            <a:r>
              <a:rPr lang="en-IN" sz="2400" dirty="0" smtClean="0"/>
              <a:t> objects can do is validate data.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validate data, create a new </a:t>
            </a:r>
            <a:r>
              <a:rPr lang="en-IN" sz="2400" b="1" dirty="0" smtClean="0">
                <a:solidFill>
                  <a:srgbClr val="C00000"/>
                </a:solidFill>
              </a:rPr>
              <a:t>Form</a:t>
            </a:r>
            <a:r>
              <a:rPr lang="en-IN" sz="2400" dirty="0" smtClean="0"/>
              <a:t> object and pass it a </a:t>
            </a:r>
            <a:r>
              <a:rPr lang="en-IN" sz="2400" b="1" dirty="0" smtClean="0">
                <a:solidFill>
                  <a:srgbClr val="7030A0"/>
                </a:solidFill>
              </a:rPr>
              <a:t>dictionary</a:t>
            </a:r>
            <a:r>
              <a:rPr lang="en-IN" sz="2400" dirty="0" smtClean="0"/>
              <a:t> of data that maps </a:t>
            </a:r>
            <a:r>
              <a:rPr lang="en-IN" sz="2400" b="1" dirty="0" smtClean="0">
                <a:solidFill>
                  <a:srgbClr val="C00000"/>
                </a:solidFill>
              </a:rPr>
              <a:t>field names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data</a:t>
            </a:r>
            <a:r>
              <a:rPr lang="en-IN" sz="2400" dirty="0" smtClean="0"/>
              <a:t>: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for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143380"/>
            <a:ext cx="8715436" cy="521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Our</a:t>
            </a:r>
            <a:br>
              <a:rPr lang="en-US" sz="2800" b="1" dirty="0" smtClean="0"/>
            </a:br>
            <a:r>
              <a:rPr lang="en-US" sz="2800" b="1" dirty="0" smtClean="0"/>
              <a:t>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Once we’ve associated data with a Form instance, we’ve created a </a:t>
            </a:r>
            <a:r>
              <a:rPr lang="en-IN" sz="2000" b="1" dirty="0" smtClean="0">
                <a:solidFill>
                  <a:srgbClr val="7030A0"/>
                </a:solidFill>
              </a:rPr>
              <a:t>“bound” </a:t>
            </a:r>
            <a:r>
              <a:rPr lang="en-IN" sz="2000" dirty="0" smtClean="0"/>
              <a:t>form:</a:t>
            </a:r>
          </a:p>
          <a:p>
            <a:r>
              <a:rPr lang="en-IN" sz="2000" b="1" dirty="0" smtClean="0"/>
              <a:t>&gt;&gt;&gt; </a:t>
            </a:r>
            <a:r>
              <a:rPr lang="en-IN" sz="2000" b="1" dirty="0" err="1" smtClean="0"/>
              <a:t>f.is_bound</a:t>
            </a:r>
            <a:r>
              <a:rPr lang="en-IN" sz="2000" b="1" dirty="0" smtClean="0"/>
              <a:t> </a:t>
            </a:r>
          </a:p>
          <a:p>
            <a:pPr>
              <a:buNone/>
            </a:pPr>
            <a:r>
              <a:rPr lang="en-IN" sz="2000" b="1" dirty="0" smtClean="0"/>
              <a:t>		True </a:t>
            </a:r>
          </a:p>
          <a:p>
            <a:r>
              <a:rPr lang="en-IN" sz="2000" dirty="0" smtClean="0"/>
              <a:t>Call the </a:t>
            </a:r>
            <a:r>
              <a:rPr lang="en-IN" sz="2000" b="1" dirty="0" err="1" smtClean="0">
                <a:solidFill>
                  <a:srgbClr val="C00000"/>
                </a:solidFill>
              </a:rPr>
              <a:t>is_valid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  <a:r>
              <a:rPr lang="en-IN" sz="2000" dirty="0" smtClean="0"/>
              <a:t> method on any </a:t>
            </a:r>
            <a:r>
              <a:rPr lang="en-IN" sz="2000" b="1" dirty="0" smtClean="0">
                <a:solidFill>
                  <a:srgbClr val="7030A0"/>
                </a:solidFill>
              </a:rPr>
              <a:t>bound Form</a:t>
            </a:r>
            <a:r>
              <a:rPr lang="en-IN" sz="2000" dirty="0" smtClean="0"/>
              <a:t> to find out whether its data is valid. </a:t>
            </a:r>
          </a:p>
          <a:p>
            <a:endParaRPr lang="en-IN" sz="2000" dirty="0" smtClean="0"/>
          </a:p>
          <a:p>
            <a:r>
              <a:rPr lang="en-IN" sz="2000" dirty="0" smtClean="0"/>
              <a:t>We’ve passed a valid value for each field, so the Form in its entirety is valid:</a:t>
            </a:r>
          </a:p>
          <a:p>
            <a:r>
              <a:rPr lang="en-IN" sz="2000" b="1" dirty="0" smtClean="0"/>
              <a:t>&gt;&gt;&gt; </a:t>
            </a:r>
            <a:r>
              <a:rPr lang="en-IN" sz="2000" b="1" dirty="0" err="1" smtClean="0"/>
              <a:t>f.is_valid</a:t>
            </a:r>
            <a:r>
              <a:rPr lang="en-IN" sz="2000" b="1" dirty="0" smtClean="0"/>
              <a:t>() </a:t>
            </a:r>
          </a:p>
          <a:p>
            <a:pPr>
              <a:buNone/>
            </a:pPr>
            <a:r>
              <a:rPr lang="en-IN" sz="2000" b="1" dirty="0" smtClean="0"/>
              <a:t>		True</a:t>
            </a:r>
            <a:endParaRPr lang="en-IN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for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57826"/>
            <a:ext cx="8715436" cy="130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Our</a:t>
            </a:r>
            <a:br>
              <a:rPr lang="en-US" sz="2800" b="1" dirty="0" smtClean="0"/>
            </a:br>
            <a:r>
              <a:rPr lang="en-US" sz="2800" b="1" dirty="0" smtClean="0"/>
              <a:t>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If we don’t pass the </a:t>
            </a:r>
            <a:r>
              <a:rPr lang="en-IN" sz="2000" b="1" dirty="0" smtClean="0">
                <a:solidFill>
                  <a:srgbClr val="C00000"/>
                </a:solidFill>
              </a:rPr>
              <a:t>email </a:t>
            </a:r>
            <a:r>
              <a:rPr lang="en-IN" sz="2000" dirty="0" smtClean="0"/>
              <a:t>field, it’s still valid, because we’ve specified </a:t>
            </a:r>
            <a:r>
              <a:rPr lang="en-IN" sz="2000" b="1" dirty="0" smtClean="0">
                <a:solidFill>
                  <a:srgbClr val="C00000"/>
                </a:solidFill>
              </a:rPr>
              <a:t>required=False</a:t>
            </a:r>
            <a:r>
              <a:rPr lang="en-IN" sz="2000" dirty="0" smtClean="0"/>
              <a:t> for that field: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IN" sz="2000" dirty="0" smtClean="0"/>
              <a:t>But, if we leave off either subject or message, the Form is no longer valid:</a:t>
            </a:r>
          </a:p>
          <a:p>
            <a:endParaRPr lang="en-US" sz="2000" b="1" dirty="0" smtClean="0"/>
          </a:p>
          <a:p>
            <a:pPr>
              <a:buNone/>
            </a:pPr>
            <a:endParaRPr lang="en-IN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for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08992"/>
            <a:ext cx="8715436" cy="1204461"/>
          </a:xfrm>
          <a:prstGeom prst="rect">
            <a:avLst/>
          </a:prstGeom>
        </p:spPr>
      </p:pic>
      <p:pic>
        <p:nvPicPr>
          <p:cNvPr id="8" name="Picture 7" descr="djangoform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5072074"/>
            <a:ext cx="8715436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Our</a:t>
            </a:r>
            <a:br>
              <a:rPr lang="en-US" sz="2800" b="1" dirty="0" smtClean="0"/>
            </a:br>
            <a:r>
              <a:rPr lang="en-US" sz="2800" b="1" dirty="0" smtClean="0"/>
              <a:t>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Each </a:t>
            </a:r>
            <a:r>
              <a:rPr lang="en-IN" sz="2000" b="1" dirty="0" smtClean="0">
                <a:solidFill>
                  <a:srgbClr val="0070C0"/>
                </a:solidFill>
              </a:rPr>
              <a:t>bound Form</a:t>
            </a:r>
            <a:r>
              <a:rPr lang="en-IN" sz="2000" dirty="0" smtClean="0"/>
              <a:t> instance has an </a:t>
            </a:r>
            <a:r>
              <a:rPr lang="en-IN" sz="2000" b="1" dirty="0" smtClean="0">
                <a:solidFill>
                  <a:srgbClr val="C00000"/>
                </a:solidFill>
              </a:rPr>
              <a:t>errors</a:t>
            </a:r>
            <a:r>
              <a:rPr lang="en-IN" sz="2000" dirty="0" smtClean="0"/>
              <a:t> attribute that gives </a:t>
            </a:r>
            <a:r>
              <a:rPr lang="en-IN" sz="2000" dirty="0" smtClean="0"/>
              <a:t>us </a:t>
            </a:r>
            <a:r>
              <a:rPr lang="en-IN" sz="2000" dirty="0" smtClean="0"/>
              <a:t>a </a:t>
            </a:r>
            <a:r>
              <a:rPr lang="en-IN" sz="2000" b="1" dirty="0" smtClean="0">
                <a:solidFill>
                  <a:srgbClr val="7030A0"/>
                </a:solidFill>
              </a:rPr>
              <a:t>dictionary mapping </a:t>
            </a:r>
            <a:r>
              <a:rPr lang="en-IN" sz="2000" dirty="0" smtClean="0"/>
              <a:t>of </a:t>
            </a:r>
            <a:r>
              <a:rPr lang="en-IN" sz="2000" b="1" dirty="0" smtClean="0">
                <a:solidFill>
                  <a:srgbClr val="0070C0"/>
                </a:solidFill>
              </a:rPr>
              <a:t>field </a:t>
            </a:r>
            <a:r>
              <a:rPr lang="en-IN" sz="2000" b="1" dirty="0" smtClean="0">
                <a:solidFill>
                  <a:srgbClr val="0070C0"/>
                </a:solidFill>
              </a:rPr>
              <a:t>names </a:t>
            </a:r>
            <a:r>
              <a:rPr lang="en-IN" sz="2000" dirty="0" smtClean="0"/>
              <a:t>to </a:t>
            </a:r>
            <a:r>
              <a:rPr lang="en-IN" sz="2000" b="1" dirty="0" smtClean="0">
                <a:solidFill>
                  <a:srgbClr val="0070C0"/>
                </a:solidFill>
              </a:rPr>
              <a:t>error-message</a:t>
            </a:r>
            <a:r>
              <a:rPr lang="en-IN" sz="2000" dirty="0" smtClean="0"/>
              <a:t> lists: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US" sz="2000" b="1" dirty="0" smtClean="0"/>
          </a:p>
          <a:p>
            <a:pPr>
              <a:buNone/>
            </a:pPr>
            <a:endParaRPr lang="en-IN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for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76454"/>
            <a:ext cx="8715436" cy="90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Our</a:t>
            </a:r>
            <a:br>
              <a:rPr lang="en-US" sz="2800" b="1" dirty="0" smtClean="0"/>
            </a:br>
            <a:r>
              <a:rPr lang="en-US" sz="2800" b="1" dirty="0" smtClean="0"/>
              <a:t>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We also  </a:t>
            </a:r>
            <a:r>
              <a:rPr lang="en-IN" sz="2000" dirty="0" smtClean="0"/>
              <a:t>can drill down to get </a:t>
            </a:r>
            <a:r>
              <a:rPr lang="en-IN" sz="2000" b="1" dirty="0" smtClean="0">
                <a:solidFill>
                  <a:srgbClr val="0070C0"/>
                </a:solidFill>
              </a:rPr>
              <a:t>field-specific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error messages</a:t>
            </a:r>
            <a:r>
              <a:rPr lang="en-IN" sz="2000" dirty="0" smtClean="0"/>
              <a:t>: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US" sz="2000" b="1" dirty="0" smtClean="0"/>
          </a:p>
          <a:p>
            <a:pPr>
              <a:buNone/>
            </a:pPr>
            <a:endParaRPr lang="en-IN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for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28868"/>
            <a:ext cx="8715436" cy="1204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Our</a:t>
            </a:r>
            <a:br>
              <a:rPr lang="en-US" sz="2800" b="1" dirty="0" smtClean="0"/>
            </a:br>
            <a:r>
              <a:rPr lang="en-US" sz="2800" b="1" dirty="0" smtClean="0"/>
              <a:t>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Finally, for </a:t>
            </a:r>
            <a:r>
              <a:rPr lang="en-IN" sz="2000" b="1" dirty="0" smtClean="0">
                <a:solidFill>
                  <a:srgbClr val="C00000"/>
                </a:solidFill>
              </a:rPr>
              <a:t>Form</a:t>
            </a:r>
            <a:r>
              <a:rPr lang="en-IN" sz="2000" dirty="0" smtClean="0"/>
              <a:t> instances whose data has been found to be </a:t>
            </a:r>
            <a:r>
              <a:rPr lang="en-IN" sz="2000" b="1" dirty="0" smtClean="0">
                <a:solidFill>
                  <a:srgbClr val="0070C0"/>
                </a:solidFill>
              </a:rPr>
              <a:t>valid</a:t>
            </a:r>
            <a:r>
              <a:rPr lang="en-IN" sz="2000" dirty="0" smtClean="0"/>
              <a:t>, a </a:t>
            </a:r>
            <a:r>
              <a:rPr lang="en-IN" sz="2000" b="1" dirty="0" err="1" smtClean="0">
                <a:solidFill>
                  <a:srgbClr val="C00000"/>
                </a:solidFill>
              </a:rPr>
              <a:t>cleaned_data</a:t>
            </a:r>
            <a:r>
              <a:rPr lang="en-IN" sz="2000" dirty="0" smtClean="0"/>
              <a:t> attribute is available. </a:t>
            </a:r>
          </a:p>
          <a:p>
            <a:endParaRPr lang="en-IN" sz="2000" dirty="0" smtClean="0"/>
          </a:p>
          <a:p>
            <a:r>
              <a:rPr lang="en-IN" sz="2000" dirty="0" smtClean="0"/>
              <a:t>This is a dictionary of the submitted data, </a:t>
            </a:r>
            <a:r>
              <a:rPr lang="en-IN" sz="2000" b="1" dirty="0" smtClean="0">
                <a:solidFill>
                  <a:srgbClr val="C00000"/>
                </a:solidFill>
              </a:rPr>
              <a:t>“cleaned up.” </a:t>
            </a:r>
          </a:p>
          <a:p>
            <a:endParaRPr lang="en-IN" sz="2000" b="1" dirty="0" smtClean="0">
              <a:solidFill>
                <a:srgbClr val="C00000"/>
              </a:solidFill>
            </a:endParaRPr>
          </a:p>
          <a:p>
            <a:r>
              <a:rPr lang="en-IN" sz="2000" dirty="0" err="1" smtClean="0"/>
              <a:t>Django’s</a:t>
            </a:r>
            <a:r>
              <a:rPr lang="en-IN" sz="2000" dirty="0" smtClean="0"/>
              <a:t> forms framework not only validates data, it cleans it up by converting values to the appropriate Python types.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US" sz="2000" b="1" dirty="0" smtClean="0"/>
          </a:p>
          <a:p>
            <a:pPr>
              <a:buNone/>
            </a:pPr>
            <a:endParaRPr lang="en-IN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for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01000"/>
            <a:ext cx="8715436" cy="1456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Using </a:t>
            </a:r>
            <a:r>
              <a:rPr lang="en-US" sz="2400" dirty="0" err="1" smtClean="0">
                <a:solidFill>
                  <a:schemeClr val="tx1"/>
                </a:solidFill>
              </a:rPr>
              <a:t>Django’s</a:t>
            </a:r>
            <a:r>
              <a:rPr lang="en-US" sz="2400" dirty="0" smtClean="0">
                <a:solidFill>
                  <a:schemeClr val="tx1"/>
                </a:solidFill>
              </a:rPr>
              <a:t> Form Library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Connecting Form Object </a:t>
            </a:r>
            <a:br>
              <a:rPr lang="en-US" sz="2800" b="1" dirty="0" smtClean="0"/>
            </a:br>
            <a:r>
              <a:rPr lang="en-US" sz="2800" b="1" dirty="0" smtClean="0"/>
              <a:t>To Views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200" dirty="0" smtClean="0"/>
              <a:t>Now that we have knowledge about </a:t>
            </a:r>
            <a:r>
              <a:rPr lang="en-IN" sz="2200" b="1" dirty="0" smtClean="0">
                <a:solidFill>
                  <a:srgbClr val="C00000"/>
                </a:solidFill>
              </a:rPr>
              <a:t>Form</a:t>
            </a:r>
            <a:r>
              <a:rPr lang="en-IN" sz="2200" dirty="0" smtClean="0"/>
              <a:t> classes, we might see how we can use this infrastructure to design our </a:t>
            </a:r>
            <a:r>
              <a:rPr lang="en-IN" sz="2200" b="1" u="sng" dirty="0" smtClean="0">
                <a:solidFill>
                  <a:srgbClr val="002060"/>
                </a:solidFill>
              </a:rPr>
              <a:t>Contact Form App.</a:t>
            </a:r>
          </a:p>
          <a:p>
            <a:endParaRPr lang="en-US" sz="2200" b="1" u="sng" dirty="0" smtClean="0">
              <a:solidFill>
                <a:srgbClr val="002060"/>
              </a:solidFill>
            </a:endParaRPr>
          </a:p>
          <a:p>
            <a:r>
              <a:rPr lang="en-US" sz="2200" dirty="0" smtClean="0"/>
              <a:t>We will have to do the following:</a:t>
            </a:r>
          </a:p>
          <a:p>
            <a:pPr lvl="1"/>
            <a:r>
              <a:rPr lang="en-US" sz="1700" dirty="0" smtClean="0"/>
              <a:t>Create a </a:t>
            </a:r>
            <a:r>
              <a:rPr lang="en-US" sz="1700" b="1" dirty="0" smtClean="0">
                <a:solidFill>
                  <a:srgbClr val="7030A0"/>
                </a:solidFill>
              </a:rPr>
              <a:t>view function </a:t>
            </a:r>
            <a:r>
              <a:rPr lang="en-US" sz="1700" dirty="0" smtClean="0"/>
              <a:t>called </a:t>
            </a:r>
            <a:r>
              <a:rPr lang="en-US" sz="1700" b="1" dirty="0" smtClean="0">
                <a:solidFill>
                  <a:srgbClr val="C00000"/>
                </a:solidFill>
              </a:rPr>
              <a:t>contact( ) </a:t>
            </a:r>
            <a:r>
              <a:rPr lang="en-US" sz="1700" dirty="0" smtClean="0"/>
              <a:t>to render the </a:t>
            </a:r>
            <a:r>
              <a:rPr lang="en-US" sz="1700" b="1" dirty="0" smtClean="0">
                <a:solidFill>
                  <a:srgbClr val="0070C0"/>
                </a:solidFill>
              </a:rPr>
              <a:t>form object</a:t>
            </a:r>
          </a:p>
          <a:p>
            <a:pPr lvl="1"/>
            <a:r>
              <a:rPr lang="en-US" sz="1700" dirty="0" smtClean="0"/>
              <a:t>Create a </a:t>
            </a:r>
            <a:r>
              <a:rPr lang="en-US" sz="1700" b="1" dirty="0" smtClean="0">
                <a:solidFill>
                  <a:srgbClr val="7030A0"/>
                </a:solidFill>
              </a:rPr>
              <a:t>template</a:t>
            </a:r>
            <a:r>
              <a:rPr lang="en-US" sz="1700" dirty="0" smtClean="0"/>
              <a:t> called </a:t>
            </a:r>
            <a:r>
              <a:rPr lang="en-US" sz="1700" b="1" dirty="0" smtClean="0">
                <a:solidFill>
                  <a:srgbClr val="C00000"/>
                </a:solidFill>
              </a:rPr>
              <a:t>contact_form.html</a:t>
            </a:r>
            <a:r>
              <a:rPr lang="en-US" sz="1700" dirty="0" smtClean="0"/>
              <a:t> to </a:t>
            </a:r>
            <a:r>
              <a:rPr lang="en-US" sz="1700" b="1" dirty="0" smtClean="0">
                <a:solidFill>
                  <a:srgbClr val="0070C0"/>
                </a:solidFill>
              </a:rPr>
              <a:t>display form </a:t>
            </a:r>
          </a:p>
          <a:p>
            <a:pPr lvl="1"/>
            <a:r>
              <a:rPr lang="en-US" sz="1700" dirty="0" smtClean="0"/>
              <a:t>Create a </a:t>
            </a:r>
            <a:r>
              <a:rPr lang="en-US" sz="1700" b="1" dirty="0" smtClean="0">
                <a:solidFill>
                  <a:srgbClr val="7030A0"/>
                </a:solidFill>
              </a:rPr>
              <a:t>template</a:t>
            </a:r>
            <a:r>
              <a:rPr lang="en-US" sz="1700" dirty="0" smtClean="0"/>
              <a:t> called </a:t>
            </a:r>
            <a:r>
              <a:rPr lang="en-US" sz="1700" b="1" dirty="0" smtClean="0">
                <a:solidFill>
                  <a:srgbClr val="C00000"/>
                </a:solidFill>
              </a:rPr>
              <a:t>thankyou.html</a:t>
            </a:r>
            <a:r>
              <a:rPr lang="en-US" sz="1700" dirty="0" smtClean="0"/>
              <a:t> to display the </a:t>
            </a:r>
            <a:r>
              <a:rPr lang="en-US" sz="1700" b="1" dirty="0" smtClean="0">
                <a:solidFill>
                  <a:srgbClr val="0070C0"/>
                </a:solidFill>
              </a:rPr>
              <a:t>form data</a:t>
            </a:r>
          </a:p>
          <a:p>
            <a:pPr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IN" sz="12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The </a:t>
            </a:r>
            <a:r>
              <a:rPr lang="en-US" sz="2800" b="1" dirty="0" smtClean="0">
                <a:solidFill>
                  <a:srgbClr val="C00000"/>
                </a:solidFill>
              </a:rPr>
              <a:t>contact( )</a:t>
            </a:r>
            <a:r>
              <a:rPr lang="en-US" sz="2800" b="1" dirty="0" smtClean="0"/>
              <a:t>View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At first we will create a view function called </a:t>
            </a:r>
            <a:r>
              <a:rPr lang="en-US" sz="2200" b="1" dirty="0" smtClean="0">
                <a:solidFill>
                  <a:srgbClr val="C00000"/>
                </a:solidFill>
              </a:rPr>
              <a:t>contact() </a:t>
            </a:r>
            <a:r>
              <a:rPr lang="en-US" sz="2200" dirty="0" smtClean="0"/>
              <a:t>, which will do the following:</a:t>
            </a:r>
          </a:p>
          <a:p>
            <a:pPr lvl="1"/>
            <a:r>
              <a:rPr lang="en-US" sz="1600" dirty="0" smtClean="0"/>
              <a:t>Check whether the request is </a:t>
            </a:r>
            <a:r>
              <a:rPr lang="en-US" sz="1600" b="1" dirty="0" smtClean="0">
                <a:solidFill>
                  <a:srgbClr val="7030A0"/>
                </a:solidFill>
              </a:rPr>
              <a:t>POST</a:t>
            </a:r>
            <a:r>
              <a:rPr lang="en-US" sz="1600" dirty="0" smtClean="0"/>
              <a:t> or not. To do this we can use the </a:t>
            </a:r>
            <a:r>
              <a:rPr lang="en-US" sz="1600" b="1" dirty="0" smtClean="0">
                <a:solidFill>
                  <a:srgbClr val="C00000"/>
                </a:solidFill>
              </a:rPr>
              <a:t>method </a:t>
            </a:r>
            <a:r>
              <a:rPr lang="en-US" sz="1600" dirty="0" smtClean="0"/>
              <a:t>attribute of </a:t>
            </a:r>
            <a:r>
              <a:rPr lang="en-US" sz="1600" b="1" dirty="0" smtClean="0">
                <a:solidFill>
                  <a:srgbClr val="C00000"/>
                </a:solidFill>
              </a:rPr>
              <a:t>request</a:t>
            </a:r>
            <a:r>
              <a:rPr lang="en-US" sz="1600" dirty="0" smtClean="0"/>
              <a:t> object whose value is either </a:t>
            </a:r>
            <a:r>
              <a:rPr lang="en-US" sz="1600" b="1" dirty="0" smtClean="0">
                <a:solidFill>
                  <a:srgbClr val="7030A0"/>
                </a:solidFill>
              </a:rPr>
              <a:t>“POST” </a:t>
            </a:r>
            <a:r>
              <a:rPr lang="en-US" sz="1600" dirty="0" smtClean="0"/>
              <a:t>or </a:t>
            </a:r>
            <a:r>
              <a:rPr lang="en-US" sz="1600" b="1" dirty="0" smtClean="0">
                <a:solidFill>
                  <a:srgbClr val="7030A0"/>
                </a:solidFill>
              </a:rPr>
              <a:t>“GET”</a:t>
            </a:r>
          </a:p>
          <a:p>
            <a:pPr lvl="1"/>
            <a:r>
              <a:rPr lang="en-US" sz="1600" dirty="0" smtClean="0"/>
              <a:t>If it is not POST then our view function will simply create a </a:t>
            </a:r>
            <a:r>
              <a:rPr lang="en-US" sz="1600" b="1" dirty="0" err="1" smtClean="0">
                <a:solidFill>
                  <a:srgbClr val="C00000"/>
                </a:solidFill>
              </a:rPr>
              <a:t>ContactForm</a:t>
            </a:r>
            <a:r>
              <a:rPr lang="en-US" sz="1600" dirty="0" smtClean="0"/>
              <a:t> object and render this form object to the html page </a:t>
            </a:r>
            <a:r>
              <a:rPr lang="en-US" sz="1600" b="1" dirty="0" smtClean="0">
                <a:solidFill>
                  <a:srgbClr val="C00000"/>
                </a:solidFill>
              </a:rPr>
              <a:t>contact_form.html</a:t>
            </a:r>
          </a:p>
          <a:p>
            <a:pPr lvl="1"/>
            <a:r>
              <a:rPr lang="en-US" sz="1600" dirty="0" smtClean="0"/>
              <a:t>If it is </a:t>
            </a:r>
            <a:r>
              <a:rPr lang="en-US" sz="1600" b="1" dirty="0" smtClean="0">
                <a:solidFill>
                  <a:srgbClr val="7030A0"/>
                </a:solidFill>
              </a:rPr>
              <a:t>POST</a:t>
            </a:r>
            <a:r>
              <a:rPr lang="en-US" sz="1600" dirty="0" smtClean="0"/>
              <a:t> request then it means that the user must have submitted the form by pressing submit key.</a:t>
            </a:r>
          </a:p>
          <a:p>
            <a:pPr lvl="1"/>
            <a:r>
              <a:rPr lang="en-US" sz="1600" dirty="0" smtClean="0"/>
              <a:t>Now the view function will check </a:t>
            </a:r>
            <a:r>
              <a:rPr lang="en-US" sz="1600" b="1" dirty="0" smtClean="0">
                <a:solidFill>
                  <a:srgbClr val="0070C0"/>
                </a:solidFill>
              </a:rPr>
              <a:t>whether the form is valid or not </a:t>
            </a:r>
            <a:r>
              <a:rPr lang="en-US" sz="1600" dirty="0" smtClean="0"/>
              <a:t>. If it is  not valid then it will render the page </a:t>
            </a:r>
            <a:r>
              <a:rPr lang="en-US" sz="1600" b="1" dirty="0" err="1" smtClean="0">
                <a:solidFill>
                  <a:srgbClr val="C00000"/>
                </a:solidFill>
              </a:rPr>
              <a:t>contact_form,html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sending it the form object ( which contains errors)</a:t>
            </a:r>
          </a:p>
          <a:p>
            <a:pPr lvl="1"/>
            <a:r>
              <a:rPr lang="en-US" sz="1600" dirty="0" smtClean="0"/>
              <a:t>If the form is valid then the view function will </a:t>
            </a:r>
            <a:r>
              <a:rPr lang="en-US" sz="1600" b="1" dirty="0" smtClean="0">
                <a:solidFill>
                  <a:srgbClr val="0070C0"/>
                </a:solidFill>
              </a:rPr>
              <a:t>retrieve all the form data</a:t>
            </a:r>
            <a:r>
              <a:rPr lang="en-US" sz="1600" dirty="0" smtClean="0"/>
              <a:t> sent by the </a:t>
            </a:r>
            <a:r>
              <a:rPr lang="en-US" sz="1600" b="1" dirty="0" smtClean="0">
                <a:solidFill>
                  <a:srgbClr val="7030A0"/>
                </a:solidFill>
              </a:rPr>
              <a:t>HTML page </a:t>
            </a:r>
            <a:r>
              <a:rPr lang="en-US" sz="1600" dirty="0" smtClean="0"/>
              <a:t>, create a </a:t>
            </a:r>
            <a:r>
              <a:rPr lang="en-US" sz="1600" b="1" dirty="0" err="1" smtClean="0">
                <a:solidFill>
                  <a:srgbClr val="C00000"/>
                </a:solidFill>
              </a:rPr>
              <a:t>ContactForm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object with this data and retrieve the values from the </a:t>
            </a:r>
            <a:r>
              <a:rPr lang="en-US" sz="1600" b="1" dirty="0" err="1" smtClean="0">
                <a:solidFill>
                  <a:srgbClr val="C00000"/>
                </a:solidFill>
              </a:rPr>
              <a:t>ContactForm</a:t>
            </a:r>
            <a:r>
              <a:rPr lang="en-US" sz="1600" dirty="0" smtClean="0"/>
              <a:t> object by using it’s </a:t>
            </a:r>
            <a:r>
              <a:rPr lang="en-US" sz="1600" b="1" dirty="0" err="1" smtClean="0">
                <a:solidFill>
                  <a:srgbClr val="C00000"/>
                </a:solidFill>
              </a:rPr>
              <a:t>cleaned_data</a:t>
            </a:r>
            <a:r>
              <a:rPr lang="en-US" sz="1600" dirty="0" smtClean="0"/>
              <a:t> dictionary</a:t>
            </a:r>
          </a:p>
          <a:p>
            <a:pPr lvl="1"/>
            <a:r>
              <a:rPr lang="en-US" sz="1600" dirty="0" smtClean="0"/>
              <a:t>Then it will send these values to the page </a:t>
            </a:r>
            <a:r>
              <a:rPr lang="en-US" sz="1600" b="1" dirty="0" smtClean="0">
                <a:solidFill>
                  <a:srgbClr val="C00000"/>
                </a:solidFill>
              </a:rPr>
              <a:t>thankyou.html </a:t>
            </a:r>
            <a:r>
              <a:rPr lang="en-US" sz="1600" dirty="0" smtClean="0"/>
              <a:t>which will display these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contact( )</a:t>
            </a:r>
            <a:r>
              <a:rPr lang="en-US" sz="2800" b="1" dirty="0" smtClean="0"/>
              <a:t>View Function</a:t>
            </a:r>
            <a:endParaRPr lang="en-IN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from </a:t>
            </a:r>
            <a:r>
              <a:rPr lang="en-IN" sz="1500" b="1" dirty="0" err="1" smtClean="0">
                <a:solidFill>
                  <a:srgbClr val="C00000"/>
                </a:solidFill>
              </a:rPr>
              <a:t>django.shortcuts</a:t>
            </a:r>
            <a:r>
              <a:rPr lang="en-IN" sz="1500" b="1" dirty="0" smtClean="0">
                <a:solidFill>
                  <a:srgbClr val="C00000"/>
                </a:solidFill>
              </a:rPr>
              <a:t> import render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from </a:t>
            </a:r>
            <a:r>
              <a:rPr lang="en-IN" sz="1500" b="1" dirty="0" err="1" smtClean="0">
                <a:solidFill>
                  <a:srgbClr val="C00000"/>
                </a:solidFill>
              </a:rPr>
              <a:t>djangoformapp.forms</a:t>
            </a:r>
            <a:r>
              <a:rPr lang="en-IN" sz="1500" b="1" dirty="0" smtClean="0">
                <a:solidFill>
                  <a:srgbClr val="C00000"/>
                </a:solidFill>
              </a:rPr>
              <a:t> import </a:t>
            </a:r>
            <a:r>
              <a:rPr lang="en-IN" sz="1500" b="1" dirty="0" err="1" smtClean="0">
                <a:solidFill>
                  <a:srgbClr val="C00000"/>
                </a:solidFill>
              </a:rPr>
              <a:t>ContactForm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def contact(request):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if </a:t>
            </a:r>
            <a:r>
              <a:rPr lang="en-IN" sz="1500" b="1" dirty="0" err="1" smtClean="0">
                <a:solidFill>
                  <a:srgbClr val="C00000"/>
                </a:solidFill>
              </a:rPr>
              <a:t>request.method</a:t>
            </a:r>
            <a:r>
              <a:rPr lang="en-IN" sz="1500" b="1" dirty="0" smtClean="0">
                <a:solidFill>
                  <a:srgbClr val="C00000"/>
                </a:solidFill>
              </a:rPr>
              <a:t> == 'POST':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form = </a:t>
            </a:r>
            <a:r>
              <a:rPr lang="en-IN" sz="1500" b="1" dirty="0" err="1" smtClean="0">
                <a:solidFill>
                  <a:srgbClr val="C00000"/>
                </a:solidFill>
              </a:rPr>
              <a:t>ContactForm</a:t>
            </a:r>
            <a:r>
              <a:rPr lang="en-IN" sz="1500" b="1" dirty="0" smtClean="0">
                <a:solidFill>
                  <a:srgbClr val="C00000"/>
                </a:solidFill>
              </a:rPr>
              <a:t>(request.POST)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</a:t>
            </a:r>
            <a:r>
              <a:rPr lang="en-IN" sz="1500" b="1" dirty="0" err="1" smtClean="0">
                <a:solidFill>
                  <a:srgbClr val="C00000"/>
                </a:solidFill>
              </a:rPr>
              <a:t>form.is_valid</a:t>
            </a:r>
            <a:r>
              <a:rPr lang="en-IN" sz="1500" b="1" dirty="0" smtClean="0">
                <a:solidFill>
                  <a:srgbClr val="C00000"/>
                </a:solidFill>
              </a:rPr>
              <a:t>():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cd</a:t>
            </a:r>
            <a:r>
              <a:rPr lang="en-IN" sz="1500" b="1" dirty="0" smtClean="0">
                <a:solidFill>
                  <a:srgbClr val="C00000"/>
                </a:solidFill>
              </a:rPr>
              <a:t> = </a:t>
            </a:r>
            <a:r>
              <a:rPr lang="en-IN" sz="1500" b="1" dirty="0" err="1" smtClean="0">
                <a:solidFill>
                  <a:srgbClr val="C00000"/>
                </a:solidFill>
              </a:rPr>
              <a:t>form.cleaned_data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subj</a:t>
            </a:r>
            <a:r>
              <a:rPr lang="en-IN" sz="1500" b="1" dirty="0" smtClean="0">
                <a:solidFill>
                  <a:srgbClr val="C00000"/>
                </a:solidFill>
              </a:rPr>
              <a:t>=</a:t>
            </a:r>
            <a:r>
              <a:rPr lang="en-IN" sz="1500" b="1" dirty="0" err="1" smtClean="0">
                <a:solidFill>
                  <a:srgbClr val="C00000"/>
                </a:solidFill>
              </a:rPr>
              <a:t>cd</a:t>
            </a:r>
            <a:r>
              <a:rPr lang="en-IN" sz="1500" b="1" dirty="0" smtClean="0">
                <a:solidFill>
                  <a:srgbClr val="C00000"/>
                </a:solidFill>
              </a:rPr>
              <a:t>['subject']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msg</a:t>
            </a:r>
            <a:r>
              <a:rPr lang="en-IN" sz="1500" b="1" dirty="0" smtClean="0">
                <a:solidFill>
                  <a:srgbClr val="C00000"/>
                </a:solidFill>
              </a:rPr>
              <a:t>=</a:t>
            </a:r>
            <a:r>
              <a:rPr lang="en-IN" sz="1500" b="1" dirty="0" err="1" smtClean="0">
                <a:solidFill>
                  <a:srgbClr val="C00000"/>
                </a:solidFill>
              </a:rPr>
              <a:t>cd</a:t>
            </a:r>
            <a:r>
              <a:rPr lang="en-IN" sz="1500" b="1" dirty="0" smtClean="0">
                <a:solidFill>
                  <a:srgbClr val="C00000"/>
                </a:solidFill>
              </a:rPr>
              <a:t>['message']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mail=</a:t>
            </a:r>
            <a:r>
              <a:rPr lang="en-IN" sz="1500" b="1" dirty="0" err="1" smtClean="0">
                <a:solidFill>
                  <a:srgbClr val="C00000"/>
                </a:solidFill>
              </a:rPr>
              <a:t>cd</a:t>
            </a:r>
            <a:r>
              <a:rPr lang="en-IN" sz="1500" b="1" dirty="0" smtClean="0">
                <a:solidFill>
                  <a:srgbClr val="C00000"/>
                </a:solidFill>
              </a:rPr>
              <a:t>['email']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context={'</a:t>
            </a:r>
            <a:r>
              <a:rPr lang="en-IN" sz="1500" b="1" dirty="0" err="1" smtClean="0">
                <a:solidFill>
                  <a:srgbClr val="C00000"/>
                </a:solidFill>
              </a:rPr>
              <a:t>subject':subj,'message':msg,'email':mail</a:t>
            </a:r>
            <a:r>
              <a:rPr lang="en-IN" sz="15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return render(request, '</a:t>
            </a:r>
            <a:r>
              <a:rPr lang="en-IN" sz="1500" b="1" dirty="0" err="1" smtClean="0">
                <a:solidFill>
                  <a:srgbClr val="C00000"/>
                </a:solidFill>
              </a:rPr>
              <a:t>djangoformapp</a:t>
            </a:r>
            <a:r>
              <a:rPr lang="en-IN" sz="1500" b="1" dirty="0" smtClean="0">
                <a:solidFill>
                  <a:srgbClr val="C00000"/>
                </a:solidFill>
              </a:rPr>
              <a:t>/thankyou.html', context)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else: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form = </a:t>
            </a:r>
            <a:r>
              <a:rPr lang="en-IN" sz="1500" b="1" dirty="0" err="1" smtClean="0">
                <a:solidFill>
                  <a:srgbClr val="C00000"/>
                </a:solidFill>
              </a:rPr>
              <a:t>ContactForm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return render(request, '</a:t>
            </a:r>
            <a:r>
              <a:rPr lang="en-IN" sz="1500" b="1" dirty="0" err="1" smtClean="0">
                <a:solidFill>
                  <a:srgbClr val="C00000"/>
                </a:solidFill>
              </a:rPr>
              <a:t>djangoformapp</a:t>
            </a:r>
            <a:r>
              <a:rPr lang="en-IN" sz="1500" b="1" dirty="0" smtClean="0">
                <a:solidFill>
                  <a:srgbClr val="C00000"/>
                </a:solidFill>
              </a:rPr>
              <a:t>/contact_form.html', {'form': form})</a:t>
            </a:r>
          </a:p>
          <a:p>
            <a:pPr>
              <a:buNone/>
            </a:pPr>
            <a:endParaRPr lang="en-IN" sz="15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Creating The </a:t>
            </a:r>
            <a:r>
              <a:rPr lang="en-US" sz="2600" b="1" dirty="0" smtClean="0">
                <a:solidFill>
                  <a:srgbClr val="C00000"/>
                </a:solidFill>
              </a:rPr>
              <a:t>contact_form.html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Page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Now we will design the </a:t>
            </a:r>
            <a:r>
              <a:rPr lang="en-US" sz="2200" b="1" dirty="0" smtClean="0">
                <a:solidFill>
                  <a:srgbClr val="C00000"/>
                </a:solidFill>
              </a:rPr>
              <a:t>contact_form.html</a:t>
            </a:r>
            <a:r>
              <a:rPr lang="en-US" sz="2200" dirty="0" smtClean="0"/>
              <a:t> page , which will do the following:</a:t>
            </a:r>
          </a:p>
          <a:p>
            <a:pPr lvl="1"/>
            <a:r>
              <a:rPr lang="en-US" sz="1600" dirty="0" smtClean="0"/>
              <a:t>Check whether the </a:t>
            </a:r>
            <a:r>
              <a:rPr lang="en-US" sz="1600" b="1" dirty="0" smtClean="0">
                <a:solidFill>
                  <a:srgbClr val="C00000"/>
                </a:solidFill>
              </a:rPr>
              <a:t>form</a:t>
            </a:r>
            <a:r>
              <a:rPr lang="en-US" sz="1600" dirty="0" smtClean="0"/>
              <a:t> contains </a:t>
            </a:r>
            <a:r>
              <a:rPr lang="en-US" sz="1600" b="1" dirty="0" smtClean="0">
                <a:solidFill>
                  <a:srgbClr val="C00000"/>
                </a:solidFill>
              </a:rPr>
              <a:t>errors</a:t>
            </a:r>
            <a:r>
              <a:rPr lang="en-US" sz="1600" dirty="0" smtClean="0"/>
              <a:t> or not. It will happen only when the user has submitted  an </a:t>
            </a:r>
            <a:r>
              <a:rPr lang="en-US" sz="1600" b="1" dirty="0" smtClean="0">
                <a:solidFill>
                  <a:srgbClr val="7030A0"/>
                </a:solidFill>
              </a:rPr>
              <a:t>incomplete form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If it contains errors then the message </a:t>
            </a:r>
            <a:r>
              <a:rPr lang="en-US" sz="1600" b="1" dirty="0" smtClean="0">
                <a:solidFill>
                  <a:srgbClr val="C00000"/>
                </a:solidFill>
              </a:rPr>
              <a:t>“please correct the errors below is displayed”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Then we will have </a:t>
            </a:r>
            <a:r>
              <a:rPr lang="en-IN" sz="1600" dirty="0" smtClean="0"/>
              <a:t>standard </a:t>
            </a:r>
            <a:r>
              <a:rPr lang="en-IN" sz="1600" b="1" dirty="0" smtClean="0">
                <a:solidFill>
                  <a:srgbClr val="0070C0"/>
                </a:solidFill>
              </a:rPr>
              <a:t>HTML form </a:t>
            </a:r>
            <a:r>
              <a:rPr lang="en-IN" sz="1600" dirty="0" smtClean="0"/>
              <a:t>with </a:t>
            </a:r>
            <a:r>
              <a:rPr lang="en-IN" sz="1600" b="1" dirty="0" smtClean="0">
                <a:solidFill>
                  <a:srgbClr val="0070C0"/>
                </a:solidFill>
              </a:rPr>
              <a:t>POST</a:t>
            </a:r>
            <a:r>
              <a:rPr lang="en-IN" sz="1600" dirty="0" smtClean="0"/>
              <a:t> as method . Also we will have to use the </a:t>
            </a:r>
            <a:r>
              <a:rPr lang="en-IN" sz="1600" b="1" dirty="0" err="1" smtClean="0">
                <a:solidFill>
                  <a:srgbClr val="0070C0"/>
                </a:solidFill>
              </a:rPr>
              <a:t>novalidate</a:t>
            </a:r>
            <a:r>
              <a:rPr lang="en-IN" sz="1600" dirty="0" smtClean="0"/>
              <a:t> attribute in the </a:t>
            </a:r>
            <a:r>
              <a:rPr lang="en-IN" sz="1600" b="1" dirty="0" smtClean="0">
                <a:solidFill>
                  <a:srgbClr val="0070C0"/>
                </a:solidFill>
              </a:rPr>
              <a:t>&lt;form&gt;</a:t>
            </a:r>
            <a:r>
              <a:rPr lang="en-IN" sz="1600" dirty="0" smtClean="0"/>
              <a:t> tag. When using </a:t>
            </a:r>
            <a:r>
              <a:rPr lang="en-IN" sz="1600" b="1" dirty="0" smtClean="0">
                <a:solidFill>
                  <a:srgbClr val="0070C0"/>
                </a:solidFill>
              </a:rPr>
              <a:t>HTML5</a:t>
            </a:r>
            <a:r>
              <a:rPr lang="en-IN" sz="1600" dirty="0" smtClean="0"/>
              <a:t> in some of the latest browsers </a:t>
            </a:r>
            <a:r>
              <a:rPr lang="en-IN" sz="1600" b="1" dirty="0" smtClean="0">
                <a:solidFill>
                  <a:srgbClr val="0070C0"/>
                </a:solidFill>
              </a:rPr>
              <a:t>(notably Chrome)</a:t>
            </a:r>
            <a:r>
              <a:rPr lang="en-IN" sz="1600" dirty="0" smtClean="0"/>
              <a:t>, form fields will be </a:t>
            </a:r>
            <a:r>
              <a:rPr lang="en-IN" sz="1600" b="1" dirty="0" smtClean="0">
                <a:solidFill>
                  <a:srgbClr val="7030A0"/>
                </a:solidFill>
              </a:rPr>
              <a:t>automatically validated </a:t>
            </a:r>
            <a:r>
              <a:rPr lang="en-IN" sz="1600" dirty="0" smtClean="0"/>
              <a:t>by the browser. As we want </a:t>
            </a:r>
            <a:r>
              <a:rPr lang="en-IN" sz="1600" b="1" dirty="0" err="1" smtClean="0">
                <a:solidFill>
                  <a:srgbClr val="C00000"/>
                </a:solidFill>
              </a:rPr>
              <a:t>Django</a:t>
            </a:r>
            <a:r>
              <a:rPr lang="en-IN" sz="1600" b="1" dirty="0" smtClean="0">
                <a:solidFill>
                  <a:srgbClr val="C00000"/>
                </a:solidFill>
              </a:rPr>
              <a:t> </a:t>
            </a:r>
            <a:r>
              <a:rPr lang="en-IN" sz="1600" dirty="0" smtClean="0"/>
              <a:t>to handle form validation, the</a:t>
            </a:r>
            <a:r>
              <a:rPr lang="en-IN" sz="1600" b="1" dirty="0" smtClean="0">
                <a:solidFill>
                  <a:srgbClr val="C00000"/>
                </a:solidFill>
              </a:rPr>
              <a:t> </a:t>
            </a:r>
            <a:r>
              <a:rPr lang="en-IN" sz="1600" b="1" dirty="0" err="1" smtClean="0">
                <a:solidFill>
                  <a:srgbClr val="0070C0"/>
                </a:solidFill>
              </a:rPr>
              <a:t>novalidate</a:t>
            </a:r>
            <a:r>
              <a:rPr lang="en-IN" sz="1600" dirty="0" smtClean="0"/>
              <a:t> attribute tells the browser not to validate the form.</a:t>
            </a:r>
          </a:p>
          <a:p>
            <a:pPr lvl="1"/>
            <a:r>
              <a:rPr lang="en-IN" sz="1600" dirty="0" smtClean="0"/>
              <a:t>Then we will have to render the render the form fields. We want to display form as </a:t>
            </a:r>
            <a:r>
              <a:rPr lang="en-IN" sz="1600" b="1" dirty="0" smtClean="0">
                <a:solidFill>
                  <a:srgbClr val="0070C0"/>
                </a:solidFill>
              </a:rPr>
              <a:t>table</a:t>
            </a:r>
            <a:r>
              <a:rPr lang="en-IN" sz="1600" dirty="0" smtClean="0"/>
              <a:t> , so the </a:t>
            </a:r>
            <a:r>
              <a:rPr lang="en-IN" sz="1600" b="1" dirty="0" err="1" smtClean="0">
                <a:solidFill>
                  <a:srgbClr val="C00000"/>
                </a:solidFill>
              </a:rPr>
              <a:t>as_table</a:t>
            </a:r>
            <a:r>
              <a:rPr lang="en-IN" sz="1600" dirty="0" smtClean="0"/>
              <a:t> </a:t>
            </a:r>
            <a:r>
              <a:rPr lang="en-IN" sz="1600" dirty="0" smtClean="0"/>
              <a:t>attribute </a:t>
            </a:r>
            <a:r>
              <a:rPr lang="en-IN" sz="1600" dirty="0" smtClean="0"/>
              <a:t>will render the form fields as </a:t>
            </a:r>
            <a:r>
              <a:rPr lang="en-IN" sz="1600" b="1" dirty="0" smtClean="0">
                <a:solidFill>
                  <a:srgbClr val="0070C0"/>
                </a:solidFill>
              </a:rPr>
              <a:t>table rows</a:t>
            </a:r>
            <a:r>
              <a:rPr lang="en-IN" sz="1600" dirty="0" smtClean="0"/>
              <a:t>. </a:t>
            </a:r>
            <a:r>
              <a:rPr lang="en-IN" sz="1600" b="1" dirty="0" err="1" smtClean="0">
                <a:solidFill>
                  <a:srgbClr val="C00000"/>
                </a:solidFill>
              </a:rPr>
              <a:t>Django</a:t>
            </a:r>
            <a:r>
              <a:rPr lang="en-IN" sz="1600" dirty="0" smtClean="0"/>
              <a:t> doesn’t render the </a:t>
            </a:r>
            <a:r>
              <a:rPr lang="en-IN" sz="1600" b="1" dirty="0" smtClean="0">
                <a:solidFill>
                  <a:srgbClr val="0070C0"/>
                </a:solidFill>
              </a:rPr>
              <a:t>table tags </a:t>
            </a:r>
            <a:r>
              <a:rPr lang="en-IN" sz="1600" dirty="0" smtClean="0"/>
              <a:t>or the </a:t>
            </a:r>
            <a:r>
              <a:rPr lang="en-IN" sz="1600" b="1" dirty="0" smtClean="0">
                <a:solidFill>
                  <a:srgbClr val="0070C0"/>
                </a:solidFill>
              </a:rPr>
              <a:t>submit button</a:t>
            </a:r>
            <a:r>
              <a:rPr lang="en-IN" sz="1600" dirty="0" smtClean="0"/>
              <a:t>, so we will have to add these tags at the end.</a:t>
            </a:r>
          </a:p>
          <a:p>
            <a:pPr lvl="1"/>
            <a:r>
              <a:rPr lang="en-IN" sz="1600" dirty="0" smtClean="0"/>
              <a:t>Also we will have to use the </a:t>
            </a:r>
            <a:r>
              <a:rPr lang="en-IN" sz="1600" b="1" dirty="0" smtClean="0">
                <a:solidFill>
                  <a:srgbClr val="C00000"/>
                </a:solidFill>
              </a:rPr>
              <a:t>{% </a:t>
            </a:r>
            <a:r>
              <a:rPr lang="en-IN" sz="1600" b="1" dirty="0" err="1" smtClean="0">
                <a:solidFill>
                  <a:srgbClr val="C00000"/>
                </a:solidFill>
              </a:rPr>
              <a:t>csrf_token</a:t>
            </a:r>
            <a:r>
              <a:rPr lang="en-IN" sz="1600" b="1" dirty="0" smtClean="0">
                <a:solidFill>
                  <a:srgbClr val="C00000"/>
                </a:solidFill>
              </a:rPr>
              <a:t> %}</a:t>
            </a:r>
            <a:r>
              <a:rPr lang="en-IN" sz="1600" dirty="0" smtClean="0"/>
              <a:t>template tag  because all </a:t>
            </a:r>
            <a:r>
              <a:rPr lang="en-IN" sz="1600" b="1" dirty="0" smtClean="0">
                <a:solidFill>
                  <a:srgbClr val="0070C0"/>
                </a:solidFill>
              </a:rPr>
              <a:t>POST</a:t>
            </a:r>
            <a:r>
              <a:rPr lang="en-IN" sz="1600" dirty="0" smtClean="0"/>
              <a:t> forms that are targeted at internal URLs must use the </a:t>
            </a:r>
            <a:r>
              <a:rPr lang="en-IN" sz="1600" b="1" dirty="0" smtClean="0">
                <a:solidFill>
                  <a:srgbClr val="C00000"/>
                </a:solidFill>
              </a:rPr>
              <a:t>{% </a:t>
            </a:r>
            <a:r>
              <a:rPr lang="en-IN" sz="1600" b="1" dirty="0" err="1" smtClean="0">
                <a:solidFill>
                  <a:srgbClr val="C00000"/>
                </a:solidFill>
              </a:rPr>
              <a:t>csrf_token</a:t>
            </a:r>
            <a:r>
              <a:rPr lang="en-IN" sz="1600" b="1" dirty="0" smtClean="0">
                <a:solidFill>
                  <a:srgbClr val="C00000"/>
                </a:solidFill>
              </a:rPr>
              <a:t> %}</a:t>
            </a:r>
            <a:r>
              <a:rPr lang="en-IN" sz="1600" dirty="0" smtClean="0"/>
              <a:t>template tag. This is to protect against Cross Site Request Forgeries (CSRF). </a:t>
            </a:r>
          </a:p>
          <a:p>
            <a:pPr lvl="1"/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Creating The </a:t>
            </a:r>
            <a:r>
              <a:rPr lang="en-US" sz="2600" b="1" dirty="0" smtClean="0">
                <a:solidFill>
                  <a:srgbClr val="C00000"/>
                </a:solidFill>
              </a:rPr>
              <a:t>contact_form.html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Page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&lt;title&gt;Contact us&lt;/title&gt;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&lt;h1&gt;Contact us&lt;/h1&gt;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{% if </a:t>
            </a:r>
            <a:r>
              <a:rPr lang="en-IN" sz="1300" b="1" dirty="0" err="1" smtClean="0">
                <a:solidFill>
                  <a:srgbClr val="C00000"/>
                </a:solidFill>
              </a:rPr>
              <a:t>form.errors</a:t>
            </a:r>
            <a:r>
              <a:rPr lang="en-IN" sz="13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	&lt;p style="</a:t>
            </a:r>
            <a:r>
              <a:rPr lang="en-IN" sz="1300" b="1" dirty="0" err="1" smtClean="0">
                <a:solidFill>
                  <a:srgbClr val="C00000"/>
                </a:solidFill>
              </a:rPr>
              <a:t>color</a:t>
            </a:r>
            <a:r>
              <a:rPr lang="en-IN" sz="1300" b="1" dirty="0" smtClean="0">
                <a:solidFill>
                  <a:srgbClr val="C00000"/>
                </a:solidFill>
              </a:rPr>
              <a:t>: red;"&gt;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	Please correct the error{{ </a:t>
            </a:r>
            <a:r>
              <a:rPr lang="en-IN" sz="1300" b="1" dirty="0" err="1" smtClean="0">
                <a:solidFill>
                  <a:srgbClr val="C00000"/>
                </a:solidFill>
              </a:rPr>
              <a:t>form.errors|pluralize</a:t>
            </a:r>
            <a:r>
              <a:rPr lang="en-IN" sz="1300" b="1" dirty="0" smtClean="0">
                <a:solidFill>
                  <a:srgbClr val="C00000"/>
                </a:solidFill>
              </a:rPr>
              <a:t> }} below.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	&lt;/p&gt;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{% </a:t>
            </a:r>
            <a:r>
              <a:rPr lang="en-IN" sz="1300" b="1" dirty="0" err="1" smtClean="0">
                <a:solidFill>
                  <a:srgbClr val="C00000"/>
                </a:solidFill>
              </a:rPr>
              <a:t>endif</a:t>
            </a:r>
            <a:r>
              <a:rPr lang="en-IN" sz="13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&lt;form action="" method="post" </a:t>
            </a:r>
            <a:r>
              <a:rPr lang="en-IN" sz="1300" b="1" dirty="0" err="1" smtClean="0">
                <a:solidFill>
                  <a:srgbClr val="C00000"/>
                </a:solidFill>
              </a:rPr>
              <a:t>novalidate</a:t>
            </a:r>
            <a:r>
              <a:rPr lang="en-IN" sz="13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&lt;table&gt;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{{ </a:t>
            </a:r>
            <a:r>
              <a:rPr lang="en-IN" sz="1300" b="1" dirty="0" err="1" smtClean="0">
                <a:solidFill>
                  <a:srgbClr val="C00000"/>
                </a:solidFill>
              </a:rPr>
              <a:t>form.as_table</a:t>
            </a:r>
            <a:r>
              <a:rPr lang="en-IN" sz="1300" b="1" dirty="0" smtClean="0">
                <a:solidFill>
                  <a:srgbClr val="C00000"/>
                </a:solidFill>
              </a:rPr>
              <a:t> }}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&lt;/table&gt;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&lt;input type="submit" value="Submit"&gt;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{% </a:t>
            </a:r>
            <a:r>
              <a:rPr lang="en-IN" sz="1300" b="1" dirty="0" err="1" smtClean="0">
                <a:solidFill>
                  <a:srgbClr val="C00000"/>
                </a:solidFill>
              </a:rPr>
              <a:t>csrf_token</a:t>
            </a:r>
            <a:r>
              <a:rPr lang="en-IN" sz="13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3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To run the app we have coded till now we will have to make entries in the </a:t>
            </a:r>
            <a:r>
              <a:rPr lang="en-US" sz="2200" b="1" dirty="0" smtClean="0">
                <a:solidFill>
                  <a:srgbClr val="C00000"/>
                </a:solidFill>
              </a:rPr>
              <a:t>urls.py</a:t>
            </a:r>
            <a:r>
              <a:rPr lang="en-US" sz="2200" dirty="0" smtClean="0"/>
              <a:t> of the </a:t>
            </a:r>
            <a:r>
              <a:rPr lang="en-US" sz="2200" b="1" dirty="0" smtClean="0">
                <a:solidFill>
                  <a:srgbClr val="7030A0"/>
                </a:solidFill>
              </a:rPr>
              <a:t>project level </a:t>
            </a:r>
            <a:r>
              <a:rPr lang="en-US" sz="2200" dirty="0" smtClean="0"/>
              <a:t>as well as the </a:t>
            </a:r>
            <a:r>
              <a:rPr lang="en-US" sz="2200" b="1" dirty="0" smtClean="0">
                <a:solidFill>
                  <a:srgbClr val="7030A0"/>
                </a:solidFill>
              </a:rPr>
              <a:t>app level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b="1" u="sng" dirty="0" smtClean="0"/>
              <a:t>Project level </a:t>
            </a:r>
            <a:r>
              <a:rPr lang="en-US" sz="2200" b="1" u="sng" dirty="0" smtClean="0">
                <a:solidFill>
                  <a:srgbClr val="7030A0"/>
                </a:solidFill>
              </a:rPr>
              <a:t>urls.py</a:t>
            </a:r>
            <a:r>
              <a:rPr lang="en-US" sz="2200" b="1" u="sng" dirty="0" smtClean="0"/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from </a:t>
            </a:r>
            <a:r>
              <a:rPr lang="en-IN" sz="1400" b="1" dirty="0" err="1" smtClean="0">
                <a:solidFill>
                  <a:srgbClr val="C00000"/>
                </a:solidFill>
              </a:rPr>
              <a:t>django.contrib</a:t>
            </a:r>
            <a:r>
              <a:rPr lang="en-IN" sz="1400" b="1" dirty="0" smtClean="0">
                <a:solidFill>
                  <a:srgbClr val="C00000"/>
                </a:solidFill>
              </a:rPr>
              <a:t> import admin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from </a:t>
            </a:r>
            <a:r>
              <a:rPr lang="en-IN" sz="1400" b="1" dirty="0" err="1" smtClean="0">
                <a:solidFill>
                  <a:srgbClr val="C00000"/>
                </a:solidFill>
              </a:rPr>
              <a:t>django.urls</a:t>
            </a:r>
            <a:r>
              <a:rPr lang="en-IN" sz="1400" b="1" dirty="0" smtClean="0">
                <a:solidFill>
                  <a:srgbClr val="C00000"/>
                </a:solidFill>
              </a:rPr>
              <a:t> import </a:t>
            </a:r>
            <a:r>
              <a:rPr lang="en-IN" sz="1400" b="1" dirty="0" err="1" smtClean="0">
                <a:solidFill>
                  <a:srgbClr val="C00000"/>
                </a:solidFill>
              </a:rPr>
              <a:t>path,include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urlpatterns</a:t>
            </a:r>
            <a:r>
              <a:rPr lang="en-IN" sz="1400" b="1" dirty="0" smtClean="0">
                <a:solidFill>
                  <a:srgbClr val="C00000"/>
                </a:solidFill>
              </a:rPr>
              <a:t> = [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path('admin/', </a:t>
            </a:r>
            <a:r>
              <a:rPr lang="en-IN" sz="1400" b="1" dirty="0" err="1" smtClean="0">
                <a:solidFill>
                  <a:srgbClr val="C00000"/>
                </a:solidFill>
              </a:rPr>
              <a:t>admin.site.urls</a:t>
            </a:r>
            <a:r>
              <a:rPr lang="en-IN" sz="1400" b="1" dirty="0" smtClean="0">
                <a:solidFill>
                  <a:srgbClr val="C00000"/>
                </a:solidFill>
              </a:rPr>
              <a:t>),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path('',include('</a:t>
            </a:r>
            <a:r>
              <a:rPr lang="en-IN" sz="1400" b="1" dirty="0" err="1" smtClean="0">
                <a:solidFill>
                  <a:srgbClr val="C00000"/>
                </a:solidFill>
              </a:rPr>
              <a:t>djangoformapp.urls</a:t>
            </a:r>
            <a:r>
              <a:rPr lang="en-IN" sz="1400" b="1" dirty="0" smtClean="0">
                <a:solidFill>
                  <a:srgbClr val="C00000"/>
                </a:solidFill>
              </a:rPr>
              <a:t>')),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]</a:t>
            </a:r>
          </a:p>
          <a:p>
            <a:r>
              <a:rPr lang="en-US" sz="2200" b="1" u="sng" dirty="0" smtClean="0"/>
              <a:t>App level </a:t>
            </a:r>
            <a:r>
              <a:rPr lang="en-US" sz="2200" b="1" u="sng" dirty="0" smtClean="0">
                <a:solidFill>
                  <a:srgbClr val="7030A0"/>
                </a:solidFill>
              </a:rPr>
              <a:t>urls.py</a:t>
            </a:r>
            <a:r>
              <a:rPr lang="en-US" sz="2200" b="1" u="sng" dirty="0" smtClean="0"/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from </a:t>
            </a:r>
            <a:r>
              <a:rPr lang="en-IN" sz="1400" b="1" dirty="0" err="1" smtClean="0">
                <a:solidFill>
                  <a:srgbClr val="C00000"/>
                </a:solidFill>
              </a:rPr>
              <a:t>django.urls</a:t>
            </a:r>
            <a:r>
              <a:rPr lang="en-IN" sz="1400" b="1" dirty="0" smtClean="0">
                <a:solidFill>
                  <a:srgbClr val="C00000"/>
                </a:solidFill>
              </a:rPr>
              <a:t> import path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from . import views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urlpatterns</a:t>
            </a:r>
            <a:r>
              <a:rPr lang="en-IN" sz="1400" b="1" dirty="0" smtClean="0">
                <a:solidFill>
                  <a:srgbClr val="C00000"/>
                </a:solidFill>
              </a:rPr>
              <a:t> = [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path('contact/',</a:t>
            </a:r>
            <a:r>
              <a:rPr lang="en-IN" sz="1400" b="1" dirty="0" err="1" smtClean="0">
                <a:solidFill>
                  <a:srgbClr val="C00000"/>
                </a:solidFill>
              </a:rPr>
              <a:t>views.contact,name</a:t>
            </a:r>
            <a:r>
              <a:rPr lang="en-IN" sz="1400" b="1" dirty="0" smtClean="0">
                <a:solidFill>
                  <a:srgbClr val="C00000"/>
                </a:solidFill>
              </a:rPr>
              <a:t>='contact'),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endParaRPr lang="en-IN" sz="1600" dirty="0" smtClean="0"/>
          </a:p>
          <a:p>
            <a:pPr lvl="1"/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Now start the server and open the page </a:t>
            </a:r>
            <a:r>
              <a:rPr lang="en-IN" sz="2000" dirty="0" smtClean="0">
                <a:hlinkClick r:id="rId2"/>
              </a:rPr>
              <a:t>http://localhost:8000/contact</a:t>
            </a:r>
            <a:r>
              <a:rPr lang="en-IN" sz="2000" dirty="0" smtClean="0"/>
              <a:t> and </a:t>
            </a:r>
          </a:p>
          <a:p>
            <a:pPr fontAlgn="base">
              <a:buNone/>
            </a:pPr>
            <a:r>
              <a:rPr lang="en-IN" sz="2000" dirty="0" smtClean="0"/>
              <a:t>this will load the page </a:t>
            </a:r>
            <a:r>
              <a:rPr lang="en-IN" sz="2000" b="1" dirty="0" smtClean="0">
                <a:solidFill>
                  <a:srgbClr val="C00000"/>
                </a:solidFill>
              </a:rPr>
              <a:t>contact_form.html</a:t>
            </a:r>
            <a:r>
              <a:rPr lang="en-IN" sz="2000" dirty="0" smtClean="0"/>
              <a:t> with the following output:</a:t>
            </a:r>
          </a:p>
          <a:p>
            <a:pPr fontAlgn="base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357430"/>
            <a:ext cx="8715436" cy="409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Now simply click the submit button , without filling any data and we will see 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django</a:t>
            </a:r>
            <a:r>
              <a:rPr lang="en-IN" sz="2000" b="1" dirty="0" smtClean="0">
                <a:solidFill>
                  <a:srgbClr val="C00000"/>
                </a:solidFill>
              </a:rPr>
              <a:t> form errors </a:t>
            </a:r>
            <a:r>
              <a:rPr lang="en-IN" sz="2000" dirty="0" smtClean="0"/>
              <a:t>in action</a:t>
            </a:r>
          </a:p>
          <a:p>
            <a:pPr fontAlgn="base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7585694" cy="2876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Now properly fill all the data and then click the </a:t>
            </a:r>
            <a:r>
              <a:rPr lang="en-IN" sz="2000" b="1" dirty="0" smtClean="0">
                <a:solidFill>
                  <a:srgbClr val="C00000"/>
                </a:solidFill>
              </a:rPr>
              <a:t>submit</a:t>
            </a:r>
            <a:r>
              <a:rPr lang="en-IN" sz="2000" dirty="0" smtClean="0"/>
              <a:t> button </a:t>
            </a:r>
          </a:p>
          <a:p>
            <a:pPr fontAlgn="base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285992"/>
            <a:ext cx="5888238" cy="194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Using Form Widget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Probably the first thing we’ll notice when we render this form locally is that the message field is displayed as an </a:t>
            </a:r>
            <a:r>
              <a:rPr lang="en-IN" sz="2400" b="1" dirty="0" smtClean="0">
                <a:solidFill>
                  <a:srgbClr val="0070C0"/>
                </a:solidFill>
              </a:rPr>
              <a:t>&lt;input type="text"&gt;</a:t>
            </a:r>
            <a:r>
              <a:rPr lang="en-IN" sz="2400" dirty="0" smtClean="0"/>
              <a:t>, and it ought to be a</a:t>
            </a:r>
            <a:r>
              <a:rPr lang="en-IN" sz="2400" b="1" dirty="0" smtClean="0">
                <a:solidFill>
                  <a:srgbClr val="0070C0"/>
                </a:solidFill>
              </a:rPr>
              <a:t> &lt;</a:t>
            </a:r>
            <a:r>
              <a:rPr lang="en-IN" sz="2400" b="1" dirty="0" err="1" smtClean="0">
                <a:solidFill>
                  <a:srgbClr val="0070C0"/>
                </a:solidFill>
              </a:rPr>
              <a:t>textarea</a:t>
            </a:r>
            <a:r>
              <a:rPr lang="en-IN" sz="2400" b="1" dirty="0" smtClean="0">
                <a:solidFill>
                  <a:srgbClr val="0070C0"/>
                </a:solidFill>
              </a:rPr>
              <a:t>&gt;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We can fix that by setting the field’s </a:t>
            </a:r>
            <a:r>
              <a:rPr lang="en-IN" sz="2400" b="1" i="1" dirty="0" smtClean="0">
                <a:solidFill>
                  <a:srgbClr val="0070C0"/>
                </a:solidFill>
              </a:rPr>
              <a:t>widget</a:t>
            </a:r>
            <a:r>
              <a:rPr lang="en-IN" sz="2400" dirty="0" smtClean="0"/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from </a:t>
            </a:r>
            <a:r>
              <a:rPr lang="en-IN" sz="2000" b="1" dirty="0" err="1" smtClean="0">
                <a:solidFill>
                  <a:srgbClr val="C00000"/>
                </a:solidFill>
              </a:rPr>
              <a:t>django</a:t>
            </a:r>
            <a:r>
              <a:rPr lang="en-IN" sz="2000" b="1" dirty="0" smtClean="0">
                <a:solidFill>
                  <a:srgbClr val="C00000"/>
                </a:solidFill>
              </a:rPr>
              <a:t> import forms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err="1" smtClean="0">
                <a:solidFill>
                  <a:srgbClr val="C00000"/>
                </a:solidFill>
              </a:rPr>
              <a:t>ContactForm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forms.Form</a:t>
            </a:r>
            <a:r>
              <a:rPr lang="en-IN" sz="20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subject = </a:t>
            </a:r>
            <a:r>
              <a:rPr lang="en-IN" sz="2000" b="1" dirty="0" err="1" smtClean="0">
                <a:solidFill>
                  <a:srgbClr val="C00000"/>
                </a:solidFill>
              </a:rPr>
              <a:t>forms.CharField</a:t>
            </a:r>
            <a:r>
              <a:rPr lang="en-IN" sz="2000" b="1" dirty="0" smtClean="0">
                <a:solidFill>
                  <a:srgbClr val="C00000"/>
                </a:solidFill>
              </a:rPr>
              <a:t>()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email = </a:t>
            </a:r>
            <a:r>
              <a:rPr lang="en-IN" sz="2000" b="1" dirty="0" err="1" smtClean="0">
                <a:solidFill>
                  <a:srgbClr val="C00000"/>
                </a:solidFill>
              </a:rPr>
              <a:t>forms.EmailField</a:t>
            </a:r>
            <a:r>
              <a:rPr lang="en-IN" sz="2000" b="1" dirty="0" smtClean="0">
                <a:solidFill>
                  <a:srgbClr val="C00000"/>
                </a:solidFill>
              </a:rPr>
              <a:t>(required=False)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70C0"/>
                </a:solidFill>
              </a:rPr>
              <a:t>message = </a:t>
            </a:r>
            <a:r>
              <a:rPr lang="en-IN" sz="2000" b="1" dirty="0" err="1" smtClean="0">
                <a:solidFill>
                  <a:srgbClr val="0070C0"/>
                </a:solidFill>
              </a:rPr>
              <a:t>forms.CharField</a:t>
            </a:r>
            <a:r>
              <a:rPr lang="en-IN" sz="2000" b="1" dirty="0" smtClean="0">
                <a:solidFill>
                  <a:srgbClr val="0070C0"/>
                </a:solidFill>
              </a:rPr>
              <a:t>(widget=</a:t>
            </a:r>
            <a:r>
              <a:rPr lang="en-IN" sz="2000" b="1" dirty="0" err="1" smtClean="0">
                <a:solidFill>
                  <a:srgbClr val="0070C0"/>
                </a:solidFill>
              </a:rPr>
              <a:t>forms.Textarea</a:t>
            </a:r>
            <a:r>
              <a:rPr lang="en-IN" sz="2000" b="1" dirty="0" smtClean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Form Library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comes with a </a:t>
            </a:r>
            <a:r>
              <a:rPr lang="en-IN" sz="2400" b="1" dirty="0" smtClean="0">
                <a:solidFill>
                  <a:srgbClr val="002060"/>
                </a:solidFill>
              </a:rPr>
              <a:t>form library</a:t>
            </a:r>
            <a:r>
              <a:rPr lang="en-IN" sz="2400" dirty="0" smtClean="0"/>
              <a:t>, called </a:t>
            </a:r>
            <a:r>
              <a:rPr lang="en-IN" sz="2400" b="1" dirty="0" err="1" smtClean="0">
                <a:solidFill>
                  <a:srgbClr val="C00000"/>
                </a:solidFill>
              </a:rPr>
              <a:t>django.forms</a:t>
            </a:r>
            <a:r>
              <a:rPr lang="en-IN" sz="2400" dirty="0" smtClean="0"/>
              <a:t>, that handles many of the issues we’ve seen in the previous codes like displaying form as HTML form  to validation.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Let’s create a contact form application using the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forms framework.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Specifying Labels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default, the </a:t>
            </a:r>
            <a:r>
              <a:rPr lang="en-IN" sz="2400" b="1" dirty="0" smtClean="0">
                <a:solidFill>
                  <a:srgbClr val="0070C0"/>
                </a:solidFill>
              </a:rPr>
              <a:t>labels</a:t>
            </a:r>
            <a:r>
              <a:rPr lang="en-IN" sz="2400" dirty="0" smtClean="0"/>
              <a:t> on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Django’s</a:t>
            </a:r>
            <a:r>
              <a:rPr lang="en-IN" sz="2400" dirty="0" smtClean="0"/>
              <a:t> auto-generated form HTML are created by replacing underscores with spaces and capitalizing the first letter – so the label for the email field is "Email". </a:t>
            </a:r>
          </a:p>
          <a:p>
            <a:endParaRPr lang="en-IN" sz="2400" dirty="0" smtClean="0"/>
          </a:p>
          <a:p>
            <a:r>
              <a:rPr lang="en-IN" sz="2400" dirty="0" smtClean="0"/>
              <a:t>But, we can customize the label for a given field. </a:t>
            </a:r>
          </a:p>
          <a:p>
            <a:endParaRPr lang="en-IN" sz="2400" dirty="0" smtClean="0"/>
          </a:p>
          <a:p>
            <a:r>
              <a:rPr lang="en-IN" sz="2400" dirty="0" smtClean="0"/>
              <a:t>Just use label, like so:</a:t>
            </a: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ContactForm</a:t>
            </a:r>
            <a:r>
              <a:rPr lang="en-IN" sz="1600" b="1" dirty="0" smtClean="0">
                <a:solidFill>
                  <a:srgbClr val="C00000"/>
                </a:solidFill>
              </a:rPr>
              <a:t>(</a:t>
            </a:r>
            <a:r>
              <a:rPr lang="en-IN" sz="1600" b="1" dirty="0" err="1" smtClean="0">
                <a:solidFill>
                  <a:srgbClr val="C00000"/>
                </a:solidFill>
              </a:rPr>
              <a:t>forms.Form</a:t>
            </a:r>
            <a:r>
              <a:rPr lang="en-IN" sz="16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subject = </a:t>
            </a:r>
            <a:r>
              <a:rPr lang="en-IN" sz="1600" b="1" dirty="0" err="1" smtClean="0">
                <a:solidFill>
                  <a:srgbClr val="C00000"/>
                </a:solidFill>
              </a:rPr>
              <a:t>forms.CharField</a:t>
            </a:r>
            <a:r>
              <a:rPr lang="en-IN" sz="1600" b="1" dirty="0" smtClean="0">
                <a:solidFill>
                  <a:srgbClr val="C00000"/>
                </a:solidFill>
              </a:rPr>
              <a:t>(</a:t>
            </a:r>
            <a:r>
              <a:rPr lang="en-IN" sz="16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600" b="1" dirty="0" smtClean="0">
                <a:solidFill>
                  <a:srgbClr val="C00000"/>
                </a:solidFill>
              </a:rPr>
              <a:t>=100)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smtClean="0">
                <a:solidFill>
                  <a:srgbClr val="0070C0"/>
                </a:solidFill>
              </a:rPr>
              <a:t>email = </a:t>
            </a:r>
            <a:r>
              <a:rPr lang="en-IN" sz="1600" b="1" dirty="0" err="1" smtClean="0">
                <a:solidFill>
                  <a:srgbClr val="0070C0"/>
                </a:solidFill>
              </a:rPr>
              <a:t>forms.EmailField</a:t>
            </a:r>
            <a:r>
              <a:rPr lang="en-IN" sz="1600" b="1" dirty="0" smtClean="0">
                <a:solidFill>
                  <a:srgbClr val="0070C0"/>
                </a:solidFill>
              </a:rPr>
              <a:t>(required=False, label='Your e-mail address') 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message = </a:t>
            </a:r>
            <a:r>
              <a:rPr lang="en-IN" sz="1600" b="1" dirty="0" err="1" smtClean="0">
                <a:solidFill>
                  <a:srgbClr val="C00000"/>
                </a:solidFill>
              </a:rPr>
              <a:t>forms.CharField</a:t>
            </a:r>
            <a:r>
              <a:rPr lang="en-IN" sz="1600" b="1" dirty="0" smtClean="0">
                <a:solidFill>
                  <a:srgbClr val="C00000"/>
                </a:solidFill>
              </a:rPr>
              <a:t>(widget=</a:t>
            </a:r>
            <a:r>
              <a:rPr lang="en-IN" sz="1600" b="1" dirty="0" err="1" smtClean="0">
                <a:solidFill>
                  <a:srgbClr val="C00000"/>
                </a:solidFill>
              </a:rPr>
              <a:t>forms.Textarea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Custom Validations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a number of ways to hook custom validation into 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form.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our rule is something we will reuse again and again, we can create a </a:t>
            </a:r>
            <a:r>
              <a:rPr lang="en-IN" sz="2400" b="1" dirty="0" smtClean="0">
                <a:solidFill>
                  <a:srgbClr val="7030A0"/>
                </a:solidFill>
              </a:rPr>
              <a:t>custom field </a:t>
            </a:r>
            <a:r>
              <a:rPr lang="en-IN" sz="2400" dirty="0" smtClean="0"/>
              <a:t>type.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Suppose we want </a:t>
            </a:r>
            <a:r>
              <a:rPr lang="en-IN" sz="2400" b="1" dirty="0" smtClean="0">
                <a:solidFill>
                  <a:srgbClr val="7030A0"/>
                </a:solidFill>
              </a:rPr>
              <a:t>additional validation </a:t>
            </a:r>
            <a:r>
              <a:rPr lang="en-IN" sz="2400" dirty="0" smtClean="0"/>
              <a:t>on the message field, so we add a </a:t>
            </a:r>
            <a:r>
              <a:rPr lang="en-IN" sz="2400" b="1" dirty="0" err="1" smtClean="0">
                <a:solidFill>
                  <a:srgbClr val="C00000"/>
                </a:solidFill>
              </a:rPr>
              <a:t>clean_message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  <a:r>
              <a:rPr lang="en-IN" sz="2400" dirty="0" smtClean="0"/>
              <a:t> method to our </a:t>
            </a:r>
            <a:r>
              <a:rPr lang="en-IN" sz="2400" b="1" dirty="0" smtClean="0">
                <a:solidFill>
                  <a:srgbClr val="C00000"/>
                </a:solidFill>
              </a:rPr>
              <a:t>Form</a:t>
            </a:r>
            <a:r>
              <a:rPr lang="en-IN" sz="2400" dirty="0" smtClean="0"/>
              <a:t> class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Custom Validations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from </a:t>
            </a:r>
            <a:r>
              <a:rPr lang="en-IN" sz="1800" b="1" dirty="0" err="1" smtClean="0">
                <a:solidFill>
                  <a:srgbClr val="C00000"/>
                </a:solidFill>
              </a:rPr>
              <a:t>django</a:t>
            </a:r>
            <a:r>
              <a:rPr lang="en-IN" sz="1800" b="1" dirty="0" smtClean="0">
                <a:solidFill>
                  <a:srgbClr val="C00000"/>
                </a:solidFill>
              </a:rPr>
              <a:t> import forms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ContactForm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forms.Form</a:t>
            </a:r>
            <a:r>
              <a:rPr lang="en-IN" sz="18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subject = </a:t>
            </a:r>
            <a:r>
              <a:rPr lang="en-IN" sz="1800" b="1" dirty="0" err="1" smtClean="0">
                <a:solidFill>
                  <a:srgbClr val="C00000"/>
                </a:solidFill>
              </a:rPr>
              <a:t>forms.CharField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800" b="1" dirty="0" smtClean="0">
                <a:solidFill>
                  <a:srgbClr val="C00000"/>
                </a:solidFill>
              </a:rPr>
              <a:t>=100)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email = </a:t>
            </a:r>
            <a:r>
              <a:rPr lang="en-IN" sz="1800" b="1" dirty="0" err="1" smtClean="0">
                <a:solidFill>
                  <a:srgbClr val="C00000"/>
                </a:solidFill>
              </a:rPr>
              <a:t>forms.EmailField</a:t>
            </a:r>
            <a:r>
              <a:rPr lang="en-IN" sz="1800" b="1" dirty="0" smtClean="0">
                <a:solidFill>
                  <a:srgbClr val="C00000"/>
                </a:solidFill>
              </a:rPr>
              <a:t>(required=False)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message = </a:t>
            </a:r>
            <a:r>
              <a:rPr lang="en-IN" sz="1800" b="1" dirty="0" err="1" smtClean="0">
                <a:solidFill>
                  <a:srgbClr val="C00000"/>
                </a:solidFill>
              </a:rPr>
              <a:t>forms.CharField</a:t>
            </a:r>
            <a:r>
              <a:rPr lang="en-IN" sz="1800" b="1" dirty="0" smtClean="0">
                <a:solidFill>
                  <a:srgbClr val="C00000"/>
                </a:solidFill>
              </a:rPr>
              <a:t>(widget=</a:t>
            </a:r>
            <a:r>
              <a:rPr lang="en-IN" sz="1800" b="1" dirty="0" err="1" smtClean="0">
                <a:solidFill>
                  <a:srgbClr val="C00000"/>
                </a:solidFill>
              </a:rPr>
              <a:t>forms.Textarea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def </a:t>
            </a:r>
            <a:r>
              <a:rPr lang="en-IN" sz="1800" b="1" dirty="0" err="1" smtClean="0">
                <a:solidFill>
                  <a:srgbClr val="7030A0"/>
                </a:solidFill>
              </a:rPr>
              <a:t>clean_message</a:t>
            </a:r>
            <a:r>
              <a:rPr lang="en-IN" sz="1800" b="1" dirty="0" smtClean="0">
                <a:solidFill>
                  <a:srgbClr val="7030A0"/>
                </a:solidFill>
              </a:rPr>
              <a:t>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	message </a:t>
            </a:r>
            <a:r>
              <a:rPr lang="en-IN" sz="1800" b="1" dirty="0" smtClean="0">
                <a:solidFill>
                  <a:srgbClr val="7030A0"/>
                </a:solidFill>
              </a:rPr>
              <a:t>= </a:t>
            </a:r>
            <a:r>
              <a:rPr lang="en-IN" sz="1800" b="1" dirty="0" err="1" smtClean="0">
                <a:solidFill>
                  <a:srgbClr val="7030A0"/>
                </a:solidFill>
              </a:rPr>
              <a:t>self.cleaned_data</a:t>
            </a:r>
            <a:r>
              <a:rPr lang="en-IN" sz="1800" b="1" dirty="0" smtClean="0">
                <a:solidFill>
                  <a:srgbClr val="7030A0"/>
                </a:solidFill>
              </a:rPr>
              <a:t>['message']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num_words</a:t>
            </a:r>
            <a:r>
              <a:rPr lang="en-IN" sz="1800" b="1" dirty="0" smtClean="0">
                <a:solidFill>
                  <a:srgbClr val="7030A0"/>
                </a:solidFill>
              </a:rPr>
              <a:t> </a:t>
            </a:r>
            <a:r>
              <a:rPr lang="en-IN" sz="1800" b="1" dirty="0" smtClean="0">
                <a:solidFill>
                  <a:srgbClr val="7030A0"/>
                </a:solidFill>
              </a:rPr>
              <a:t>= </a:t>
            </a:r>
            <a:r>
              <a:rPr lang="en-IN" sz="1800" b="1" dirty="0" err="1" smtClean="0">
                <a:solidFill>
                  <a:srgbClr val="7030A0"/>
                </a:solidFill>
              </a:rPr>
              <a:t>len</a:t>
            </a:r>
            <a:r>
              <a:rPr lang="en-IN" sz="1800" b="1" dirty="0" smtClean="0">
                <a:solidFill>
                  <a:srgbClr val="7030A0"/>
                </a:solidFill>
              </a:rPr>
              <a:t>(</a:t>
            </a:r>
            <a:r>
              <a:rPr lang="en-IN" sz="1800" b="1" dirty="0" err="1" smtClean="0">
                <a:solidFill>
                  <a:srgbClr val="7030A0"/>
                </a:solidFill>
              </a:rPr>
              <a:t>message.split</a:t>
            </a:r>
            <a:r>
              <a:rPr lang="en-IN" sz="1800" b="1" dirty="0" smtClean="0">
                <a:solidFill>
                  <a:srgbClr val="7030A0"/>
                </a:solidFill>
              </a:rPr>
              <a:t>())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	if </a:t>
            </a:r>
            <a:r>
              <a:rPr lang="en-IN" sz="1800" b="1" dirty="0" err="1" smtClean="0">
                <a:solidFill>
                  <a:srgbClr val="7030A0"/>
                </a:solidFill>
              </a:rPr>
              <a:t>num_words</a:t>
            </a:r>
            <a:r>
              <a:rPr lang="en-IN" sz="1800" b="1" dirty="0" smtClean="0">
                <a:solidFill>
                  <a:srgbClr val="7030A0"/>
                </a:solidFill>
              </a:rPr>
              <a:t> &lt; 4: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	raise </a:t>
            </a:r>
            <a:r>
              <a:rPr lang="en-IN" sz="1800" b="1" dirty="0" err="1" smtClean="0">
                <a:solidFill>
                  <a:srgbClr val="7030A0"/>
                </a:solidFill>
              </a:rPr>
              <a:t>forms.ValidationError</a:t>
            </a:r>
            <a:r>
              <a:rPr lang="en-IN" sz="1800" b="1" dirty="0" smtClean="0">
                <a:solidFill>
                  <a:srgbClr val="7030A0"/>
                </a:solidFill>
              </a:rPr>
              <a:t>("Not enough words!") 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return </a:t>
            </a:r>
            <a:r>
              <a:rPr lang="en-IN" sz="1800" b="1" dirty="0" smtClean="0">
                <a:solidFill>
                  <a:srgbClr val="7030A0"/>
                </a:solidFill>
              </a:rPr>
              <a:t>message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Explanation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200" b="1" dirty="0" err="1" smtClean="0">
                <a:solidFill>
                  <a:srgbClr val="C00000"/>
                </a:solidFill>
              </a:rPr>
              <a:t>Django’s</a:t>
            </a:r>
            <a:r>
              <a:rPr lang="en-IN" sz="2200" b="1" dirty="0" smtClean="0">
                <a:solidFill>
                  <a:srgbClr val="C00000"/>
                </a:solidFill>
              </a:rPr>
              <a:t> form </a:t>
            </a:r>
            <a:r>
              <a:rPr lang="en-IN" sz="2200" dirty="0" smtClean="0"/>
              <a:t>system automatically looks for any method whose name starts with </a:t>
            </a:r>
            <a:r>
              <a:rPr lang="en-IN" sz="2200" b="1" dirty="0" smtClean="0">
                <a:solidFill>
                  <a:srgbClr val="7030A0"/>
                </a:solidFill>
              </a:rPr>
              <a:t>clean_</a:t>
            </a:r>
            <a:r>
              <a:rPr lang="en-IN" sz="2200" dirty="0" smtClean="0"/>
              <a:t> and ends with the </a:t>
            </a:r>
            <a:r>
              <a:rPr lang="en-IN" sz="2200" b="1" dirty="0" smtClean="0">
                <a:solidFill>
                  <a:srgbClr val="7030A0"/>
                </a:solidFill>
              </a:rPr>
              <a:t>name of a field</a:t>
            </a:r>
            <a:r>
              <a:rPr lang="en-IN" sz="2200" dirty="0" smtClean="0"/>
              <a:t>. If any such method exists, it’s called during validation.</a:t>
            </a:r>
          </a:p>
          <a:p>
            <a:endParaRPr lang="en-IN" sz="2200" dirty="0" smtClean="0"/>
          </a:p>
          <a:p>
            <a:r>
              <a:rPr lang="en-IN" sz="2200" dirty="0" smtClean="0"/>
              <a:t>Specifically, the </a:t>
            </a:r>
            <a:r>
              <a:rPr lang="en-IN" sz="2200" b="1" dirty="0" err="1" smtClean="0">
                <a:solidFill>
                  <a:srgbClr val="C00000"/>
                </a:solidFill>
              </a:rPr>
              <a:t>clean_message</a:t>
            </a:r>
            <a:r>
              <a:rPr lang="en-IN" sz="2200" b="1" dirty="0" smtClean="0">
                <a:solidFill>
                  <a:srgbClr val="C00000"/>
                </a:solidFill>
              </a:rPr>
              <a:t>()</a:t>
            </a:r>
            <a:r>
              <a:rPr lang="en-IN" sz="2200" dirty="0" smtClean="0"/>
              <a:t> method will be called </a:t>
            </a:r>
            <a:r>
              <a:rPr lang="en-IN" sz="2200" i="1" dirty="0" smtClean="0"/>
              <a:t>after</a:t>
            </a:r>
            <a:r>
              <a:rPr lang="en-IN" sz="2200" dirty="0" smtClean="0"/>
              <a:t> the default validation logic for a given field (in this case, the validation logic for a required </a:t>
            </a:r>
            <a:r>
              <a:rPr lang="en-IN" sz="2200" b="1" dirty="0" err="1" smtClean="0">
                <a:solidFill>
                  <a:srgbClr val="C00000"/>
                </a:solidFill>
              </a:rPr>
              <a:t>CharField</a:t>
            </a:r>
            <a:r>
              <a:rPr lang="en-IN" sz="2200" dirty="0" smtClean="0"/>
              <a:t>). </a:t>
            </a:r>
          </a:p>
          <a:p>
            <a:endParaRPr lang="en-IN" sz="2200" dirty="0" smtClean="0"/>
          </a:p>
          <a:p>
            <a:r>
              <a:rPr lang="en-IN" sz="2200" dirty="0" smtClean="0"/>
              <a:t>Because the </a:t>
            </a:r>
            <a:r>
              <a:rPr lang="en-IN" sz="2200" b="1" dirty="0" smtClean="0">
                <a:solidFill>
                  <a:srgbClr val="C00000"/>
                </a:solidFill>
              </a:rPr>
              <a:t>field data </a:t>
            </a:r>
            <a:r>
              <a:rPr lang="en-IN" sz="2200" dirty="0" smtClean="0"/>
              <a:t>has already been </a:t>
            </a:r>
            <a:r>
              <a:rPr lang="en-IN" sz="2200" b="1" dirty="0" smtClean="0">
                <a:solidFill>
                  <a:srgbClr val="7030A0"/>
                </a:solidFill>
              </a:rPr>
              <a:t>partially processed</a:t>
            </a:r>
            <a:r>
              <a:rPr lang="en-IN" sz="2200" dirty="0" smtClean="0"/>
              <a:t>, we pull it out of </a:t>
            </a:r>
            <a:r>
              <a:rPr lang="en-IN" sz="2200" b="1" dirty="0" err="1" smtClean="0">
                <a:solidFill>
                  <a:srgbClr val="C00000"/>
                </a:solidFill>
              </a:rPr>
              <a:t>self.cleaned</a:t>
            </a:r>
            <a:r>
              <a:rPr lang="en-IN" sz="2200" dirty="0" err="1" smtClean="0"/>
              <a:t>_data</a:t>
            </a:r>
            <a:r>
              <a:rPr lang="en-IN" sz="2200" dirty="0" smtClean="0"/>
              <a:t>. </a:t>
            </a:r>
          </a:p>
          <a:p>
            <a:endParaRPr lang="en-IN" sz="2200" dirty="0" smtClean="0"/>
          </a:p>
          <a:p>
            <a:r>
              <a:rPr lang="en-IN" sz="2200" dirty="0" smtClean="0"/>
              <a:t>Also, we don’t have to worry about checking that the value exists and is </a:t>
            </a:r>
            <a:r>
              <a:rPr lang="en-IN" sz="2200" b="1" dirty="0" smtClean="0">
                <a:solidFill>
                  <a:srgbClr val="7030A0"/>
                </a:solidFill>
              </a:rPr>
              <a:t>non-empty</a:t>
            </a:r>
            <a:r>
              <a:rPr lang="en-IN" sz="2200" dirty="0" smtClean="0"/>
              <a:t>; that’s done by the </a:t>
            </a:r>
            <a:r>
              <a:rPr lang="en-IN" sz="2200" b="1" dirty="0" smtClean="0">
                <a:solidFill>
                  <a:srgbClr val="7030A0"/>
                </a:solidFill>
              </a:rPr>
              <a:t>default </a:t>
            </a:r>
            <a:r>
              <a:rPr lang="en-IN" sz="2200" b="1" dirty="0" err="1" smtClean="0">
                <a:solidFill>
                  <a:srgbClr val="7030A0"/>
                </a:solidFill>
              </a:rPr>
              <a:t>validator</a:t>
            </a:r>
            <a:r>
              <a:rPr lang="en-IN" sz="22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Explanation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naively use a combination of </a:t>
            </a:r>
            <a:r>
              <a:rPr lang="en-IN" sz="2400" b="1" dirty="0" err="1" smtClean="0">
                <a:solidFill>
                  <a:srgbClr val="C00000"/>
                </a:solidFill>
              </a:rPr>
              <a:t>len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C00000"/>
                </a:solidFill>
              </a:rPr>
              <a:t>split()</a:t>
            </a:r>
            <a:r>
              <a:rPr lang="en-IN" sz="2400" dirty="0" smtClean="0"/>
              <a:t> to </a:t>
            </a:r>
            <a:r>
              <a:rPr lang="en-IN" sz="2400" b="1" dirty="0" smtClean="0">
                <a:solidFill>
                  <a:srgbClr val="7030A0"/>
                </a:solidFill>
              </a:rPr>
              <a:t>count the number of words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user has entered </a:t>
            </a:r>
            <a:r>
              <a:rPr lang="en-IN" sz="2400" b="1" dirty="0" smtClean="0">
                <a:solidFill>
                  <a:srgbClr val="7030A0"/>
                </a:solidFill>
              </a:rPr>
              <a:t>too few words</a:t>
            </a:r>
            <a:r>
              <a:rPr lang="en-IN" sz="2400" dirty="0" smtClean="0"/>
              <a:t>, we raise a </a:t>
            </a:r>
            <a:r>
              <a:rPr lang="en-IN" sz="2400" b="1" dirty="0" err="1" smtClean="0">
                <a:solidFill>
                  <a:srgbClr val="C00000"/>
                </a:solidFill>
              </a:rPr>
              <a:t>forms.ValidationError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string attached to this </a:t>
            </a:r>
            <a:r>
              <a:rPr lang="en-IN" sz="2400" b="1" dirty="0" smtClean="0">
                <a:solidFill>
                  <a:srgbClr val="C00000"/>
                </a:solidFill>
              </a:rPr>
              <a:t>exception</a:t>
            </a:r>
            <a:r>
              <a:rPr lang="en-IN" sz="2400" dirty="0" smtClean="0"/>
              <a:t> will be displayed to the user as an item in the </a:t>
            </a:r>
            <a:r>
              <a:rPr lang="en-IN" sz="2400" b="1" dirty="0" smtClean="0">
                <a:solidFill>
                  <a:srgbClr val="7030A0"/>
                </a:solidFill>
              </a:rPr>
              <a:t>error list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Explanation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It’s important that we </a:t>
            </a:r>
            <a:r>
              <a:rPr lang="en-IN" sz="2400" b="1" dirty="0" smtClean="0">
                <a:solidFill>
                  <a:srgbClr val="7030A0"/>
                </a:solidFill>
              </a:rPr>
              <a:t>explicitly return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cleaned value </a:t>
            </a:r>
            <a:r>
              <a:rPr lang="en-IN" sz="2400" dirty="0" smtClean="0"/>
              <a:t>for the field at the end of the method.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 smtClean="0"/>
              <a:t>we forget the </a:t>
            </a:r>
            <a:r>
              <a:rPr lang="en-IN" sz="2400" b="1" dirty="0" smtClean="0">
                <a:solidFill>
                  <a:srgbClr val="C00000"/>
                </a:solidFill>
              </a:rPr>
              <a:t>return</a:t>
            </a:r>
            <a:r>
              <a:rPr lang="en-IN" sz="2400" dirty="0" smtClean="0"/>
              <a:t> statement, then </a:t>
            </a: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  <a:r>
              <a:rPr lang="en-IN" sz="2400" dirty="0" smtClean="0"/>
              <a:t> will be returned, and the </a:t>
            </a:r>
            <a:r>
              <a:rPr lang="en-IN" sz="2400" b="1" dirty="0" smtClean="0">
                <a:solidFill>
                  <a:srgbClr val="7030A0"/>
                </a:solidFill>
              </a:rPr>
              <a:t>original value </a:t>
            </a:r>
            <a:r>
              <a:rPr lang="en-IN" sz="2400" dirty="0" smtClean="0"/>
              <a:t>will be </a:t>
            </a:r>
            <a:r>
              <a:rPr lang="en-IN" sz="2400" b="1" dirty="0" smtClean="0">
                <a:solidFill>
                  <a:srgbClr val="7030A0"/>
                </a:solidFill>
              </a:rPr>
              <a:t>lost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Customizing The Form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Our </a:t>
            </a:r>
            <a:r>
              <a:rPr lang="en-IN" sz="2400" b="1" dirty="0" smtClean="0">
                <a:solidFill>
                  <a:srgbClr val="C00000"/>
                </a:solidFill>
              </a:rPr>
              <a:t>contact_form.html</a:t>
            </a:r>
            <a:r>
              <a:rPr lang="en-IN" sz="2400" dirty="0" smtClean="0"/>
              <a:t> template uses </a:t>
            </a:r>
            <a:r>
              <a:rPr lang="en-IN" sz="2400" b="1" dirty="0" smtClean="0">
                <a:solidFill>
                  <a:srgbClr val="C00000"/>
                </a:solidFill>
              </a:rPr>
              <a:t>{{ </a:t>
            </a:r>
            <a:r>
              <a:rPr lang="en-IN" sz="2400" b="1" dirty="0" err="1" smtClean="0">
                <a:solidFill>
                  <a:srgbClr val="C00000"/>
                </a:solidFill>
              </a:rPr>
              <a:t>form.as_table</a:t>
            </a:r>
            <a:r>
              <a:rPr lang="en-IN" sz="2400" b="1" dirty="0" smtClean="0">
                <a:solidFill>
                  <a:srgbClr val="C00000"/>
                </a:solidFill>
              </a:rPr>
              <a:t> }}</a:t>
            </a:r>
            <a:r>
              <a:rPr lang="en-IN" sz="2400" dirty="0" smtClean="0"/>
              <a:t> to display the form, but we can customize forms’ presentation with CSS. </a:t>
            </a:r>
          </a:p>
          <a:p>
            <a:endParaRPr lang="en-IN" sz="2400" dirty="0" smtClean="0"/>
          </a:p>
          <a:p>
            <a:r>
              <a:rPr lang="en-IN" sz="2400" dirty="0" smtClean="0"/>
              <a:t>The following CSS really makes our errors stand out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ul.errorlist</a:t>
            </a:r>
            <a:r>
              <a:rPr lang="en-IN" sz="1700" b="1" dirty="0" smtClean="0">
                <a:solidFill>
                  <a:srgbClr val="C00000"/>
                </a:solidFill>
              </a:rPr>
              <a:t> {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margin: 0;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padding: 0;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.</a:t>
            </a:r>
            <a:r>
              <a:rPr lang="en-IN" sz="1700" b="1" dirty="0" err="1" smtClean="0">
                <a:solidFill>
                  <a:srgbClr val="C00000"/>
                </a:solidFill>
              </a:rPr>
              <a:t>errorlist</a:t>
            </a:r>
            <a:r>
              <a:rPr lang="en-IN" sz="1700" b="1" dirty="0" smtClean="0">
                <a:solidFill>
                  <a:srgbClr val="C00000"/>
                </a:solidFill>
              </a:rPr>
              <a:t> </a:t>
            </a:r>
            <a:r>
              <a:rPr lang="en-IN" sz="1700" b="1" dirty="0" err="1" smtClean="0">
                <a:solidFill>
                  <a:srgbClr val="C00000"/>
                </a:solidFill>
              </a:rPr>
              <a:t>li</a:t>
            </a:r>
            <a:r>
              <a:rPr lang="en-IN" sz="1700" b="1" dirty="0" smtClean="0">
                <a:solidFill>
                  <a:srgbClr val="C00000"/>
                </a:solidFill>
              </a:rPr>
              <a:t> {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background-</a:t>
            </a:r>
            <a:r>
              <a:rPr lang="en-IN" sz="1700" b="1" dirty="0" err="1" smtClean="0">
                <a:solidFill>
                  <a:srgbClr val="C00000"/>
                </a:solidFill>
              </a:rPr>
              <a:t>color</a:t>
            </a:r>
            <a:r>
              <a:rPr lang="en-IN" sz="1700" b="1" dirty="0" smtClean="0">
                <a:solidFill>
                  <a:srgbClr val="C00000"/>
                </a:solidFill>
              </a:rPr>
              <a:t>: red;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</a:t>
            </a:r>
            <a:r>
              <a:rPr lang="en-IN" sz="1700" b="1" dirty="0" err="1" smtClean="0">
                <a:solidFill>
                  <a:srgbClr val="C00000"/>
                </a:solidFill>
              </a:rPr>
              <a:t>color</a:t>
            </a:r>
            <a:r>
              <a:rPr lang="en-IN" sz="1700" b="1" dirty="0" smtClean="0">
                <a:solidFill>
                  <a:srgbClr val="C00000"/>
                </a:solidFill>
              </a:rPr>
              <a:t>: white;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display: block;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font-size: 10px;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margin: 0 0 3px;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padding: 4px 5px;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Customizing The Form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Write the CSS code shown in the previous slide in main.css file created at the following location in the outer </a:t>
            </a:r>
            <a:r>
              <a:rPr lang="en-IN" sz="2400" b="1" dirty="0" err="1" smtClean="0">
                <a:solidFill>
                  <a:srgbClr val="C00000"/>
                </a:solidFill>
              </a:rPr>
              <a:t>djagoformproj</a:t>
            </a:r>
            <a:r>
              <a:rPr lang="en-IN" sz="2400" dirty="0" smtClean="0"/>
              <a:t> folder at the following location: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djangoformproj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static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b="1" dirty="0" err="1" smtClean="0">
                <a:solidFill>
                  <a:srgbClr val="7030A0"/>
                </a:solidFill>
              </a:rPr>
              <a:t>css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	main.css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-Up Arrow 6"/>
          <p:cNvSpPr/>
          <p:nvPr/>
        </p:nvSpPr>
        <p:spPr>
          <a:xfrm rot="5400000">
            <a:off x="607191" y="3393281"/>
            <a:ext cx="428628" cy="6429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Bent-Up Arrow 7"/>
          <p:cNvSpPr/>
          <p:nvPr/>
        </p:nvSpPr>
        <p:spPr>
          <a:xfrm rot="5400000">
            <a:off x="1535885" y="3821909"/>
            <a:ext cx="428628" cy="6429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Bent-Up Arrow 8"/>
          <p:cNvSpPr/>
          <p:nvPr/>
        </p:nvSpPr>
        <p:spPr>
          <a:xfrm rot="5400000">
            <a:off x="2464579" y="4250537"/>
            <a:ext cx="428628" cy="6429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Customizing The Form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in the </a:t>
            </a:r>
            <a:r>
              <a:rPr lang="en-IN" sz="2400" b="1" dirty="0" smtClean="0">
                <a:solidFill>
                  <a:srgbClr val="7030A0"/>
                </a:solidFill>
              </a:rPr>
              <a:t>settings.py</a:t>
            </a:r>
            <a:r>
              <a:rPr lang="en-IN" sz="2400" dirty="0" smtClean="0"/>
              <a:t> file make the following entry: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STATICFILES_DIRS=[</a:t>
            </a:r>
            <a:r>
              <a:rPr lang="en-IN" sz="2000" b="1" dirty="0" err="1" smtClean="0">
                <a:solidFill>
                  <a:srgbClr val="C00000"/>
                </a:solidFill>
              </a:rPr>
              <a:t>os.path.join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BASE_DIR,'static</a:t>
            </a:r>
            <a:r>
              <a:rPr lang="en-IN" sz="2000" b="1" dirty="0" smtClean="0">
                <a:solidFill>
                  <a:srgbClr val="C00000"/>
                </a:solidFill>
              </a:rPr>
              <a:t>'),]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Customizing The Form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Finally we have to use this </a:t>
            </a:r>
            <a:r>
              <a:rPr lang="en-IN" sz="2400" dirty="0" err="1" smtClean="0"/>
              <a:t>css</a:t>
            </a:r>
            <a:r>
              <a:rPr lang="en-IN" sz="2400" dirty="0" smtClean="0"/>
              <a:t> file in the contact_form.html template so to do this we need to take 2 steps: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Mention the template tag </a:t>
            </a:r>
            <a:r>
              <a:rPr lang="en-IN" sz="2000" b="1" dirty="0" smtClean="0">
                <a:solidFill>
                  <a:srgbClr val="C00000"/>
                </a:solidFill>
              </a:rPr>
              <a:t>{% load </a:t>
            </a:r>
            <a:r>
              <a:rPr lang="en-IN" sz="2000" b="1" dirty="0" err="1" smtClean="0">
                <a:solidFill>
                  <a:srgbClr val="C00000"/>
                </a:solidFill>
              </a:rPr>
              <a:t>staticfiles</a:t>
            </a:r>
            <a:r>
              <a:rPr lang="en-IN" sz="2000" b="1" dirty="0" smtClean="0">
                <a:solidFill>
                  <a:srgbClr val="C00000"/>
                </a:solidFill>
              </a:rPr>
              <a:t> %} </a:t>
            </a:r>
            <a:r>
              <a:rPr lang="en-IN" sz="2000" dirty="0" smtClean="0"/>
              <a:t>in the </a:t>
            </a:r>
            <a:r>
              <a:rPr lang="en-IN" sz="2000" b="1" dirty="0" smtClean="0">
                <a:solidFill>
                  <a:srgbClr val="7030A0"/>
                </a:solidFill>
              </a:rPr>
              <a:t>&lt;head&gt; </a:t>
            </a:r>
            <a:r>
              <a:rPr lang="en-IN" sz="2000" dirty="0" smtClean="0"/>
              <a:t>section of </a:t>
            </a:r>
            <a:r>
              <a:rPr lang="en-IN" sz="2000" b="1" dirty="0" smtClean="0">
                <a:solidFill>
                  <a:srgbClr val="C00000"/>
                </a:solidFill>
              </a:rPr>
              <a:t>contact_form.html</a:t>
            </a:r>
            <a:r>
              <a:rPr lang="en-IN" sz="2000" dirty="0" smtClean="0"/>
              <a:t> page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Add the </a:t>
            </a:r>
            <a:r>
              <a:rPr lang="en-US" sz="1900" b="1" dirty="0" smtClean="0">
                <a:solidFill>
                  <a:srgbClr val="7030A0"/>
                </a:solidFill>
              </a:rPr>
              <a:t>&lt;link&gt; </a:t>
            </a:r>
            <a:r>
              <a:rPr lang="en-US" sz="1900" dirty="0" smtClean="0"/>
              <a:t>tag in the </a:t>
            </a:r>
            <a:r>
              <a:rPr lang="en-US" sz="1900" b="1" dirty="0" smtClean="0">
                <a:solidFill>
                  <a:srgbClr val="7030A0"/>
                </a:solidFill>
              </a:rPr>
              <a:t>&lt;head&gt; </a:t>
            </a:r>
            <a:r>
              <a:rPr lang="en-US" sz="1900" dirty="0" smtClean="0"/>
              <a:t>section with the following code</a:t>
            </a:r>
            <a:r>
              <a:rPr lang="en-IN" sz="1900" dirty="0" smtClean="0"/>
              <a:t>:</a:t>
            </a:r>
          </a:p>
          <a:p>
            <a:pPr lvl="1">
              <a:buNone/>
            </a:pPr>
            <a:endParaRPr lang="en-IN" sz="16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sz="1600" b="1" dirty="0" smtClean="0">
                <a:solidFill>
                  <a:srgbClr val="0070C0"/>
                </a:solidFill>
              </a:rPr>
              <a:t>&lt;link </a:t>
            </a:r>
            <a:r>
              <a:rPr lang="en-IN" sz="1600" b="1" dirty="0" err="1" smtClean="0">
                <a:solidFill>
                  <a:srgbClr val="0070C0"/>
                </a:solidFill>
              </a:rPr>
              <a:t>href</a:t>
            </a:r>
            <a:r>
              <a:rPr lang="en-IN" sz="1600" b="1" dirty="0" smtClean="0">
                <a:solidFill>
                  <a:srgbClr val="0070C0"/>
                </a:solidFill>
              </a:rPr>
              <a:t>="{% static '</a:t>
            </a:r>
            <a:r>
              <a:rPr lang="en-IN" sz="1600" b="1" dirty="0" err="1" smtClean="0">
                <a:solidFill>
                  <a:srgbClr val="0070C0"/>
                </a:solidFill>
              </a:rPr>
              <a:t>css</a:t>
            </a:r>
            <a:r>
              <a:rPr lang="en-IN" sz="1600" b="1" dirty="0" smtClean="0">
                <a:solidFill>
                  <a:srgbClr val="0070C0"/>
                </a:solidFill>
              </a:rPr>
              <a:t>/main.css' %}" </a:t>
            </a:r>
            <a:r>
              <a:rPr lang="en-IN" sz="1600" b="1" dirty="0" err="1" smtClean="0">
                <a:solidFill>
                  <a:srgbClr val="0070C0"/>
                </a:solidFill>
              </a:rPr>
              <a:t>rel</a:t>
            </a:r>
            <a:r>
              <a:rPr lang="en-IN" sz="1600" b="1" dirty="0" smtClean="0">
                <a:solidFill>
                  <a:srgbClr val="0070C0"/>
                </a:solidFill>
              </a:rPr>
              <a:t>="</a:t>
            </a:r>
            <a:r>
              <a:rPr lang="en-IN" sz="1600" b="1" dirty="0" err="1" smtClean="0">
                <a:solidFill>
                  <a:srgbClr val="0070C0"/>
                </a:solidFill>
              </a:rPr>
              <a:t>stylesheet</a:t>
            </a:r>
            <a:r>
              <a:rPr lang="en-IN" sz="1600" b="1" dirty="0" smtClean="0">
                <a:solidFill>
                  <a:srgbClr val="0070C0"/>
                </a:solidFill>
              </a:rPr>
              <a:t>" type="text/</a:t>
            </a:r>
            <a:r>
              <a:rPr lang="en-IN" sz="1600" b="1" dirty="0" err="1" smtClean="0">
                <a:solidFill>
                  <a:srgbClr val="0070C0"/>
                </a:solidFill>
              </a:rPr>
              <a:t>css</a:t>
            </a:r>
            <a:r>
              <a:rPr lang="en-IN" sz="1600" b="1" dirty="0" smtClean="0">
                <a:solidFill>
                  <a:srgbClr val="0070C0"/>
                </a:solidFill>
              </a:rPr>
              <a:t>"&gt;</a:t>
            </a:r>
          </a:p>
          <a:p>
            <a:pPr lvl="1"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Create a folder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mytwelfthvsdjangoproject</a:t>
            </a:r>
            <a:r>
              <a:rPr lang="en-US" sz="2400" dirty="0" smtClean="0"/>
              <a:t> 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djangoexamples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Load it in the </a:t>
            </a:r>
            <a:r>
              <a:rPr lang="en-US" sz="2400" b="1" dirty="0" smtClean="0">
                <a:solidFill>
                  <a:srgbClr val="7030A0"/>
                </a:solidFill>
              </a:rPr>
              <a:t>VS CODE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Create a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project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djangoformproj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by using the command:</a:t>
            </a:r>
          </a:p>
          <a:p>
            <a:pPr lvl="1" fontAlgn="base"/>
            <a:r>
              <a:rPr lang="en-US" sz="1900" dirty="0" smtClean="0"/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startproject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djangoformproj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will create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djangoformproj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inner app folder </a:t>
            </a:r>
            <a:r>
              <a:rPr lang="en-US" sz="2400" dirty="0" smtClean="0"/>
              <a:t>also by the same name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The Modified </a:t>
            </a:r>
            <a:r>
              <a:rPr lang="en-US" sz="2600" b="1" dirty="0" smtClean="0">
                <a:solidFill>
                  <a:srgbClr val="C00000"/>
                </a:solidFill>
              </a:rPr>
              <a:t>contact_form.html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Page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</a:rPr>
              <a:t>{% load </a:t>
            </a:r>
            <a:r>
              <a:rPr lang="en-IN" sz="1200" b="1" dirty="0" err="1" smtClean="0">
                <a:solidFill>
                  <a:srgbClr val="7030A0"/>
                </a:solidFill>
              </a:rPr>
              <a:t>staticfiles</a:t>
            </a:r>
            <a:r>
              <a:rPr lang="en-IN" sz="1200" b="1" dirty="0" smtClean="0">
                <a:solidFill>
                  <a:srgbClr val="7030A0"/>
                </a:solidFill>
              </a:rPr>
              <a:t>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&lt;title&gt;Contact us&lt;/title&gt;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7030A0"/>
                </a:solidFill>
              </a:rPr>
              <a:t>&lt;link </a:t>
            </a:r>
            <a:r>
              <a:rPr lang="en-IN" sz="1200" b="1" dirty="0" err="1" smtClean="0">
                <a:solidFill>
                  <a:srgbClr val="7030A0"/>
                </a:solidFill>
              </a:rPr>
              <a:t>href</a:t>
            </a:r>
            <a:r>
              <a:rPr lang="en-IN" sz="1200" b="1" dirty="0" smtClean="0">
                <a:solidFill>
                  <a:srgbClr val="7030A0"/>
                </a:solidFill>
              </a:rPr>
              <a:t>="{% static '</a:t>
            </a:r>
            <a:r>
              <a:rPr lang="en-IN" sz="1200" b="1" dirty="0" err="1" smtClean="0">
                <a:solidFill>
                  <a:srgbClr val="7030A0"/>
                </a:solidFill>
              </a:rPr>
              <a:t>css</a:t>
            </a:r>
            <a:r>
              <a:rPr lang="en-IN" sz="1200" b="1" dirty="0" smtClean="0">
                <a:solidFill>
                  <a:srgbClr val="7030A0"/>
                </a:solidFill>
              </a:rPr>
              <a:t>/main.css' %}" </a:t>
            </a:r>
            <a:r>
              <a:rPr lang="en-IN" sz="1200" b="1" dirty="0" err="1" smtClean="0">
                <a:solidFill>
                  <a:srgbClr val="7030A0"/>
                </a:solidFill>
              </a:rPr>
              <a:t>rel</a:t>
            </a:r>
            <a:r>
              <a:rPr lang="en-IN" sz="1200" b="1" dirty="0" smtClean="0">
                <a:solidFill>
                  <a:srgbClr val="7030A0"/>
                </a:solidFill>
              </a:rPr>
              <a:t>="</a:t>
            </a:r>
            <a:r>
              <a:rPr lang="en-IN" sz="1200" b="1" dirty="0" err="1" smtClean="0">
                <a:solidFill>
                  <a:srgbClr val="7030A0"/>
                </a:solidFill>
              </a:rPr>
              <a:t>stylesheet</a:t>
            </a:r>
            <a:r>
              <a:rPr lang="en-IN" sz="1200" b="1" dirty="0" smtClean="0">
                <a:solidFill>
                  <a:srgbClr val="7030A0"/>
                </a:solidFill>
              </a:rPr>
              <a:t>" type="text/</a:t>
            </a:r>
            <a:r>
              <a:rPr lang="en-IN" sz="1200" b="1" dirty="0" err="1" smtClean="0">
                <a:solidFill>
                  <a:srgbClr val="7030A0"/>
                </a:solidFill>
              </a:rPr>
              <a:t>css</a:t>
            </a:r>
            <a:r>
              <a:rPr lang="en-IN" sz="1200" b="1" dirty="0" smtClean="0">
                <a:solidFill>
                  <a:srgbClr val="7030A0"/>
                </a:solidFill>
              </a:rPr>
              <a:t>"&gt;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&lt;h1&gt;Contact us&lt;/h1&gt;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{% if </a:t>
            </a:r>
            <a:r>
              <a:rPr lang="en-IN" sz="1200" b="1" dirty="0" err="1" smtClean="0">
                <a:solidFill>
                  <a:srgbClr val="C00000"/>
                </a:solidFill>
              </a:rPr>
              <a:t>form.errors</a:t>
            </a:r>
            <a:r>
              <a:rPr lang="en-IN" sz="12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&lt;p style="</a:t>
            </a:r>
            <a:r>
              <a:rPr lang="en-IN" sz="1200" b="1" dirty="0" err="1" smtClean="0">
                <a:solidFill>
                  <a:srgbClr val="C00000"/>
                </a:solidFill>
              </a:rPr>
              <a:t>color</a:t>
            </a:r>
            <a:r>
              <a:rPr lang="en-IN" sz="1200" b="1" dirty="0" smtClean="0">
                <a:solidFill>
                  <a:srgbClr val="C00000"/>
                </a:solidFill>
              </a:rPr>
              <a:t>: red;"&gt;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Please correct the error{{ </a:t>
            </a:r>
            <a:r>
              <a:rPr lang="en-IN" sz="1200" b="1" dirty="0" err="1" smtClean="0">
                <a:solidFill>
                  <a:srgbClr val="C00000"/>
                </a:solidFill>
              </a:rPr>
              <a:t>form.errors|pluralize</a:t>
            </a:r>
            <a:r>
              <a:rPr lang="en-IN" sz="1200" b="1" dirty="0" smtClean="0">
                <a:solidFill>
                  <a:srgbClr val="C00000"/>
                </a:solidFill>
              </a:rPr>
              <a:t> }} below.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&lt;/p&gt;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{% </a:t>
            </a:r>
            <a:r>
              <a:rPr lang="en-IN" sz="1200" b="1" dirty="0" err="1" smtClean="0">
                <a:solidFill>
                  <a:srgbClr val="C00000"/>
                </a:solidFill>
              </a:rPr>
              <a:t>endif</a:t>
            </a:r>
            <a:r>
              <a:rPr lang="en-IN" sz="12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&lt;form action="" method="post" </a:t>
            </a:r>
            <a:r>
              <a:rPr lang="en-IN" sz="1200" b="1" dirty="0" err="1" smtClean="0">
                <a:solidFill>
                  <a:srgbClr val="C00000"/>
                </a:solidFill>
              </a:rPr>
              <a:t>novalidate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&lt;table&gt;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{{ </a:t>
            </a:r>
            <a:r>
              <a:rPr lang="en-IN" sz="1200" b="1" dirty="0" err="1" smtClean="0">
                <a:solidFill>
                  <a:srgbClr val="C00000"/>
                </a:solidFill>
              </a:rPr>
              <a:t>form.as_table</a:t>
            </a:r>
            <a:r>
              <a:rPr lang="en-IN" sz="1200" b="1" dirty="0" smtClean="0">
                <a:solidFill>
                  <a:srgbClr val="C00000"/>
                </a:solidFill>
              </a:rPr>
              <a:t> }}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&lt;/table&gt;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&lt;input type="submit" value="Submit"&gt;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{% </a:t>
            </a:r>
            <a:r>
              <a:rPr lang="en-IN" sz="1200" b="1" dirty="0" err="1" smtClean="0">
                <a:solidFill>
                  <a:srgbClr val="C00000"/>
                </a:solidFill>
              </a:rPr>
              <a:t>csrf_token</a:t>
            </a:r>
            <a:r>
              <a:rPr lang="en-IN" sz="12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The Output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form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go to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djangoformproj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and create an app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djangoformapp</a:t>
            </a:r>
            <a:r>
              <a:rPr lang="en-US" sz="2400" dirty="0" smtClean="0"/>
              <a:t> by using the command:</a:t>
            </a:r>
          </a:p>
          <a:p>
            <a:pPr lvl="1" fontAlgn="base"/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startapp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djangoformapp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create a </a:t>
            </a:r>
            <a:r>
              <a:rPr lang="en-US" sz="2400" b="1" dirty="0" smtClean="0">
                <a:solidFill>
                  <a:srgbClr val="0070C0"/>
                </a:solidFill>
              </a:rPr>
              <a:t>folder</a:t>
            </a:r>
            <a:r>
              <a:rPr lang="en-US" sz="2400" dirty="0" smtClean="0"/>
              <a:t> called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dirty="0" smtClean="0"/>
              <a:t>and inside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create a </a:t>
            </a:r>
            <a:r>
              <a:rPr lang="en-US" sz="2400" b="1" dirty="0" smtClean="0">
                <a:solidFill>
                  <a:srgbClr val="0070C0"/>
                </a:solidFill>
              </a:rPr>
              <a:t>folder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djangoformapp</a:t>
            </a:r>
            <a:r>
              <a:rPr lang="en-US" sz="2400" dirty="0" smtClean="0"/>
              <a:t> and within it create an </a:t>
            </a:r>
            <a:r>
              <a:rPr lang="en-US" sz="2400" b="1" dirty="0" smtClean="0">
                <a:solidFill>
                  <a:srgbClr val="0070C0"/>
                </a:solidFill>
              </a:rPr>
              <a:t>HTML </a:t>
            </a:r>
            <a:r>
              <a:rPr lang="en-US" sz="2400" dirty="0" smtClean="0"/>
              <a:t>file called </a:t>
            </a:r>
            <a:r>
              <a:rPr lang="en-US" sz="2400" b="1" dirty="0" smtClean="0">
                <a:solidFill>
                  <a:srgbClr val="C00000"/>
                </a:solidFill>
              </a:rPr>
              <a:t>contact_form.html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r>
              <a:rPr lang="en-US" sz="2400" dirty="0" smtClean="0"/>
              <a:t>Finally update </a:t>
            </a:r>
            <a:r>
              <a:rPr lang="en-US" sz="2400" b="1" dirty="0" smtClean="0">
                <a:solidFill>
                  <a:srgbClr val="C00000"/>
                </a:solidFill>
              </a:rPr>
              <a:t>settings.py</a:t>
            </a:r>
            <a:r>
              <a:rPr lang="en-US" sz="2400" dirty="0" smtClean="0"/>
              <a:t>  so that it contains the name of our app and the template directory path</a:t>
            </a: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INSTALLED_APPS = [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django.contrib.admin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django.contrib.auth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django.contrib.contenttypes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django.contrib.sessions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django.contrib.messages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django.contrib.staticfiles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'</a:t>
            </a:r>
            <a:r>
              <a:rPr lang="en-IN" sz="2400" b="1" dirty="0" err="1" smtClean="0">
                <a:solidFill>
                  <a:srgbClr val="00B050"/>
                </a:solidFill>
              </a:rPr>
              <a:t>djangoformapp</a:t>
            </a:r>
            <a:r>
              <a:rPr lang="en-IN" sz="2400" b="1" dirty="0" smtClean="0">
                <a:solidFill>
                  <a:srgbClr val="00B05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endParaRPr lang="en-IN" sz="22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TEMPLATES = [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'BACKEND': '</a:t>
            </a:r>
            <a:r>
              <a:rPr lang="en-IN" sz="2200" b="1" dirty="0" err="1" smtClean="0">
                <a:solidFill>
                  <a:srgbClr val="002060"/>
                </a:solidFill>
              </a:rPr>
              <a:t>django.template.backends.django.DjangoTemplates</a:t>
            </a:r>
            <a:r>
              <a:rPr lang="en-IN" sz="22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</a:rPr>
              <a:t>'DIRS': [</a:t>
            </a:r>
            <a:r>
              <a:rPr lang="en-IN" sz="2200" b="1" dirty="0" err="1" smtClean="0">
                <a:solidFill>
                  <a:srgbClr val="00B050"/>
                </a:solidFill>
              </a:rPr>
              <a:t>os.path.join</a:t>
            </a:r>
            <a:r>
              <a:rPr lang="en-IN" sz="2200" b="1" dirty="0" smtClean="0">
                <a:solidFill>
                  <a:srgbClr val="00B050"/>
                </a:solidFill>
              </a:rPr>
              <a:t>(</a:t>
            </a:r>
            <a:r>
              <a:rPr lang="en-IN" sz="2200" b="1" dirty="0" err="1" smtClean="0">
                <a:solidFill>
                  <a:srgbClr val="00B050"/>
                </a:solidFill>
              </a:rPr>
              <a:t>BASE_DIR,'templates</a:t>
            </a:r>
            <a:r>
              <a:rPr lang="en-IN" sz="2200" b="1" dirty="0" smtClean="0">
                <a:solidFill>
                  <a:srgbClr val="00B050"/>
                </a:solidFill>
              </a:rPr>
              <a:t>')]</a:t>
            </a:r>
            <a:r>
              <a:rPr lang="en-IN" sz="2200" b="1" dirty="0" smtClean="0">
                <a:solidFill>
                  <a:srgbClr val="002060"/>
                </a:solidFill>
              </a:rPr>
              <a:t>,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}</a:t>
            </a:r>
            <a:endParaRPr lang="en-IN" sz="22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primary way to use the forms framework is to define a </a:t>
            </a:r>
            <a:r>
              <a:rPr lang="en-IN" sz="2400" b="1" dirty="0" smtClean="0">
                <a:solidFill>
                  <a:srgbClr val="C00000"/>
                </a:solidFill>
              </a:rPr>
              <a:t>Form</a:t>
            </a:r>
            <a:r>
              <a:rPr lang="en-IN" sz="2400" dirty="0" smtClean="0"/>
              <a:t> class for each HTML </a:t>
            </a:r>
            <a:r>
              <a:rPr lang="en-IN" sz="2400" b="1" dirty="0" smtClean="0">
                <a:solidFill>
                  <a:srgbClr val="0070C0"/>
                </a:solidFill>
              </a:rPr>
              <a:t>&lt;form&gt;</a:t>
            </a:r>
            <a:r>
              <a:rPr lang="en-IN" sz="2400" dirty="0" smtClean="0"/>
              <a:t>you’re dealing with.</a:t>
            </a:r>
          </a:p>
          <a:p>
            <a:endParaRPr lang="en-IN" sz="2400" dirty="0" smtClean="0"/>
          </a:p>
          <a:p>
            <a:r>
              <a:rPr lang="en-IN" sz="2400" dirty="0" smtClean="0"/>
              <a:t>In our case, we only have one </a:t>
            </a:r>
            <a:r>
              <a:rPr lang="en-IN" sz="2400" b="1" dirty="0" smtClean="0">
                <a:solidFill>
                  <a:srgbClr val="0070C0"/>
                </a:solidFill>
              </a:rPr>
              <a:t>&lt;form&gt;</a:t>
            </a:r>
            <a:r>
              <a:rPr lang="en-IN" sz="2400" dirty="0" smtClean="0"/>
              <a:t>, so we’ll have one </a:t>
            </a:r>
            <a:r>
              <a:rPr lang="en-IN" sz="2400" b="1" dirty="0" smtClean="0">
                <a:solidFill>
                  <a:srgbClr val="C00000"/>
                </a:solidFill>
              </a:rPr>
              <a:t>Form </a:t>
            </a:r>
            <a:r>
              <a:rPr lang="en-IN" sz="2400" dirty="0" smtClean="0"/>
              <a:t>class. </a:t>
            </a:r>
          </a:p>
          <a:p>
            <a:endParaRPr lang="en-IN" sz="2400" dirty="0" smtClean="0"/>
          </a:p>
          <a:p>
            <a:r>
              <a:rPr lang="en-IN" sz="2400" dirty="0" smtClean="0"/>
              <a:t>This class can live anywhere we want – including directly in our 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 file – but community convention is to keep </a:t>
            </a:r>
            <a:r>
              <a:rPr lang="en-IN" sz="2400" b="1" dirty="0" smtClean="0">
                <a:solidFill>
                  <a:srgbClr val="C00000"/>
                </a:solidFill>
              </a:rPr>
              <a:t>Form</a:t>
            </a:r>
            <a:r>
              <a:rPr lang="en-IN" sz="2400" dirty="0" smtClean="0"/>
              <a:t> classes in a separate file called </a:t>
            </a:r>
            <a:r>
              <a:rPr lang="en-IN" sz="2400" b="1" dirty="0" smtClean="0">
                <a:solidFill>
                  <a:srgbClr val="C00000"/>
                </a:solidFill>
              </a:rPr>
              <a:t>forms.py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So ,create this file in the same directory as  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, and enter the code given on next slide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Form 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from </a:t>
            </a:r>
            <a:r>
              <a:rPr lang="en-IN" sz="2000" b="1" dirty="0" err="1" smtClean="0">
                <a:solidFill>
                  <a:srgbClr val="C00000"/>
                </a:solidFill>
              </a:rPr>
              <a:t>django</a:t>
            </a:r>
            <a:r>
              <a:rPr lang="en-IN" sz="2000" b="1" dirty="0" smtClean="0">
                <a:solidFill>
                  <a:srgbClr val="C00000"/>
                </a:solidFill>
              </a:rPr>
              <a:t> import forms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err="1" smtClean="0">
                <a:solidFill>
                  <a:srgbClr val="C00000"/>
                </a:solidFill>
              </a:rPr>
              <a:t>ContactForm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forms.Form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subject = </a:t>
            </a:r>
            <a:r>
              <a:rPr lang="en-IN" sz="2000" b="1" dirty="0" err="1" smtClean="0">
                <a:solidFill>
                  <a:srgbClr val="C00000"/>
                </a:solidFill>
              </a:rPr>
              <a:t>forms.CharField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email = </a:t>
            </a:r>
            <a:r>
              <a:rPr lang="en-IN" sz="2000" b="1" dirty="0" err="1" smtClean="0">
                <a:solidFill>
                  <a:srgbClr val="C00000"/>
                </a:solidFill>
              </a:rPr>
              <a:t>forms.EmailField</a:t>
            </a:r>
            <a:r>
              <a:rPr lang="en-IN" sz="2000" b="1" dirty="0" smtClean="0">
                <a:solidFill>
                  <a:srgbClr val="C00000"/>
                </a:solidFill>
              </a:rPr>
              <a:t>(required=False)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message = </a:t>
            </a:r>
            <a:r>
              <a:rPr lang="en-IN" sz="2000" b="1" dirty="0" err="1" smtClean="0">
                <a:solidFill>
                  <a:srgbClr val="C00000"/>
                </a:solidFill>
              </a:rPr>
              <a:t>forms.CharField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7700</TotalTime>
  <Words>1221</Words>
  <Application>Microsoft Office PowerPoint</Application>
  <PresentationFormat>On-screen Show (4:3)</PresentationFormat>
  <Paragraphs>352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Slide 1</vt:lpstr>
      <vt:lpstr>Today’s Agenda</vt:lpstr>
      <vt:lpstr>The Django Form Library</vt:lpstr>
      <vt:lpstr>Performing Initial Steps</vt:lpstr>
      <vt:lpstr>Performing Initial Steps</vt:lpstr>
      <vt:lpstr>Performing Initial Steps</vt:lpstr>
      <vt:lpstr>Performing Initial Steps</vt:lpstr>
      <vt:lpstr>Creating Form Class</vt:lpstr>
      <vt:lpstr>Creating Form Class</vt:lpstr>
      <vt:lpstr>Understanding Our Form Class</vt:lpstr>
      <vt:lpstr>Understanding Our Form Class</vt:lpstr>
      <vt:lpstr>Understanding Our Form Class</vt:lpstr>
      <vt:lpstr>Understanding Our Form Class</vt:lpstr>
      <vt:lpstr>Understanding Our Form Class</vt:lpstr>
      <vt:lpstr>Understanding Our Form Class</vt:lpstr>
      <vt:lpstr>Understanding Our Form Class</vt:lpstr>
      <vt:lpstr>Understanding Our Form Class</vt:lpstr>
      <vt:lpstr>Understanding Our Form Class</vt:lpstr>
      <vt:lpstr>Understanding Our Form Class</vt:lpstr>
      <vt:lpstr>Connecting Form Object  To Views</vt:lpstr>
      <vt:lpstr>Creating The contact( )View </vt:lpstr>
      <vt:lpstr>The contact( )View Function</vt:lpstr>
      <vt:lpstr>Creating The contact_form.html Page</vt:lpstr>
      <vt:lpstr>Creating The contact_form.html Page</vt:lpstr>
      <vt:lpstr>Running The App</vt:lpstr>
      <vt:lpstr>Running The App</vt:lpstr>
      <vt:lpstr>Running The App</vt:lpstr>
      <vt:lpstr>Running The App</vt:lpstr>
      <vt:lpstr>Using Form Widget</vt:lpstr>
      <vt:lpstr>Specifying Labels</vt:lpstr>
      <vt:lpstr>Custom Validations</vt:lpstr>
      <vt:lpstr>Custom Validations</vt:lpstr>
      <vt:lpstr>Explanation</vt:lpstr>
      <vt:lpstr>Explanation</vt:lpstr>
      <vt:lpstr>Explanation</vt:lpstr>
      <vt:lpstr>Customizing The Form</vt:lpstr>
      <vt:lpstr>Customizing The Form</vt:lpstr>
      <vt:lpstr>Customizing The Form</vt:lpstr>
      <vt:lpstr>Customizing The Form</vt:lpstr>
      <vt:lpstr>The Modified contact_form.html Page</vt:lpstr>
      <vt:lpstr>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682</cp:revision>
  <dcterms:created xsi:type="dcterms:W3CDTF">2015-12-21T13:46:48Z</dcterms:created>
  <dcterms:modified xsi:type="dcterms:W3CDTF">2019-06-04T06:47:03Z</dcterms:modified>
</cp:coreProperties>
</file>