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926" r:id="rId4"/>
    <p:sldId id="702" r:id="rId5"/>
    <p:sldId id="927" r:id="rId6"/>
    <p:sldId id="928" r:id="rId7"/>
    <p:sldId id="929" r:id="rId8"/>
    <p:sldId id="930" r:id="rId9"/>
    <p:sldId id="931" r:id="rId10"/>
    <p:sldId id="932" r:id="rId11"/>
    <p:sldId id="933" r:id="rId12"/>
    <p:sldId id="934" r:id="rId13"/>
    <p:sldId id="892" r:id="rId14"/>
    <p:sldId id="935" r:id="rId15"/>
    <p:sldId id="893" r:id="rId16"/>
    <p:sldId id="894" r:id="rId17"/>
    <p:sldId id="895" r:id="rId18"/>
    <p:sldId id="891" r:id="rId19"/>
    <p:sldId id="936" r:id="rId20"/>
    <p:sldId id="937" r:id="rId21"/>
    <p:sldId id="884" r:id="rId22"/>
    <p:sldId id="939" r:id="rId23"/>
    <p:sldId id="938" r:id="rId24"/>
    <p:sldId id="907" r:id="rId25"/>
    <p:sldId id="906" r:id="rId26"/>
    <p:sldId id="908" r:id="rId27"/>
    <p:sldId id="910" r:id="rId28"/>
    <p:sldId id="917" r:id="rId29"/>
    <p:sldId id="940" r:id="rId30"/>
    <p:sldId id="914" r:id="rId31"/>
    <p:sldId id="941" r:id="rId32"/>
    <p:sldId id="942" r:id="rId33"/>
    <p:sldId id="943" r:id="rId34"/>
    <p:sldId id="944" r:id="rId35"/>
    <p:sldId id="94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04-06-2019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8000/add_boo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70000" lnSpcReduction="20000"/>
          </a:bodyPr>
          <a:lstStyle/>
          <a:p>
            <a:r>
              <a:rPr lang="en-US" sz="4400" dirty="0" smtClean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22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Field Types</a:t>
            </a:r>
            <a:endParaRPr lang="en-IN" sz="28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42844" y="1484313"/>
          <a:ext cx="8821769" cy="4522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874"/>
                <a:gridCol w="5531895"/>
              </a:tblGrid>
              <a:tr h="558518">
                <a:tc>
                  <a:txBody>
                    <a:bodyPr/>
                    <a:lstStyle/>
                    <a:p>
                      <a:r>
                        <a:rPr lang="en-US" dirty="0" smtClean="0"/>
                        <a:t>Model Fields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 Fields</a:t>
                      </a:r>
                      <a:endParaRPr lang="en-IN" dirty="0"/>
                    </a:p>
                  </a:txBody>
                  <a:tcPr/>
                </a:tc>
              </a:tr>
              <a:tr h="558518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CharField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CharField</a:t>
                      </a:r>
                      <a:endParaRPr lang="en-IN" b="1" dirty="0"/>
                    </a:p>
                  </a:txBody>
                  <a:tcPr/>
                </a:tc>
              </a:tr>
              <a:tr h="613337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TextField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CharField</a:t>
                      </a:r>
                      <a:r>
                        <a:rPr lang="en-IN" b="1" dirty="0" smtClean="0"/>
                        <a:t> with widget=</a:t>
                      </a:r>
                      <a:r>
                        <a:rPr lang="en-IN" b="1" dirty="0" err="1" smtClean="0"/>
                        <a:t>forms.Textarea</a:t>
                      </a:r>
                      <a:endParaRPr lang="en-IN" b="1" dirty="0"/>
                    </a:p>
                  </a:txBody>
                  <a:tcPr/>
                </a:tc>
              </a:tr>
              <a:tr h="558518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IntegerField</a:t>
                      </a:r>
                      <a:r>
                        <a:rPr lang="en-IN" b="1" dirty="0" smtClean="0"/>
                        <a:t>	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err="1" smtClean="0"/>
                        <a:t>IntegerField</a:t>
                      </a:r>
                      <a:endParaRPr lang="en-IN" b="1" dirty="0"/>
                    </a:p>
                  </a:txBody>
                  <a:tcPr/>
                </a:tc>
              </a:tr>
              <a:tr h="558518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DateField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DateField</a:t>
                      </a:r>
                      <a:endParaRPr lang="en-IN" b="1" dirty="0"/>
                    </a:p>
                  </a:txBody>
                  <a:tcPr/>
                </a:tc>
              </a:tr>
              <a:tr h="558518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FloatField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FloatField</a:t>
                      </a:r>
                      <a:endParaRPr lang="en-IN" b="1" dirty="0"/>
                    </a:p>
                  </a:txBody>
                  <a:tcPr/>
                </a:tc>
              </a:tr>
              <a:tr h="558518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EmailField</a:t>
                      </a:r>
                      <a:r>
                        <a:rPr lang="en-IN" b="1" dirty="0" smtClean="0"/>
                        <a:t>	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EmailField</a:t>
                      </a:r>
                      <a:r>
                        <a:rPr lang="en-IN" b="1" dirty="0" smtClean="0"/>
                        <a:t>	</a:t>
                      </a:r>
                      <a:endParaRPr lang="en-IN" b="1" dirty="0"/>
                    </a:p>
                  </a:txBody>
                  <a:tcPr/>
                </a:tc>
              </a:tr>
              <a:tr h="558518"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BooleanField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err="1" smtClean="0"/>
                        <a:t>BooleanField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Saving Model Forms </a:t>
            </a:r>
            <a:br>
              <a:rPr lang="en-US" sz="2800" b="1" dirty="0" smtClean="0"/>
            </a:br>
            <a:r>
              <a:rPr lang="en-US" sz="2800" b="1" dirty="0" smtClean="0"/>
              <a:t>Into Database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</a:rPr>
              <a:t>Model forms </a:t>
            </a:r>
            <a:r>
              <a:rPr lang="en-IN" sz="2400" dirty="0" smtClean="0"/>
              <a:t>provide a </a:t>
            </a:r>
            <a:r>
              <a:rPr lang="en-IN" sz="2400" b="1" dirty="0" smtClean="0">
                <a:solidFill>
                  <a:srgbClr val="0070C0"/>
                </a:solidFill>
              </a:rPr>
              <a:t>close binding </a:t>
            </a:r>
            <a:r>
              <a:rPr lang="en-IN" sz="2400" dirty="0" smtClean="0"/>
              <a:t>of forms to the models and allow us to save the </a:t>
            </a:r>
            <a:r>
              <a:rPr lang="en-IN" sz="2400" b="1" dirty="0" smtClean="0">
                <a:solidFill>
                  <a:srgbClr val="0070C0"/>
                </a:solidFill>
              </a:rPr>
              <a:t>data</a:t>
            </a:r>
            <a:r>
              <a:rPr lang="en-IN" sz="2400" dirty="0" smtClean="0"/>
              <a:t> into </a:t>
            </a:r>
            <a:r>
              <a:rPr lang="en-IN" sz="2400" b="1" dirty="0" smtClean="0">
                <a:solidFill>
                  <a:srgbClr val="C00000"/>
                </a:solidFill>
              </a:rPr>
              <a:t>model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0070C0"/>
                </a:solidFill>
              </a:rPr>
              <a:t>directly</a:t>
            </a:r>
            <a:r>
              <a:rPr lang="en-IN" sz="2400" dirty="0" smtClean="0"/>
              <a:t> with the </a:t>
            </a:r>
            <a:r>
              <a:rPr lang="en-IN" sz="2400" b="1" dirty="0" smtClean="0">
                <a:solidFill>
                  <a:srgbClr val="C00000"/>
                </a:solidFill>
              </a:rPr>
              <a:t>save()</a:t>
            </a:r>
            <a:r>
              <a:rPr lang="en-IN" sz="2400" dirty="0" smtClean="0"/>
              <a:t> method.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dirty="0" smtClean="0"/>
              <a:t>our example of </a:t>
            </a:r>
            <a:r>
              <a:rPr lang="en-IN" sz="2400" b="1" dirty="0" err="1" smtClean="0">
                <a:solidFill>
                  <a:srgbClr val="C00000"/>
                </a:solidFill>
              </a:rPr>
              <a:t>AuthorForm</a:t>
            </a:r>
            <a:r>
              <a:rPr lang="en-IN" sz="2400" dirty="0" smtClean="0"/>
              <a:t> model form, once the data is validated with the </a:t>
            </a:r>
            <a:r>
              <a:rPr lang="en-IN" sz="2400" b="1" dirty="0" err="1" smtClean="0">
                <a:solidFill>
                  <a:srgbClr val="C00000"/>
                </a:solidFill>
              </a:rPr>
              <a:t>is_valid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  <a:r>
              <a:rPr lang="en-IN" sz="2400" dirty="0" smtClean="0"/>
              <a:t> method we can use the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b="1" dirty="0" err="1" smtClean="0">
                <a:solidFill>
                  <a:srgbClr val="C00000"/>
                </a:solidFill>
              </a:rPr>
              <a:t>form.save</a:t>
            </a:r>
            <a:r>
              <a:rPr lang="en-IN" sz="2400" b="1" dirty="0" smtClean="0">
                <a:solidFill>
                  <a:srgbClr val="C00000"/>
                </a:solidFill>
              </a:rPr>
              <a:t>()</a:t>
            </a:r>
            <a:r>
              <a:rPr lang="en-IN" sz="2400" dirty="0" smtClean="0"/>
              <a:t> method to create a model instance (saved to database).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 smtClean="0"/>
              <a:t>method will return a </a:t>
            </a:r>
            <a:r>
              <a:rPr lang="en-IN" sz="2400" b="1" dirty="0" smtClean="0">
                <a:solidFill>
                  <a:srgbClr val="7030A0"/>
                </a:solidFill>
              </a:rPr>
              <a:t>model instance </a:t>
            </a:r>
            <a:r>
              <a:rPr lang="en-IN" sz="2400" dirty="0" smtClean="0"/>
              <a:t>if it is successful.</a:t>
            </a:r>
          </a:p>
          <a:p>
            <a:pPr>
              <a:buNone/>
            </a:pP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Saving Model Forms </a:t>
            </a:r>
            <a:br>
              <a:rPr lang="en-US" sz="2800" b="1" dirty="0" smtClean="0"/>
            </a:br>
            <a:r>
              <a:rPr lang="en-US" sz="2800" b="1" dirty="0" smtClean="0"/>
              <a:t>Into Database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Using the model form </a:t>
            </a:r>
            <a:r>
              <a:rPr lang="en-IN" sz="2400" b="1" dirty="0" err="1" smtClean="0">
                <a:solidFill>
                  <a:srgbClr val="C00000"/>
                </a:solidFill>
              </a:rPr>
              <a:t>AuthorForm</a:t>
            </a:r>
            <a:r>
              <a:rPr lang="en-IN" sz="2400" dirty="0" smtClean="0"/>
              <a:t> to create a model instance of </a:t>
            </a:r>
            <a:r>
              <a:rPr lang="en-IN" sz="2400" b="1" dirty="0" smtClean="0">
                <a:solidFill>
                  <a:srgbClr val="C00000"/>
                </a:solidFill>
              </a:rPr>
              <a:t>Author</a:t>
            </a:r>
            <a:r>
              <a:rPr lang="en-IN" sz="2400" dirty="0" smtClean="0"/>
              <a:t>, our view would look like </a:t>
            </a:r>
            <a:r>
              <a:rPr lang="en-IN" sz="2400" dirty="0" smtClean="0"/>
              <a:t>this:</a:t>
            </a:r>
          </a:p>
          <a:p>
            <a:pPr>
              <a:buNone/>
            </a:pPr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from </a:t>
            </a:r>
            <a:r>
              <a:rPr lang="en-IN" sz="1400" b="1" dirty="0" smtClean="0">
                <a:solidFill>
                  <a:srgbClr val="C00000"/>
                </a:solidFill>
              </a:rPr>
              <a:t>.forms import </a:t>
            </a:r>
            <a:r>
              <a:rPr lang="en-IN" sz="1400" b="1" dirty="0" err="1" smtClean="0">
                <a:solidFill>
                  <a:srgbClr val="C00000"/>
                </a:solidFill>
              </a:rPr>
              <a:t>AuthorForm</a:t>
            </a:r>
            <a:r>
              <a:rPr lang="en-IN" sz="1400" b="1" dirty="0" smtClean="0">
                <a:solidFill>
                  <a:srgbClr val="C00000"/>
                </a:solidFill>
              </a:rPr>
              <a:t> 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def </a:t>
            </a:r>
            <a:r>
              <a:rPr lang="en-IN" sz="1400" b="1" dirty="0" err="1" smtClean="0">
                <a:solidFill>
                  <a:srgbClr val="C00000"/>
                </a:solidFill>
              </a:rPr>
              <a:t>createAuthorView</a:t>
            </a:r>
            <a:r>
              <a:rPr lang="en-IN" sz="1400" b="1" dirty="0" smtClean="0">
                <a:solidFill>
                  <a:srgbClr val="C00000"/>
                </a:solidFill>
              </a:rPr>
              <a:t>(response): 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C00000"/>
                </a:solidFill>
              </a:rPr>
              <a:t>if </a:t>
            </a:r>
            <a:r>
              <a:rPr lang="en-IN" sz="1400" b="1" dirty="0" err="1" smtClean="0">
                <a:solidFill>
                  <a:srgbClr val="C00000"/>
                </a:solidFill>
              </a:rPr>
              <a:t>response.method</a:t>
            </a:r>
            <a:r>
              <a:rPr lang="en-IN" sz="1400" b="1" dirty="0" smtClean="0">
                <a:solidFill>
                  <a:srgbClr val="C00000"/>
                </a:solidFill>
              </a:rPr>
              <a:t> == 'POST': 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C00000"/>
                </a:solidFill>
              </a:rPr>
              <a:t>	form </a:t>
            </a:r>
            <a:r>
              <a:rPr lang="en-IN" sz="1400" b="1" dirty="0" smtClean="0">
                <a:solidFill>
                  <a:srgbClr val="C00000"/>
                </a:solidFill>
              </a:rPr>
              <a:t>= </a:t>
            </a:r>
            <a:r>
              <a:rPr lang="en-IN" sz="1400" b="1" dirty="0" err="1" smtClean="0">
                <a:solidFill>
                  <a:srgbClr val="C00000"/>
                </a:solidFill>
              </a:rPr>
              <a:t>AuthorForm</a:t>
            </a:r>
            <a:r>
              <a:rPr lang="en-IN" sz="1400" b="1" dirty="0" smtClean="0">
                <a:solidFill>
                  <a:srgbClr val="C00000"/>
                </a:solidFill>
              </a:rPr>
              <a:t>(response.POST) 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C00000"/>
                </a:solidFill>
              </a:rPr>
              <a:t>	if </a:t>
            </a:r>
            <a:r>
              <a:rPr lang="en-IN" sz="1400" b="1" dirty="0" err="1" smtClean="0">
                <a:solidFill>
                  <a:srgbClr val="C00000"/>
                </a:solidFill>
              </a:rPr>
              <a:t>form.is_valid</a:t>
            </a:r>
            <a:r>
              <a:rPr lang="en-IN" sz="1400" b="1" dirty="0" smtClean="0">
                <a:solidFill>
                  <a:srgbClr val="C00000"/>
                </a:solidFill>
              </a:rPr>
              <a:t>(): 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C00000"/>
                </a:solidFill>
              </a:rPr>
              <a:t>		author </a:t>
            </a:r>
            <a:r>
              <a:rPr lang="en-IN" sz="1400" b="1" dirty="0" smtClean="0">
                <a:solidFill>
                  <a:srgbClr val="C00000"/>
                </a:solidFill>
              </a:rPr>
              <a:t>= </a:t>
            </a:r>
            <a:r>
              <a:rPr lang="en-IN" sz="1400" b="1" dirty="0" err="1" smtClean="0">
                <a:solidFill>
                  <a:srgbClr val="C00000"/>
                </a:solidFill>
              </a:rPr>
              <a:t>form.save</a:t>
            </a:r>
            <a:r>
              <a:rPr lang="en-IN" sz="1400" b="1" dirty="0" smtClean="0">
                <a:solidFill>
                  <a:srgbClr val="C00000"/>
                </a:solidFill>
              </a:rPr>
              <a:t>() 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</a:t>
            </a:r>
            <a:r>
              <a:rPr lang="en-IN" sz="1400" b="1" dirty="0" smtClean="0">
                <a:solidFill>
                  <a:srgbClr val="C00000"/>
                </a:solidFill>
              </a:rPr>
              <a:t>	return </a:t>
            </a:r>
            <a:r>
              <a:rPr lang="en-IN" sz="1400" b="1" dirty="0" smtClean="0">
                <a:solidFill>
                  <a:srgbClr val="C00000"/>
                </a:solidFill>
              </a:rPr>
              <a:t>render(response, 'posts/message.html', {'message': 'Successful'}) 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C00000"/>
                </a:solidFill>
              </a:rPr>
              <a:t>	else</a:t>
            </a:r>
            <a:r>
              <a:rPr lang="en-IN" sz="1400" b="1" dirty="0" smtClean="0">
                <a:solidFill>
                  <a:srgbClr val="C00000"/>
                </a:solidFill>
              </a:rPr>
              <a:t>: 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C00000"/>
                </a:solidFill>
              </a:rPr>
              <a:t>		return </a:t>
            </a:r>
            <a:r>
              <a:rPr lang="en-IN" sz="1400" b="1" dirty="0" smtClean="0">
                <a:solidFill>
                  <a:srgbClr val="C00000"/>
                </a:solidFill>
              </a:rPr>
              <a:t>render(response, 'posts/create.html', {'form': form}) 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C00000"/>
                </a:solidFill>
              </a:rPr>
              <a:t>else</a:t>
            </a:r>
            <a:r>
              <a:rPr lang="en-IN" sz="1400" b="1" dirty="0" smtClean="0">
                <a:solidFill>
                  <a:srgbClr val="C00000"/>
                </a:solidFill>
              </a:rPr>
              <a:t>: 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C00000"/>
                </a:solidFill>
              </a:rPr>
              <a:t>	form </a:t>
            </a:r>
            <a:r>
              <a:rPr lang="en-IN" sz="1400" b="1" dirty="0" smtClean="0">
                <a:solidFill>
                  <a:srgbClr val="C00000"/>
                </a:solidFill>
              </a:rPr>
              <a:t>= </a:t>
            </a:r>
            <a:r>
              <a:rPr lang="en-IN" sz="1400" b="1" dirty="0" err="1" smtClean="0">
                <a:solidFill>
                  <a:srgbClr val="C00000"/>
                </a:solidFill>
              </a:rPr>
              <a:t>AuthorForm</a:t>
            </a:r>
            <a:r>
              <a:rPr lang="en-IN" sz="1400" b="1" dirty="0" smtClean="0">
                <a:solidFill>
                  <a:srgbClr val="C00000"/>
                </a:solidFill>
              </a:rPr>
              <a:t>() 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C00000"/>
                </a:solidFill>
              </a:rPr>
              <a:t>	return </a:t>
            </a:r>
            <a:r>
              <a:rPr lang="en-IN" sz="1400" b="1" dirty="0" smtClean="0">
                <a:solidFill>
                  <a:srgbClr val="C00000"/>
                </a:solidFill>
              </a:rPr>
              <a:t>render(response, 'post/create.html', {'form': form})</a:t>
            </a:r>
            <a:endParaRPr lang="en-IN" sz="1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An 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To understand this entire process let us create an app for inserting record in the Book Model using Model Form.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Our app will allow the user to view existing records as well as insert new record into the database.</a:t>
            </a:r>
            <a:endParaRPr lang="en-US" sz="2400" dirty="0" smtClean="0"/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Create a folder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mythirteenthvsdjangoproject</a:t>
            </a:r>
            <a:r>
              <a:rPr lang="en-US" sz="2400" dirty="0" smtClean="0"/>
              <a:t> </a:t>
            </a:r>
            <a:r>
              <a:rPr lang="en-US" sz="2400" dirty="0" smtClean="0"/>
              <a:t>in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djangoexamples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Load it in the </a:t>
            </a:r>
            <a:r>
              <a:rPr lang="en-US" sz="2400" b="1" dirty="0" smtClean="0">
                <a:solidFill>
                  <a:srgbClr val="7030A0"/>
                </a:solidFill>
              </a:rPr>
              <a:t>VS CODE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Create a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</a:t>
            </a:r>
            <a:r>
              <a:rPr lang="en-US" sz="2400" b="1" dirty="0" smtClean="0">
                <a:solidFill>
                  <a:srgbClr val="C00000"/>
                </a:solidFill>
              </a:rPr>
              <a:t> project </a:t>
            </a:r>
            <a:r>
              <a:rPr lang="en-US" sz="2400" dirty="0" smtClean="0"/>
              <a:t>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djangomodelformdemoproj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by using the command:</a:t>
            </a:r>
          </a:p>
          <a:p>
            <a:pPr lvl="1" fontAlgn="base"/>
            <a:r>
              <a:rPr lang="en-US" sz="1900" dirty="0" smtClean="0"/>
              <a:t>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b="1" dirty="0" smtClean="0">
                <a:solidFill>
                  <a:srgbClr val="C00000"/>
                </a:solidFill>
              </a:rPr>
              <a:t>-admin </a:t>
            </a:r>
            <a:r>
              <a:rPr lang="en-US" sz="1900" b="1" dirty="0" err="1" smtClean="0">
                <a:solidFill>
                  <a:srgbClr val="C00000"/>
                </a:solidFill>
              </a:rPr>
              <a:t>startproject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djangomodelformdemoproj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This will create the </a:t>
            </a:r>
            <a:r>
              <a:rPr lang="en-US" sz="2400" b="1" dirty="0" smtClean="0">
                <a:solidFill>
                  <a:srgbClr val="7030A0"/>
                </a:solidFill>
              </a:rPr>
              <a:t>outer project folder </a:t>
            </a:r>
            <a:r>
              <a:rPr lang="en-US" sz="2400" dirty="0" smtClean="0"/>
              <a:t>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djangomodelformdemoproj</a:t>
            </a:r>
            <a:r>
              <a:rPr lang="en-US" sz="2400" dirty="0" smtClean="0"/>
              <a:t>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7030A0"/>
                </a:solidFill>
              </a:rPr>
              <a:t>inner app folder </a:t>
            </a:r>
            <a:r>
              <a:rPr lang="en-US" sz="2400" dirty="0" smtClean="0"/>
              <a:t>also by the same name</a:t>
            </a:r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endParaRPr lang="en-US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Now go to the </a:t>
            </a:r>
            <a:r>
              <a:rPr lang="en-US" sz="2400" b="1" dirty="0" smtClean="0">
                <a:solidFill>
                  <a:srgbClr val="7030A0"/>
                </a:solidFill>
              </a:rPr>
              <a:t>outer project folder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djangomodelformdemoproj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and create an app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djangomodelformdemoapp</a:t>
            </a:r>
            <a:r>
              <a:rPr lang="en-US" sz="2400" dirty="0" smtClean="0"/>
              <a:t> </a:t>
            </a:r>
            <a:r>
              <a:rPr lang="en-US" sz="2400" dirty="0" smtClean="0"/>
              <a:t>by using the command:</a:t>
            </a:r>
          </a:p>
          <a:p>
            <a:pPr lvl="1" fontAlgn="base"/>
            <a:r>
              <a:rPr lang="en-US" sz="1900" b="1" dirty="0" err="1" smtClean="0">
                <a:solidFill>
                  <a:srgbClr val="C00000"/>
                </a:solidFill>
              </a:rPr>
              <a:t>django</a:t>
            </a:r>
            <a:r>
              <a:rPr lang="en-US" sz="1900" b="1" dirty="0" smtClean="0">
                <a:solidFill>
                  <a:srgbClr val="C00000"/>
                </a:solidFill>
              </a:rPr>
              <a:t>-admin </a:t>
            </a:r>
            <a:r>
              <a:rPr lang="en-US" sz="1900" b="1" dirty="0" err="1" smtClean="0">
                <a:solidFill>
                  <a:srgbClr val="C00000"/>
                </a:solidFill>
              </a:rPr>
              <a:t>startapp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  <a:r>
              <a:rPr lang="en-US" sz="1900" b="1" dirty="0" err="1" smtClean="0">
                <a:solidFill>
                  <a:srgbClr val="C00000"/>
                </a:solidFill>
              </a:rPr>
              <a:t>djangomodelformdemoapp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Now create a </a:t>
            </a:r>
            <a:r>
              <a:rPr lang="en-US" sz="2400" b="1" dirty="0" smtClean="0">
                <a:solidFill>
                  <a:srgbClr val="0070C0"/>
                </a:solidFill>
              </a:rPr>
              <a:t>folder</a:t>
            </a:r>
            <a:r>
              <a:rPr lang="en-US" sz="2400" dirty="0" smtClean="0"/>
              <a:t> called </a:t>
            </a:r>
            <a:r>
              <a:rPr lang="en-US" sz="2400" b="1" dirty="0" smtClean="0">
                <a:solidFill>
                  <a:srgbClr val="C00000"/>
                </a:solidFill>
              </a:rPr>
              <a:t>templates</a:t>
            </a:r>
            <a:r>
              <a:rPr lang="en-US" sz="2400" dirty="0" smtClean="0"/>
              <a:t> in the </a:t>
            </a:r>
            <a:r>
              <a:rPr lang="en-US" sz="2400" b="1" dirty="0" smtClean="0">
                <a:solidFill>
                  <a:srgbClr val="7030A0"/>
                </a:solidFill>
              </a:rPr>
              <a:t>outer project folder </a:t>
            </a:r>
            <a:r>
              <a:rPr lang="en-US" sz="2400" dirty="0" smtClean="0"/>
              <a:t>and inside </a:t>
            </a:r>
            <a:r>
              <a:rPr lang="en-US" sz="2400" b="1" dirty="0" smtClean="0">
                <a:solidFill>
                  <a:srgbClr val="C00000"/>
                </a:solidFill>
              </a:rPr>
              <a:t>templates</a:t>
            </a:r>
            <a:r>
              <a:rPr lang="en-US" sz="2400" dirty="0" smtClean="0"/>
              <a:t> create a </a:t>
            </a:r>
            <a:r>
              <a:rPr lang="en-US" sz="2400" b="1" dirty="0" smtClean="0">
                <a:solidFill>
                  <a:srgbClr val="0070C0"/>
                </a:solidFill>
              </a:rPr>
              <a:t>folder </a:t>
            </a:r>
            <a:r>
              <a:rPr lang="en-US" sz="2400" dirty="0" smtClean="0"/>
              <a:t>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djangomodelformdemoapp</a:t>
            </a:r>
            <a:r>
              <a:rPr lang="en-US" sz="2400" dirty="0" smtClean="0"/>
              <a:t> </a:t>
            </a:r>
            <a:r>
              <a:rPr lang="en-US" sz="2400" dirty="0" smtClean="0"/>
              <a:t>and within it create </a:t>
            </a:r>
            <a:r>
              <a:rPr lang="en-US" sz="2400" dirty="0" smtClean="0"/>
              <a:t>2 </a:t>
            </a:r>
            <a:r>
              <a:rPr lang="en-US" sz="2400" b="1" dirty="0" smtClean="0">
                <a:solidFill>
                  <a:srgbClr val="0070C0"/>
                </a:solidFill>
              </a:rPr>
              <a:t>HTML </a:t>
            </a:r>
            <a:r>
              <a:rPr lang="en-US" sz="2400" dirty="0" smtClean="0"/>
              <a:t>files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rgbClr val="C00000"/>
                </a:solidFill>
              </a:rPr>
              <a:t>addbook.html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showallboks.html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1900" b="1" dirty="0" smtClean="0">
              <a:solidFill>
                <a:srgbClr val="0070C0"/>
              </a:solidFill>
            </a:endParaRPr>
          </a:p>
          <a:p>
            <a:pPr fontAlgn="base"/>
            <a:r>
              <a:rPr lang="en-US" sz="2400" dirty="0" smtClean="0"/>
              <a:t>Finally update </a:t>
            </a:r>
            <a:r>
              <a:rPr lang="en-US" sz="2400" b="1" dirty="0" smtClean="0">
                <a:solidFill>
                  <a:srgbClr val="C00000"/>
                </a:solidFill>
              </a:rPr>
              <a:t>settings.py</a:t>
            </a:r>
            <a:r>
              <a:rPr lang="en-US" sz="2400" dirty="0" smtClean="0"/>
              <a:t>  so that it contains the name of our app and the template directory path</a:t>
            </a:r>
          </a:p>
          <a:p>
            <a:pPr fontAlgn="base"/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800" b="1" u="sng" dirty="0" smtClean="0">
                <a:solidFill>
                  <a:srgbClr val="C00000"/>
                </a:solidFill>
              </a:rPr>
              <a:t>Code: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INSTALLED_APPS = [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django.contrib.admin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django.contrib.auth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django.contrib.contenttypes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django.contrib.sessions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django.contrib.messages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'</a:t>
            </a:r>
            <a:r>
              <a:rPr lang="en-IN" sz="2400" b="1" dirty="0" err="1" smtClean="0">
                <a:solidFill>
                  <a:srgbClr val="002060"/>
                </a:solidFill>
              </a:rPr>
              <a:t>django.contrib.staticfiles</a:t>
            </a:r>
            <a:r>
              <a:rPr lang="en-IN" sz="24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'</a:t>
            </a:r>
            <a:r>
              <a:rPr lang="en-IN" sz="2400" b="1" dirty="0" err="1" smtClean="0">
                <a:solidFill>
                  <a:srgbClr val="00B050"/>
                </a:solidFill>
              </a:rPr>
              <a:t>djangomodelformdemoapp</a:t>
            </a:r>
            <a:r>
              <a:rPr lang="en-IN" sz="2400" b="1" dirty="0" smtClean="0">
                <a:solidFill>
                  <a:srgbClr val="00B050"/>
                </a:solidFill>
              </a:rPr>
              <a:t>',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2060"/>
                </a:solidFill>
              </a:rPr>
              <a:t>]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Performing Initial Steps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800" b="1" u="sng" dirty="0" smtClean="0">
                <a:solidFill>
                  <a:srgbClr val="C00000"/>
                </a:solidFill>
              </a:rPr>
              <a:t>Code: </a:t>
            </a:r>
          </a:p>
          <a:p>
            <a:pPr>
              <a:buNone/>
            </a:pPr>
            <a:endParaRPr lang="en-IN" sz="22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TEMPLATES = [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{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2060"/>
                </a:solidFill>
              </a:rPr>
              <a:t>'BACKEND': '</a:t>
            </a:r>
            <a:r>
              <a:rPr lang="en-IN" sz="2200" b="1" dirty="0" err="1" smtClean="0">
                <a:solidFill>
                  <a:srgbClr val="002060"/>
                </a:solidFill>
              </a:rPr>
              <a:t>django.template.backends.django.DjangoTemplates</a:t>
            </a:r>
            <a:r>
              <a:rPr lang="en-IN" sz="2200" b="1" dirty="0" smtClean="0">
                <a:solidFill>
                  <a:srgbClr val="002060"/>
                </a:solidFill>
              </a:rPr>
              <a:t>',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00B050"/>
                </a:solidFill>
              </a:rPr>
              <a:t>'DIRS': [</a:t>
            </a:r>
            <a:r>
              <a:rPr lang="en-IN" sz="2200" b="1" dirty="0" err="1" smtClean="0">
                <a:solidFill>
                  <a:srgbClr val="00B050"/>
                </a:solidFill>
              </a:rPr>
              <a:t>os.path.join</a:t>
            </a:r>
            <a:r>
              <a:rPr lang="en-IN" sz="2200" b="1" dirty="0" smtClean="0">
                <a:solidFill>
                  <a:srgbClr val="00B050"/>
                </a:solidFill>
              </a:rPr>
              <a:t>(</a:t>
            </a:r>
            <a:r>
              <a:rPr lang="en-IN" sz="2200" b="1" dirty="0" err="1" smtClean="0">
                <a:solidFill>
                  <a:srgbClr val="00B050"/>
                </a:solidFill>
              </a:rPr>
              <a:t>BASE_DIR,'templates</a:t>
            </a:r>
            <a:r>
              <a:rPr lang="en-IN" sz="2200" b="1" dirty="0" smtClean="0">
                <a:solidFill>
                  <a:srgbClr val="00B050"/>
                </a:solidFill>
              </a:rPr>
              <a:t>')]</a:t>
            </a:r>
            <a:r>
              <a:rPr lang="en-IN" sz="2200" b="1" dirty="0" smtClean="0">
                <a:solidFill>
                  <a:srgbClr val="002060"/>
                </a:solidFill>
              </a:rPr>
              <a:t>,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…..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}</a:t>
            </a:r>
            <a:endParaRPr lang="en-IN" sz="22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endParaRPr lang="en-IN" sz="2400" b="1" dirty="0" smtClean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</a:t>
            </a:r>
            <a:r>
              <a:rPr lang="en-US" sz="2800" b="1" dirty="0" smtClean="0"/>
              <a:t>The Model </a:t>
            </a:r>
            <a:r>
              <a:rPr lang="en-US" sz="2800" b="1" dirty="0" smtClean="0"/>
              <a:t>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models.py</a:t>
            </a:r>
            <a:r>
              <a:rPr lang="en-IN" sz="2400" dirty="0" smtClean="0"/>
              <a:t> file of the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djangomodelformdemoapp</a:t>
            </a:r>
            <a:r>
              <a:rPr lang="en-IN" sz="2400" dirty="0" smtClean="0"/>
              <a:t> create a model class called </a:t>
            </a:r>
            <a:r>
              <a:rPr lang="en-IN" sz="2400" b="1" dirty="0" smtClean="0">
                <a:solidFill>
                  <a:srgbClr val="C00000"/>
                </a:solidFill>
              </a:rPr>
              <a:t>Book</a:t>
            </a:r>
            <a:r>
              <a:rPr lang="en-IN" sz="2400" dirty="0" smtClean="0"/>
              <a:t> with the following definition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from </a:t>
            </a:r>
            <a:r>
              <a:rPr lang="en-IN" sz="1800" b="1" dirty="0" err="1" smtClean="0">
                <a:solidFill>
                  <a:srgbClr val="C00000"/>
                </a:solidFill>
              </a:rPr>
              <a:t>django.db</a:t>
            </a:r>
            <a:r>
              <a:rPr lang="en-IN" sz="1800" b="1" dirty="0" smtClean="0">
                <a:solidFill>
                  <a:srgbClr val="C00000"/>
                </a:solidFill>
              </a:rPr>
              <a:t> import models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Book(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models.Model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book_id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models.IntegerField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book_name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models.CharField</a:t>
            </a:r>
            <a:r>
              <a:rPr lang="en-IN" sz="1800" b="1" dirty="0" smtClean="0">
                <a:solidFill>
                  <a:srgbClr val="C00000"/>
                </a:solidFill>
              </a:rPr>
              <a:t>(</a:t>
            </a:r>
            <a:r>
              <a:rPr lang="en-IN" sz="1800" b="1" dirty="0" err="1" smtClean="0">
                <a:solidFill>
                  <a:srgbClr val="C00000"/>
                </a:solidFill>
              </a:rPr>
              <a:t>max_length</a:t>
            </a:r>
            <a:r>
              <a:rPr lang="en-IN" sz="1800" b="1" dirty="0" smtClean="0">
                <a:solidFill>
                  <a:srgbClr val="C00000"/>
                </a:solidFill>
              </a:rPr>
              <a:t>=30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book_price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models.IntegerField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subject=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models.CharField</a:t>
            </a:r>
            <a:r>
              <a:rPr lang="en-IN" sz="1800" b="1" dirty="0" smtClean="0">
                <a:solidFill>
                  <a:srgbClr val="C00000"/>
                </a:solidFill>
              </a:rPr>
              <a:t>(</a:t>
            </a:r>
            <a:r>
              <a:rPr lang="en-IN" sz="1800" b="1" dirty="0" err="1" smtClean="0">
                <a:solidFill>
                  <a:srgbClr val="C00000"/>
                </a:solidFill>
              </a:rPr>
              <a:t>max_length</a:t>
            </a:r>
            <a:r>
              <a:rPr lang="en-IN" sz="1800" b="1" dirty="0" smtClean="0">
                <a:solidFill>
                  <a:srgbClr val="C00000"/>
                </a:solidFill>
              </a:rPr>
              <a:t>=30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pub_date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models.DateField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</a:t>
            </a:r>
            <a:r>
              <a:rPr lang="en-IN" sz="1800" b="1" dirty="0" smtClean="0">
                <a:solidFill>
                  <a:srgbClr val="C00000"/>
                </a:solidFill>
              </a:rPr>
              <a:t>__</a:t>
            </a:r>
            <a:r>
              <a:rPr lang="en-IN" sz="1800" b="1" dirty="0" err="1" smtClean="0">
                <a:solidFill>
                  <a:srgbClr val="C00000"/>
                </a:solidFill>
              </a:rPr>
              <a:t>str</a:t>
            </a:r>
            <a:r>
              <a:rPr lang="en-IN" sz="1800" b="1" dirty="0" smtClean="0">
                <a:solidFill>
                  <a:srgbClr val="C00000"/>
                </a:solidFill>
              </a:rPr>
              <a:t>__(self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return </a:t>
            </a:r>
            <a:r>
              <a:rPr lang="en-IN" sz="1800" b="1" dirty="0" err="1" smtClean="0">
                <a:solidFill>
                  <a:srgbClr val="C00000"/>
                </a:solidFill>
              </a:rPr>
              <a:t>self.book_name</a:t>
            </a:r>
            <a:endParaRPr lang="en-IN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Creating </a:t>
            </a:r>
            <a:r>
              <a:rPr lang="en-US" sz="2800" b="1" dirty="0" smtClean="0"/>
              <a:t>The </a:t>
            </a:r>
            <a:r>
              <a:rPr lang="en-US" sz="2800" b="1" dirty="0" err="1" smtClean="0"/>
              <a:t>ModelForm</a:t>
            </a:r>
            <a:r>
              <a:rPr lang="en-US" sz="2800" b="1" dirty="0" smtClean="0"/>
              <a:t> </a:t>
            </a:r>
            <a:r>
              <a:rPr lang="en-US" sz="2800" b="1" dirty="0" smtClean="0"/>
              <a:t>Class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After we have created the </a:t>
            </a:r>
            <a:r>
              <a:rPr lang="en-IN" sz="2400" b="1" dirty="0" smtClean="0">
                <a:solidFill>
                  <a:srgbClr val="C00000"/>
                </a:solidFill>
              </a:rPr>
              <a:t>Book</a:t>
            </a:r>
            <a:r>
              <a:rPr lang="en-IN" sz="2400" dirty="0" smtClean="0"/>
              <a:t> model , our next task is to create a class called </a:t>
            </a:r>
            <a:r>
              <a:rPr lang="en-IN" sz="2400" b="1" dirty="0" err="1" smtClean="0">
                <a:solidFill>
                  <a:srgbClr val="C00000"/>
                </a:solidFill>
              </a:rPr>
              <a:t>BookForm</a:t>
            </a:r>
            <a:r>
              <a:rPr lang="en-IN" sz="2400" dirty="0" smtClean="0"/>
              <a:t> which will be </a:t>
            </a:r>
            <a:r>
              <a:rPr lang="en-IN" sz="2400" b="1" dirty="0" err="1" smtClean="0">
                <a:solidFill>
                  <a:srgbClr val="7030A0"/>
                </a:solidFill>
              </a:rPr>
              <a:t>ModelForm</a:t>
            </a:r>
            <a:r>
              <a:rPr lang="en-IN" sz="2400" b="1" dirty="0" smtClean="0">
                <a:solidFill>
                  <a:srgbClr val="7030A0"/>
                </a:solidFill>
              </a:rPr>
              <a:t> </a:t>
            </a:r>
            <a:r>
              <a:rPr lang="en-IN" sz="2400" dirty="0" smtClean="0"/>
              <a:t>class that will bind itself to the </a:t>
            </a:r>
            <a:r>
              <a:rPr lang="en-IN" sz="2400" b="1" dirty="0" smtClean="0">
                <a:solidFill>
                  <a:srgbClr val="C00000"/>
                </a:solidFill>
              </a:rPr>
              <a:t>Book</a:t>
            </a:r>
            <a:r>
              <a:rPr lang="en-IN" sz="2400" dirty="0" smtClean="0"/>
              <a:t> model and generate a </a:t>
            </a:r>
            <a:r>
              <a:rPr lang="en-IN" sz="2400" b="1" dirty="0" smtClean="0">
                <a:solidFill>
                  <a:srgbClr val="7030A0"/>
                </a:solidFill>
              </a:rPr>
              <a:t>Form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rgbClr val="7030A0"/>
                </a:solidFill>
              </a:rPr>
              <a:t>fields</a:t>
            </a:r>
            <a:r>
              <a:rPr lang="en-IN" sz="2400" dirty="0" smtClean="0"/>
              <a:t> based on </a:t>
            </a:r>
            <a:r>
              <a:rPr lang="en-IN" sz="2400" b="1" dirty="0" smtClean="0">
                <a:solidFill>
                  <a:srgbClr val="C00000"/>
                </a:solidFill>
              </a:rPr>
              <a:t>Book</a:t>
            </a:r>
            <a:r>
              <a:rPr lang="en-IN" sz="2400" dirty="0" smtClean="0"/>
              <a:t> model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from </a:t>
            </a:r>
            <a:r>
              <a:rPr lang="en-IN" sz="1800" b="1" dirty="0" err="1" smtClean="0">
                <a:solidFill>
                  <a:srgbClr val="C00000"/>
                </a:solidFill>
              </a:rPr>
              <a:t>django.forms</a:t>
            </a:r>
            <a:r>
              <a:rPr lang="en-IN" sz="1800" b="1" dirty="0" smtClean="0">
                <a:solidFill>
                  <a:srgbClr val="C00000"/>
                </a:solidFill>
              </a:rPr>
              <a:t> import </a:t>
            </a:r>
            <a:r>
              <a:rPr lang="en-IN" sz="1800" b="1" dirty="0" err="1" smtClean="0">
                <a:solidFill>
                  <a:srgbClr val="C00000"/>
                </a:solidFill>
              </a:rPr>
              <a:t>ModelForm</a:t>
            </a:r>
            <a:endParaRPr lang="en-IN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from </a:t>
            </a:r>
            <a:r>
              <a:rPr lang="en-IN" sz="1800" b="1" dirty="0" err="1" smtClean="0">
                <a:solidFill>
                  <a:srgbClr val="C00000"/>
                </a:solidFill>
              </a:rPr>
              <a:t>djangomodelformdemoapp.models</a:t>
            </a:r>
            <a:r>
              <a:rPr lang="en-IN" sz="1800" b="1" dirty="0" smtClean="0">
                <a:solidFill>
                  <a:srgbClr val="C00000"/>
                </a:solidFill>
              </a:rPr>
              <a:t> import Book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BookForm</a:t>
            </a:r>
            <a:r>
              <a:rPr lang="en-IN" sz="1800" b="1" dirty="0" smtClean="0">
                <a:solidFill>
                  <a:srgbClr val="C00000"/>
                </a:solidFill>
              </a:rPr>
              <a:t>(</a:t>
            </a:r>
            <a:r>
              <a:rPr lang="en-IN" sz="1800" b="1" dirty="0" err="1" smtClean="0">
                <a:solidFill>
                  <a:srgbClr val="C00000"/>
                </a:solidFill>
              </a:rPr>
              <a:t>ModelForm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class </a:t>
            </a:r>
            <a:r>
              <a:rPr lang="en-IN" sz="1800" b="1" dirty="0" smtClean="0">
                <a:solidFill>
                  <a:srgbClr val="C00000"/>
                </a:solidFill>
              </a:rPr>
              <a:t>Meta: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model </a:t>
            </a:r>
            <a:r>
              <a:rPr lang="en-IN" sz="1800" b="1" dirty="0" smtClean="0">
                <a:solidFill>
                  <a:srgbClr val="C00000"/>
                </a:solidFill>
              </a:rPr>
              <a:t>= Book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fields </a:t>
            </a:r>
            <a:r>
              <a:rPr lang="en-IN" sz="1800" b="1" dirty="0" smtClean="0">
                <a:solidFill>
                  <a:srgbClr val="C00000"/>
                </a:solidFill>
              </a:rPr>
              <a:t>= '__all__'</a:t>
            </a:r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/>
              <a:t>Developing Our </a:t>
            </a:r>
            <a:r>
              <a:rPr lang="en-US" sz="2800" b="1" dirty="0" err="1" smtClean="0"/>
              <a:t>Django</a:t>
            </a:r>
            <a:r>
              <a:rPr lang="en-US" sz="2800" b="1" dirty="0" smtClean="0"/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Using </a:t>
            </a:r>
            <a:r>
              <a:rPr lang="en-US" sz="2400" dirty="0" err="1" smtClean="0">
                <a:solidFill>
                  <a:schemeClr val="tx1"/>
                </a:solidFill>
              </a:rPr>
              <a:t>Django’s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Model Form </a:t>
            </a:r>
            <a:r>
              <a:rPr lang="en-US" sz="2400" dirty="0" smtClean="0">
                <a:solidFill>
                  <a:schemeClr val="tx1"/>
                </a:solidFill>
              </a:rPr>
              <a:t>Library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Explanation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As discussed previously , the class </a:t>
            </a:r>
            <a:r>
              <a:rPr lang="en-IN" sz="2400" b="1" dirty="0" err="1" smtClean="0">
                <a:solidFill>
                  <a:srgbClr val="C00000"/>
                </a:solidFill>
              </a:rPr>
              <a:t>BookForm</a:t>
            </a:r>
            <a:r>
              <a:rPr lang="en-IN" sz="2400" dirty="0" smtClean="0"/>
              <a:t> inherits </a:t>
            </a:r>
            <a:r>
              <a:rPr lang="en-IN" sz="2400" b="1" dirty="0" err="1" smtClean="0">
                <a:solidFill>
                  <a:srgbClr val="C00000"/>
                </a:solidFill>
              </a:rPr>
              <a:t>ModelFor</a:t>
            </a:r>
            <a:r>
              <a:rPr lang="en-IN" sz="2400" b="1" dirty="0" err="1" smtClean="0">
                <a:solidFill>
                  <a:srgbClr val="C00000"/>
                </a:solidFill>
              </a:rPr>
              <a:t>m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binds itself </a:t>
            </a:r>
            <a:r>
              <a:rPr lang="en-IN" sz="2400" dirty="0" smtClean="0"/>
              <a:t>to the model class </a:t>
            </a:r>
            <a:r>
              <a:rPr lang="en-IN" sz="2400" b="1" dirty="0" smtClean="0">
                <a:solidFill>
                  <a:srgbClr val="C00000"/>
                </a:solidFill>
              </a:rPr>
              <a:t>Book </a:t>
            </a:r>
            <a:r>
              <a:rPr lang="en-IN" sz="2400" dirty="0" smtClean="0"/>
              <a:t>through it’s </a:t>
            </a:r>
            <a:r>
              <a:rPr lang="en-IN" sz="2400" b="1" dirty="0" smtClean="0">
                <a:solidFill>
                  <a:srgbClr val="C00000"/>
                </a:solidFill>
              </a:rPr>
              <a:t>Meta</a:t>
            </a:r>
            <a:r>
              <a:rPr lang="en-IN" sz="2400" dirty="0" smtClean="0"/>
              <a:t> attribute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Further , the </a:t>
            </a:r>
            <a:r>
              <a:rPr lang="en-US" sz="2400" b="1" dirty="0" smtClean="0">
                <a:solidFill>
                  <a:srgbClr val="C00000"/>
                </a:solidFill>
              </a:rPr>
              <a:t>fields</a:t>
            </a:r>
            <a:r>
              <a:rPr lang="en-US" sz="2400" dirty="0" smtClean="0"/>
              <a:t> attribute uses a special string </a:t>
            </a:r>
            <a:r>
              <a:rPr lang="en-US" sz="2400" b="1" dirty="0" smtClean="0">
                <a:solidFill>
                  <a:srgbClr val="0070C0"/>
                </a:solidFill>
              </a:rPr>
              <a:t>‘__all__’ </a:t>
            </a:r>
            <a:r>
              <a:rPr lang="en-US" sz="2400" dirty="0" smtClean="0"/>
              <a:t>to indicate that the </a:t>
            </a:r>
            <a:r>
              <a:rPr lang="en-US" sz="2400" b="1" dirty="0" smtClean="0">
                <a:solidFill>
                  <a:srgbClr val="0070C0"/>
                </a:solidFill>
              </a:rPr>
              <a:t>Model Form </a:t>
            </a:r>
            <a:r>
              <a:rPr lang="en-US" sz="2400" dirty="0" smtClean="0"/>
              <a:t>will contain all the fields from the </a:t>
            </a:r>
            <a:r>
              <a:rPr lang="en-US" sz="2400" b="1" dirty="0" smtClean="0">
                <a:solidFill>
                  <a:srgbClr val="C00000"/>
                </a:solidFill>
              </a:rPr>
              <a:t>Book</a:t>
            </a:r>
            <a:r>
              <a:rPr lang="en-US" sz="2400" dirty="0" smtClean="0"/>
              <a:t> model</a:t>
            </a:r>
            <a:endParaRPr lang="en-IN" sz="2400" dirty="0" smtClean="0"/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Connecting Form Object </a:t>
            </a:r>
            <a:br>
              <a:rPr lang="en-US" sz="2800" b="1" dirty="0" smtClean="0"/>
            </a:br>
            <a:r>
              <a:rPr lang="en-US" sz="2800" b="1" dirty="0" smtClean="0"/>
              <a:t>To Views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that we have created the </a:t>
            </a:r>
            <a:r>
              <a:rPr lang="en-US" sz="2400" b="1" dirty="0" smtClean="0">
                <a:solidFill>
                  <a:srgbClr val="C00000"/>
                </a:solidFill>
              </a:rPr>
              <a:t>Book</a:t>
            </a:r>
            <a:r>
              <a:rPr lang="en-US" sz="2400" dirty="0" smtClean="0"/>
              <a:t> model and </a:t>
            </a:r>
            <a:r>
              <a:rPr lang="en-US" sz="2400" b="1" dirty="0" err="1" smtClean="0">
                <a:solidFill>
                  <a:srgbClr val="C00000"/>
                </a:solidFill>
              </a:rPr>
              <a:t>BookForm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Model Form classes , our next task is to define 2 views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show_books</a:t>
            </a:r>
            <a:r>
              <a:rPr lang="en-US" sz="2400" b="1" dirty="0" smtClean="0">
                <a:solidFill>
                  <a:srgbClr val="C00000"/>
                </a:solidFill>
              </a:rPr>
              <a:t>() </a:t>
            </a:r>
            <a:r>
              <a:rPr lang="en-US" sz="2400" dirty="0" smtClean="0"/>
              <a:t>and </a:t>
            </a:r>
            <a:r>
              <a:rPr lang="en-US" sz="2400" b="1" dirty="0" err="1" smtClean="0">
                <a:solidFill>
                  <a:srgbClr val="C00000"/>
                </a:solidFill>
              </a:rPr>
              <a:t>add_book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  <a:r>
              <a:rPr lang="en-US" sz="2400" dirty="0" smtClean="0"/>
              <a:t>.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/>
              <a:t>Following are their respective functionalities: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show_books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  <a:r>
              <a:rPr lang="en-US" sz="1900" dirty="0" smtClean="0">
                <a:solidFill>
                  <a:schemeClr val="tx1"/>
                </a:solidFill>
              </a:rPr>
              <a:t>: will fetch all the records from the database and send them to the template </a:t>
            </a:r>
            <a:r>
              <a:rPr lang="en-US" sz="1900" b="1" dirty="0" smtClean="0">
                <a:solidFill>
                  <a:srgbClr val="C00000"/>
                </a:solidFill>
              </a:rPr>
              <a:t>showbooks.htm</a:t>
            </a:r>
            <a:r>
              <a:rPr lang="en-US" sz="1900" dirty="0" smtClean="0">
                <a:solidFill>
                  <a:schemeClr val="tx1"/>
                </a:solidFill>
              </a:rPr>
              <a:t>l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C00000"/>
                </a:solidFill>
              </a:rPr>
              <a:t>add_book</a:t>
            </a:r>
            <a:r>
              <a:rPr lang="en-US" sz="1900" b="1" dirty="0" smtClean="0">
                <a:solidFill>
                  <a:srgbClr val="C00000"/>
                </a:solidFill>
              </a:rPr>
              <a:t>()</a:t>
            </a:r>
            <a:r>
              <a:rPr lang="en-US" sz="1900" dirty="0" smtClean="0">
                <a:solidFill>
                  <a:schemeClr val="tx1"/>
                </a:solidFill>
              </a:rPr>
              <a:t>: will generate an </a:t>
            </a:r>
            <a:r>
              <a:rPr lang="en-US" sz="1900" b="1" dirty="0" smtClean="0">
                <a:solidFill>
                  <a:srgbClr val="7030A0"/>
                </a:solidFill>
              </a:rPr>
              <a:t>empty form </a:t>
            </a:r>
            <a:r>
              <a:rPr lang="en-US" sz="1900" dirty="0" smtClean="0">
                <a:solidFill>
                  <a:schemeClr val="tx1"/>
                </a:solidFill>
              </a:rPr>
              <a:t>for the user using the template </a:t>
            </a:r>
            <a:r>
              <a:rPr lang="en-US" sz="1900" b="1" dirty="0" smtClean="0">
                <a:solidFill>
                  <a:srgbClr val="C00000"/>
                </a:solidFill>
              </a:rPr>
              <a:t>addbook.html</a:t>
            </a:r>
            <a:r>
              <a:rPr lang="en-US" sz="1900" dirty="0" smtClean="0">
                <a:solidFill>
                  <a:schemeClr val="tx1"/>
                </a:solidFill>
              </a:rPr>
              <a:t> to </a:t>
            </a:r>
            <a:r>
              <a:rPr lang="en-US" sz="1900" b="1" dirty="0" smtClean="0">
                <a:solidFill>
                  <a:srgbClr val="7030A0"/>
                </a:solidFill>
              </a:rPr>
              <a:t>fill the book details </a:t>
            </a:r>
            <a:r>
              <a:rPr lang="en-US" sz="1900" dirty="0" smtClean="0">
                <a:solidFill>
                  <a:schemeClr val="tx1"/>
                </a:solidFill>
              </a:rPr>
              <a:t>and when the submit button is pressed , it will </a:t>
            </a:r>
            <a:r>
              <a:rPr lang="en-US" sz="1900" b="1" dirty="0" smtClean="0">
                <a:solidFill>
                  <a:srgbClr val="7030A0"/>
                </a:solidFill>
              </a:rPr>
              <a:t>add the book to the database </a:t>
            </a:r>
            <a:r>
              <a:rPr lang="en-US" sz="1900" dirty="0" smtClean="0">
                <a:solidFill>
                  <a:schemeClr val="tx1"/>
                </a:solidFill>
              </a:rPr>
              <a:t>and then </a:t>
            </a:r>
            <a:r>
              <a:rPr lang="en-US" sz="1900" b="1" dirty="0" smtClean="0">
                <a:solidFill>
                  <a:srgbClr val="7030A0"/>
                </a:solidFill>
              </a:rPr>
              <a:t>fetch all the records</a:t>
            </a:r>
            <a:r>
              <a:rPr lang="en-US" sz="1900" dirty="0" smtClean="0">
                <a:solidFill>
                  <a:schemeClr val="tx1"/>
                </a:solidFill>
              </a:rPr>
              <a:t> from the </a:t>
            </a:r>
            <a:r>
              <a:rPr lang="en-US" sz="1900" b="1" dirty="0" smtClean="0">
                <a:solidFill>
                  <a:srgbClr val="7030A0"/>
                </a:solidFill>
              </a:rPr>
              <a:t>database</a:t>
            </a:r>
            <a:r>
              <a:rPr lang="en-US" sz="1900" dirty="0" smtClean="0">
                <a:solidFill>
                  <a:schemeClr val="tx1"/>
                </a:solidFill>
              </a:rPr>
              <a:t> and send them to the template </a:t>
            </a:r>
            <a:r>
              <a:rPr lang="en-US" sz="1900" b="1" dirty="0" smtClean="0">
                <a:solidFill>
                  <a:srgbClr val="C00000"/>
                </a:solidFill>
              </a:rPr>
              <a:t>showbooks.html</a:t>
            </a:r>
          </a:p>
          <a:p>
            <a:endParaRPr lang="en-IN" sz="12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show_books</a:t>
            </a:r>
            <a:r>
              <a:rPr lang="en-US" sz="2800" b="1" dirty="0" smtClean="0">
                <a:solidFill>
                  <a:srgbClr val="C00000"/>
                </a:solidFill>
              </a:rPr>
              <a:t>() </a:t>
            </a:r>
            <a:r>
              <a:rPr lang="en-US" sz="2800" b="1" dirty="0" smtClean="0"/>
              <a:t>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from </a:t>
            </a:r>
            <a:r>
              <a:rPr lang="en-IN" sz="1600" b="1" dirty="0" err="1" smtClean="0">
                <a:solidFill>
                  <a:srgbClr val="C00000"/>
                </a:solidFill>
              </a:rPr>
              <a:t>django.shortcuts</a:t>
            </a:r>
            <a:r>
              <a:rPr lang="en-IN" sz="1600" b="1" dirty="0" smtClean="0">
                <a:solidFill>
                  <a:srgbClr val="C00000"/>
                </a:solidFill>
              </a:rPr>
              <a:t> import render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from .models import </a:t>
            </a:r>
            <a:r>
              <a:rPr lang="en-IN" sz="1600" b="1" dirty="0" smtClean="0">
                <a:solidFill>
                  <a:srgbClr val="C00000"/>
                </a:solidFill>
              </a:rPr>
              <a:t>Book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from .forms import </a:t>
            </a:r>
            <a:r>
              <a:rPr lang="en-IN" sz="1600" b="1" dirty="0" err="1" smtClean="0">
                <a:solidFill>
                  <a:srgbClr val="C00000"/>
                </a:solidFill>
              </a:rPr>
              <a:t>BookForm</a:t>
            </a: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def </a:t>
            </a:r>
            <a:r>
              <a:rPr lang="en-IN" sz="1600" b="1" dirty="0" err="1" smtClean="0">
                <a:solidFill>
                  <a:srgbClr val="C00000"/>
                </a:solidFill>
              </a:rPr>
              <a:t>show_books</a:t>
            </a:r>
            <a:r>
              <a:rPr lang="en-IN" sz="1600" b="1" dirty="0" smtClean="0">
                <a:solidFill>
                  <a:srgbClr val="C00000"/>
                </a:solidFill>
              </a:rPr>
              <a:t>(request):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booklist=</a:t>
            </a:r>
            <a:r>
              <a:rPr lang="en-IN" sz="1600" b="1" dirty="0" err="1" smtClean="0">
                <a:solidFill>
                  <a:srgbClr val="C00000"/>
                </a:solidFill>
              </a:rPr>
              <a:t>Book.objects.all</a:t>
            </a:r>
            <a:r>
              <a:rPr lang="en-IN" sz="16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context</a:t>
            </a:r>
            <a:r>
              <a:rPr lang="en-IN" sz="1600" b="1" dirty="0" smtClean="0">
                <a:solidFill>
                  <a:srgbClr val="C00000"/>
                </a:solidFill>
              </a:rPr>
              <a:t>={'</a:t>
            </a:r>
            <a:r>
              <a:rPr lang="en-IN" sz="1600" b="1" dirty="0" err="1" smtClean="0">
                <a:solidFill>
                  <a:srgbClr val="C00000"/>
                </a:solidFill>
              </a:rPr>
              <a:t>books':booklist</a:t>
            </a:r>
            <a:r>
              <a:rPr lang="en-IN" sz="1600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return </a:t>
            </a:r>
            <a:r>
              <a:rPr lang="en-IN" sz="1600" b="1" dirty="0" smtClean="0">
                <a:solidFill>
                  <a:srgbClr val="C00000"/>
                </a:solidFill>
              </a:rPr>
              <a:t>render(</a:t>
            </a:r>
            <a:r>
              <a:rPr lang="en-IN" sz="1600" b="1" dirty="0" err="1" smtClean="0">
                <a:solidFill>
                  <a:srgbClr val="C00000"/>
                </a:solidFill>
              </a:rPr>
              <a:t>request,'djangomodelformdemoapp</a:t>
            </a:r>
            <a:r>
              <a:rPr lang="en-IN" sz="1600" b="1" dirty="0" smtClean="0">
                <a:solidFill>
                  <a:srgbClr val="C00000"/>
                </a:solidFill>
              </a:rPr>
              <a:t>/</a:t>
            </a:r>
            <a:r>
              <a:rPr lang="en-IN" sz="1600" b="1" dirty="0" err="1" smtClean="0">
                <a:solidFill>
                  <a:srgbClr val="C00000"/>
                </a:solidFill>
              </a:rPr>
              <a:t>showallbooks.html',context</a:t>
            </a:r>
            <a:r>
              <a:rPr lang="en-IN" sz="16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2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add_book</a:t>
            </a:r>
            <a:r>
              <a:rPr lang="en-US" sz="2800" b="1" dirty="0" smtClean="0">
                <a:solidFill>
                  <a:srgbClr val="C00000"/>
                </a:solidFill>
              </a:rPr>
              <a:t>() </a:t>
            </a:r>
            <a:r>
              <a:rPr lang="en-US" sz="2800" b="1" dirty="0" smtClean="0"/>
              <a:t>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def </a:t>
            </a:r>
            <a:r>
              <a:rPr lang="en-IN" sz="1400" b="1" dirty="0" err="1" smtClean="0">
                <a:solidFill>
                  <a:srgbClr val="C00000"/>
                </a:solidFill>
              </a:rPr>
              <a:t>add_book</a:t>
            </a:r>
            <a:r>
              <a:rPr lang="en-IN" sz="1400" b="1" dirty="0" smtClean="0">
                <a:solidFill>
                  <a:srgbClr val="C00000"/>
                </a:solidFill>
              </a:rPr>
              <a:t>(request):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if </a:t>
            </a:r>
            <a:r>
              <a:rPr lang="en-IN" sz="1400" b="1" dirty="0" err="1" smtClean="0">
                <a:solidFill>
                  <a:srgbClr val="C00000"/>
                </a:solidFill>
              </a:rPr>
              <a:t>request.method</a:t>
            </a:r>
            <a:r>
              <a:rPr lang="en-IN" sz="1400" b="1" dirty="0" smtClean="0">
                <a:solidFill>
                  <a:srgbClr val="C00000"/>
                </a:solidFill>
              </a:rPr>
              <a:t> == 'POST':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form </a:t>
            </a:r>
            <a:r>
              <a:rPr lang="en-IN" sz="1400" b="1" dirty="0" smtClean="0">
                <a:solidFill>
                  <a:srgbClr val="C00000"/>
                </a:solidFill>
              </a:rPr>
              <a:t>= </a:t>
            </a:r>
            <a:r>
              <a:rPr lang="en-IN" sz="1400" b="1" dirty="0" err="1" smtClean="0">
                <a:solidFill>
                  <a:srgbClr val="C00000"/>
                </a:solidFill>
              </a:rPr>
              <a:t>BookForm</a:t>
            </a:r>
            <a:r>
              <a:rPr lang="en-IN" sz="1400" b="1" dirty="0" smtClean="0">
                <a:solidFill>
                  <a:srgbClr val="C00000"/>
                </a:solidFill>
              </a:rPr>
              <a:t>(request.POST)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if </a:t>
            </a:r>
            <a:r>
              <a:rPr lang="en-IN" sz="1400" b="1" dirty="0" err="1" smtClean="0">
                <a:solidFill>
                  <a:srgbClr val="C00000"/>
                </a:solidFill>
              </a:rPr>
              <a:t>form.is_valid</a:t>
            </a:r>
            <a:r>
              <a:rPr lang="en-IN" sz="1400" b="1" dirty="0" smtClean="0">
                <a:solidFill>
                  <a:srgbClr val="C00000"/>
                </a:solidFill>
              </a:rPr>
              <a:t>():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	</a:t>
            </a:r>
            <a:r>
              <a:rPr lang="en-IN" sz="1400" b="1" dirty="0" err="1" smtClean="0">
                <a:solidFill>
                  <a:srgbClr val="C00000"/>
                </a:solidFill>
              </a:rPr>
              <a:t>form.save</a:t>
            </a:r>
            <a:r>
              <a:rPr lang="en-IN" sz="1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	booklist=</a:t>
            </a:r>
            <a:r>
              <a:rPr lang="en-IN" sz="1400" b="1" dirty="0" err="1" smtClean="0">
                <a:solidFill>
                  <a:srgbClr val="C00000"/>
                </a:solidFill>
              </a:rPr>
              <a:t>Book.objects.all</a:t>
            </a:r>
            <a:r>
              <a:rPr lang="en-IN" sz="1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	context</a:t>
            </a:r>
            <a:r>
              <a:rPr lang="en-IN" sz="1400" b="1" dirty="0" smtClean="0">
                <a:solidFill>
                  <a:srgbClr val="C00000"/>
                </a:solidFill>
              </a:rPr>
              <a:t>={'</a:t>
            </a:r>
            <a:r>
              <a:rPr lang="en-IN" sz="1400" b="1" dirty="0" err="1" smtClean="0">
                <a:solidFill>
                  <a:srgbClr val="C00000"/>
                </a:solidFill>
              </a:rPr>
              <a:t>books':booklist</a:t>
            </a:r>
            <a:r>
              <a:rPr lang="en-IN" sz="1400" b="1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	return </a:t>
            </a:r>
            <a:r>
              <a:rPr lang="en-IN" sz="1400" b="1" dirty="0" smtClean="0">
                <a:solidFill>
                  <a:srgbClr val="C00000"/>
                </a:solidFill>
              </a:rPr>
              <a:t>render(</a:t>
            </a:r>
            <a:r>
              <a:rPr lang="en-IN" sz="1400" b="1" dirty="0" err="1" smtClean="0">
                <a:solidFill>
                  <a:srgbClr val="C00000"/>
                </a:solidFill>
              </a:rPr>
              <a:t>request,'djangomodelformdemoapp</a:t>
            </a:r>
            <a:r>
              <a:rPr lang="en-IN" sz="1400" b="1" dirty="0" smtClean="0">
                <a:solidFill>
                  <a:srgbClr val="C00000"/>
                </a:solidFill>
              </a:rPr>
              <a:t>/</a:t>
            </a:r>
            <a:r>
              <a:rPr lang="en-IN" sz="1400" b="1" dirty="0" err="1" smtClean="0">
                <a:solidFill>
                  <a:srgbClr val="C00000"/>
                </a:solidFill>
              </a:rPr>
              <a:t>showallbooks.html',context</a:t>
            </a:r>
            <a:r>
              <a:rPr lang="en-IN" sz="1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else</a:t>
            </a:r>
            <a:r>
              <a:rPr lang="en-IN" sz="1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		form </a:t>
            </a:r>
            <a:r>
              <a:rPr lang="en-IN" sz="1400" b="1" dirty="0" smtClean="0">
                <a:solidFill>
                  <a:srgbClr val="C00000"/>
                </a:solidFill>
              </a:rPr>
              <a:t>= </a:t>
            </a:r>
            <a:r>
              <a:rPr lang="en-IN" sz="1400" b="1" dirty="0" err="1" smtClean="0">
                <a:solidFill>
                  <a:srgbClr val="C00000"/>
                </a:solidFill>
              </a:rPr>
              <a:t>BookForm</a:t>
            </a:r>
            <a:r>
              <a:rPr lang="en-IN" sz="1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return render(request, '</a:t>
            </a:r>
            <a:r>
              <a:rPr lang="en-IN" sz="1400" b="1" dirty="0" err="1" smtClean="0">
                <a:solidFill>
                  <a:srgbClr val="C00000"/>
                </a:solidFill>
              </a:rPr>
              <a:t>djangomodelformdemoapp</a:t>
            </a:r>
            <a:r>
              <a:rPr lang="en-IN" sz="1400" b="1" dirty="0" smtClean="0">
                <a:solidFill>
                  <a:srgbClr val="C00000"/>
                </a:solidFill>
              </a:rPr>
              <a:t>/addbook.html', {'form': form})</a:t>
            </a:r>
            <a:endParaRPr lang="en-IN" sz="1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Explanation Of </a:t>
            </a:r>
            <a:r>
              <a:rPr lang="en-US" sz="2800" b="1" dirty="0" err="1" smtClean="0">
                <a:solidFill>
                  <a:srgbClr val="C00000"/>
                </a:solidFill>
              </a:rPr>
              <a:t>add_book</a:t>
            </a:r>
            <a:r>
              <a:rPr lang="en-US" sz="2800" b="1" dirty="0" smtClean="0">
                <a:solidFill>
                  <a:srgbClr val="C00000"/>
                </a:solidFill>
              </a:rPr>
              <a:t>() 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Our view function is doing the following:</a:t>
            </a:r>
            <a:endParaRPr lang="en-US" sz="2200" dirty="0" smtClean="0"/>
          </a:p>
          <a:p>
            <a:pPr lvl="1"/>
            <a:r>
              <a:rPr lang="en-US" sz="1500" dirty="0" smtClean="0"/>
              <a:t>Checking </a:t>
            </a:r>
            <a:r>
              <a:rPr lang="en-US" sz="1500" dirty="0" smtClean="0"/>
              <a:t>whether the request is </a:t>
            </a:r>
            <a:r>
              <a:rPr lang="en-US" sz="1500" b="1" dirty="0" smtClean="0">
                <a:solidFill>
                  <a:srgbClr val="7030A0"/>
                </a:solidFill>
              </a:rPr>
              <a:t>POST</a:t>
            </a:r>
            <a:r>
              <a:rPr lang="en-US" sz="1500" dirty="0" smtClean="0"/>
              <a:t> or not. </a:t>
            </a:r>
            <a:endParaRPr lang="en-US" sz="1500" b="1" dirty="0" smtClean="0">
              <a:solidFill>
                <a:srgbClr val="7030A0"/>
              </a:solidFill>
            </a:endParaRPr>
          </a:p>
          <a:p>
            <a:pPr lvl="1"/>
            <a:endParaRPr lang="en-US" sz="1500" dirty="0" smtClean="0"/>
          </a:p>
          <a:p>
            <a:pPr lvl="1"/>
            <a:r>
              <a:rPr lang="en-US" sz="1500" dirty="0" smtClean="0"/>
              <a:t>If </a:t>
            </a:r>
            <a:r>
              <a:rPr lang="en-US" sz="1500" dirty="0" smtClean="0"/>
              <a:t>it is not </a:t>
            </a:r>
            <a:r>
              <a:rPr lang="en-US" sz="1500" b="1" dirty="0" smtClean="0">
                <a:solidFill>
                  <a:srgbClr val="7030A0"/>
                </a:solidFill>
              </a:rPr>
              <a:t>POST </a:t>
            </a:r>
            <a:r>
              <a:rPr lang="en-US" sz="1500" dirty="0" smtClean="0"/>
              <a:t>then our view function will simply create a </a:t>
            </a:r>
            <a:r>
              <a:rPr lang="en-US" sz="1500" b="1" dirty="0" err="1" smtClean="0">
                <a:solidFill>
                  <a:srgbClr val="C00000"/>
                </a:solidFill>
              </a:rPr>
              <a:t>BookForm</a:t>
            </a:r>
            <a:r>
              <a:rPr lang="en-US" sz="1500" dirty="0" smtClean="0"/>
              <a:t> </a:t>
            </a:r>
            <a:r>
              <a:rPr lang="en-US" sz="1500" dirty="0" smtClean="0"/>
              <a:t>object and render this form object to the html page </a:t>
            </a:r>
            <a:r>
              <a:rPr lang="en-US" sz="1500" b="1" dirty="0" smtClean="0">
                <a:solidFill>
                  <a:srgbClr val="C00000"/>
                </a:solidFill>
              </a:rPr>
              <a:t>addbook.html</a:t>
            </a:r>
            <a:endParaRPr lang="en-US" sz="1500" b="1" dirty="0" smtClean="0">
              <a:solidFill>
                <a:srgbClr val="C00000"/>
              </a:solidFill>
            </a:endParaRPr>
          </a:p>
          <a:p>
            <a:pPr lvl="1"/>
            <a:endParaRPr lang="en-US" sz="1500" dirty="0" smtClean="0"/>
          </a:p>
          <a:p>
            <a:pPr lvl="1"/>
            <a:r>
              <a:rPr lang="en-US" sz="1500" dirty="0" smtClean="0"/>
              <a:t>If </a:t>
            </a:r>
            <a:r>
              <a:rPr lang="en-US" sz="1500" dirty="0" smtClean="0"/>
              <a:t>it is </a:t>
            </a:r>
            <a:r>
              <a:rPr lang="en-US" sz="1500" b="1" dirty="0" smtClean="0">
                <a:solidFill>
                  <a:srgbClr val="7030A0"/>
                </a:solidFill>
              </a:rPr>
              <a:t>POST</a:t>
            </a:r>
            <a:r>
              <a:rPr lang="en-US" sz="1500" dirty="0" smtClean="0"/>
              <a:t> request then it means that the user must have submitted the form by pressing submit key.</a:t>
            </a:r>
          </a:p>
          <a:p>
            <a:pPr lvl="1"/>
            <a:endParaRPr lang="en-US" sz="1500" dirty="0" smtClean="0"/>
          </a:p>
          <a:p>
            <a:pPr lvl="1"/>
            <a:r>
              <a:rPr lang="en-US" sz="1500" dirty="0" smtClean="0"/>
              <a:t>Now </a:t>
            </a:r>
            <a:r>
              <a:rPr lang="en-US" sz="1500" dirty="0" smtClean="0"/>
              <a:t>the view function will check </a:t>
            </a:r>
            <a:r>
              <a:rPr lang="en-US" sz="1500" b="1" dirty="0" smtClean="0">
                <a:solidFill>
                  <a:srgbClr val="0070C0"/>
                </a:solidFill>
              </a:rPr>
              <a:t>whether the form is valid or not </a:t>
            </a:r>
            <a:r>
              <a:rPr lang="en-US" sz="1500" dirty="0" smtClean="0"/>
              <a:t>. If it is  not valid then it will render the page </a:t>
            </a:r>
            <a:r>
              <a:rPr lang="en-US" sz="1500" b="1" dirty="0" err="1" smtClean="0">
                <a:solidFill>
                  <a:srgbClr val="C00000"/>
                </a:solidFill>
              </a:rPr>
              <a:t>addbook,html</a:t>
            </a:r>
            <a:r>
              <a:rPr lang="en-US" sz="1500" b="1" dirty="0" smtClean="0">
                <a:solidFill>
                  <a:srgbClr val="C00000"/>
                </a:solidFill>
              </a:rPr>
              <a:t> </a:t>
            </a:r>
            <a:r>
              <a:rPr lang="en-US" sz="1500" dirty="0" smtClean="0"/>
              <a:t>sending it the form object ( which contains errors)</a:t>
            </a:r>
          </a:p>
          <a:p>
            <a:pPr lvl="1"/>
            <a:endParaRPr lang="en-US" sz="1500" dirty="0" smtClean="0"/>
          </a:p>
          <a:p>
            <a:pPr lvl="1"/>
            <a:r>
              <a:rPr lang="en-US" sz="1500" dirty="0" smtClean="0"/>
              <a:t>If </a:t>
            </a:r>
            <a:r>
              <a:rPr lang="en-US" sz="1500" dirty="0" smtClean="0"/>
              <a:t>the form is </a:t>
            </a:r>
            <a:r>
              <a:rPr lang="en-US" sz="1500" b="1" dirty="0" smtClean="0">
                <a:solidFill>
                  <a:srgbClr val="0070C0"/>
                </a:solidFill>
              </a:rPr>
              <a:t>valid</a:t>
            </a:r>
            <a:r>
              <a:rPr lang="en-US" sz="1500" dirty="0" smtClean="0"/>
              <a:t> then the </a:t>
            </a:r>
            <a:r>
              <a:rPr lang="en-US" sz="1500" b="1" dirty="0" smtClean="0">
                <a:solidFill>
                  <a:srgbClr val="7030A0"/>
                </a:solidFill>
              </a:rPr>
              <a:t>view function </a:t>
            </a:r>
            <a:r>
              <a:rPr lang="en-US" sz="1500" dirty="0" smtClean="0"/>
              <a:t>will </a:t>
            </a:r>
            <a:r>
              <a:rPr lang="en-US" sz="1500" b="1" dirty="0" smtClean="0">
                <a:solidFill>
                  <a:srgbClr val="0070C0"/>
                </a:solidFill>
              </a:rPr>
              <a:t>save </a:t>
            </a:r>
            <a:r>
              <a:rPr lang="en-US" sz="1500" b="1" dirty="0" smtClean="0">
                <a:solidFill>
                  <a:srgbClr val="0070C0"/>
                </a:solidFill>
              </a:rPr>
              <a:t>all the form data</a:t>
            </a:r>
            <a:r>
              <a:rPr lang="en-US" sz="1500" dirty="0" smtClean="0"/>
              <a:t> </a:t>
            </a:r>
            <a:r>
              <a:rPr lang="en-US" sz="1500" dirty="0" smtClean="0"/>
              <a:t>to the database by calling the </a:t>
            </a:r>
            <a:r>
              <a:rPr lang="en-US" sz="1500" b="1" dirty="0" smtClean="0">
                <a:solidFill>
                  <a:srgbClr val="C00000"/>
                </a:solidFill>
              </a:rPr>
              <a:t>save() </a:t>
            </a:r>
            <a:r>
              <a:rPr lang="en-US" sz="1500" dirty="0" smtClean="0"/>
              <a:t>method of the </a:t>
            </a:r>
            <a:r>
              <a:rPr lang="en-US" sz="1500" b="1" dirty="0" err="1" smtClean="0">
                <a:solidFill>
                  <a:srgbClr val="C00000"/>
                </a:solidFill>
              </a:rPr>
              <a:t>BookForm</a:t>
            </a:r>
            <a:r>
              <a:rPr lang="en-US" sz="1500" dirty="0" smtClean="0"/>
              <a:t> object.</a:t>
            </a:r>
          </a:p>
          <a:p>
            <a:pPr lvl="1"/>
            <a:endParaRPr lang="en-US" sz="1500" dirty="0" smtClean="0"/>
          </a:p>
          <a:p>
            <a:pPr lvl="1"/>
            <a:r>
              <a:rPr lang="en-US" sz="1500" dirty="0" smtClean="0"/>
              <a:t>Finally it retrieves all the books from the database by calling the method </a:t>
            </a:r>
            <a:r>
              <a:rPr lang="en-US" sz="1500" b="1" dirty="0" err="1" smtClean="0">
                <a:solidFill>
                  <a:srgbClr val="C00000"/>
                </a:solidFill>
              </a:rPr>
              <a:t>Book.objects.all</a:t>
            </a:r>
            <a:r>
              <a:rPr lang="en-US" sz="1500" b="1" dirty="0" smtClean="0">
                <a:solidFill>
                  <a:srgbClr val="C00000"/>
                </a:solidFill>
              </a:rPr>
              <a:t>() </a:t>
            </a:r>
            <a:r>
              <a:rPr lang="en-US" sz="1500" dirty="0" smtClean="0"/>
              <a:t>and sends it to the template </a:t>
            </a:r>
            <a:r>
              <a:rPr lang="en-US" sz="1500" b="1" dirty="0" smtClean="0">
                <a:solidFill>
                  <a:srgbClr val="C00000"/>
                </a:solidFill>
              </a:rPr>
              <a:t>showallbooks.html</a:t>
            </a:r>
            <a:r>
              <a:rPr lang="en-US" sz="1500" dirty="0" smtClean="0"/>
              <a:t> for getting displayed</a:t>
            </a:r>
            <a:endParaRPr lang="en-US" sz="15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showallbooks</a:t>
            </a:r>
            <a:r>
              <a:rPr lang="en-US" sz="2800" b="1" dirty="0" smtClean="0">
                <a:solidFill>
                  <a:srgbClr val="C00000"/>
                </a:solidFill>
              </a:rPr>
              <a:t>() 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/>
              <a:t>HTML Page </a:t>
            </a:r>
            <a:endParaRPr lang="en-IN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&lt;html&gt; 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&lt;head&gt; 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&lt;title&gt;Book Display&lt;/title&gt; 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&lt;/head&gt; 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&lt;body&gt; 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{%if </a:t>
            </a:r>
            <a:r>
              <a:rPr lang="en-IN" sz="1200" b="1" dirty="0" smtClean="0">
                <a:solidFill>
                  <a:srgbClr val="C00000"/>
                </a:solidFill>
              </a:rPr>
              <a:t> books %}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&lt;h2&gt;Total {{</a:t>
            </a:r>
            <a:r>
              <a:rPr lang="en-IN" sz="1200" b="1" dirty="0" err="1" smtClean="0">
                <a:solidFill>
                  <a:srgbClr val="C00000"/>
                </a:solidFill>
              </a:rPr>
              <a:t>books|length</a:t>
            </a:r>
            <a:r>
              <a:rPr lang="en-IN" sz="1200" b="1" dirty="0" smtClean="0">
                <a:solidFill>
                  <a:srgbClr val="C00000"/>
                </a:solidFill>
              </a:rPr>
              <a:t>}} Book{{</a:t>
            </a:r>
            <a:r>
              <a:rPr lang="en-IN" sz="1200" b="1" dirty="0" err="1" smtClean="0">
                <a:solidFill>
                  <a:srgbClr val="C00000"/>
                </a:solidFill>
              </a:rPr>
              <a:t>books|length|pluralize</a:t>
            </a:r>
            <a:r>
              <a:rPr lang="en-IN" sz="1200" b="1" dirty="0" smtClean="0">
                <a:solidFill>
                  <a:srgbClr val="C00000"/>
                </a:solidFill>
              </a:rPr>
              <a:t>}} In The Database &lt;/h2&gt;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</a:t>
            </a:r>
            <a:r>
              <a:rPr lang="en-IN" sz="1200" b="1" dirty="0" smtClean="0">
                <a:solidFill>
                  <a:srgbClr val="C00000"/>
                </a:solidFill>
              </a:rPr>
              <a:t>table border='1'&gt;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</a:t>
            </a:r>
            <a:r>
              <a:rPr lang="en-IN" sz="1200" b="1" dirty="0" err="1" smtClean="0">
                <a:solidFill>
                  <a:srgbClr val="C00000"/>
                </a:solidFill>
              </a:rPr>
              <a:t>tr</a:t>
            </a:r>
            <a:r>
              <a:rPr lang="en-IN" sz="1200" b="1" dirty="0" smtClean="0">
                <a:solidFill>
                  <a:srgbClr val="C00000"/>
                </a:solidFill>
              </a:rPr>
              <a:t>&gt;&lt;</a:t>
            </a:r>
            <a:r>
              <a:rPr lang="en-IN" sz="1200" b="1" dirty="0" err="1" smtClean="0">
                <a:solidFill>
                  <a:srgbClr val="C00000"/>
                </a:solidFill>
              </a:rPr>
              <a:t>th</a:t>
            </a:r>
            <a:r>
              <a:rPr lang="en-IN" sz="1200" b="1" dirty="0" smtClean="0">
                <a:solidFill>
                  <a:srgbClr val="C00000"/>
                </a:solidFill>
              </a:rPr>
              <a:t>&gt;Book Id&lt;/</a:t>
            </a:r>
            <a:r>
              <a:rPr lang="en-IN" sz="1200" b="1" dirty="0" err="1" smtClean="0">
                <a:solidFill>
                  <a:srgbClr val="C00000"/>
                </a:solidFill>
              </a:rPr>
              <a:t>th</a:t>
            </a:r>
            <a:r>
              <a:rPr lang="en-IN" sz="1200" b="1" dirty="0" smtClean="0">
                <a:solidFill>
                  <a:srgbClr val="C00000"/>
                </a:solidFill>
              </a:rPr>
              <a:t>&gt;&lt;</a:t>
            </a:r>
            <a:r>
              <a:rPr lang="en-IN" sz="1200" b="1" dirty="0" err="1" smtClean="0">
                <a:solidFill>
                  <a:srgbClr val="C00000"/>
                </a:solidFill>
              </a:rPr>
              <a:t>th</a:t>
            </a:r>
            <a:r>
              <a:rPr lang="en-IN" sz="1200" b="1" dirty="0" smtClean="0">
                <a:solidFill>
                  <a:srgbClr val="C00000"/>
                </a:solidFill>
              </a:rPr>
              <a:t>&gt;Book Name&lt;/</a:t>
            </a:r>
            <a:r>
              <a:rPr lang="en-IN" sz="1200" b="1" dirty="0" err="1" smtClean="0">
                <a:solidFill>
                  <a:srgbClr val="C00000"/>
                </a:solidFill>
              </a:rPr>
              <a:t>th</a:t>
            </a:r>
            <a:r>
              <a:rPr lang="en-IN" sz="1200" b="1" dirty="0" smtClean="0">
                <a:solidFill>
                  <a:srgbClr val="C00000"/>
                </a:solidFill>
              </a:rPr>
              <a:t>&gt;&lt;</a:t>
            </a:r>
            <a:r>
              <a:rPr lang="en-IN" sz="1200" b="1" dirty="0" err="1" smtClean="0">
                <a:solidFill>
                  <a:srgbClr val="C00000"/>
                </a:solidFill>
              </a:rPr>
              <a:t>th</a:t>
            </a:r>
            <a:r>
              <a:rPr lang="en-IN" sz="1200" b="1" dirty="0" smtClean="0">
                <a:solidFill>
                  <a:srgbClr val="C00000"/>
                </a:solidFill>
              </a:rPr>
              <a:t>&gt;Book Price&lt;/</a:t>
            </a:r>
            <a:r>
              <a:rPr lang="en-IN" sz="1200" b="1" dirty="0" err="1" smtClean="0">
                <a:solidFill>
                  <a:srgbClr val="C00000"/>
                </a:solidFill>
              </a:rPr>
              <a:t>th</a:t>
            </a:r>
            <a:r>
              <a:rPr lang="en-IN" sz="1200" b="1" dirty="0" smtClean="0">
                <a:solidFill>
                  <a:srgbClr val="C00000"/>
                </a:solidFill>
              </a:rPr>
              <a:t>&gt;&lt;</a:t>
            </a:r>
            <a:r>
              <a:rPr lang="en-IN" sz="1200" b="1" dirty="0" err="1" smtClean="0">
                <a:solidFill>
                  <a:srgbClr val="C00000"/>
                </a:solidFill>
              </a:rPr>
              <a:t>th</a:t>
            </a:r>
            <a:r>
              <a:rPr lang="en-IN" sz="1200" b="1" dirty="0" smtClean="0">
                <a:solidFill>
                  <a:srgbClr val="C00000"/>
                </a:solidFill>
              </a:rPr>
              <a:t>&gt;Subject&lt;/</a:t>
            </a:r>
            <a:r>
              <a:rPr lang="en-IN" sz="1200" b="1" dirty="0" err="1" smtClean="0">
                <a:solidFill>
                  <a:srgbClr val="C00000"/>
                </a:solidFill>
              </a:rPr>
              <a:t>th</a:t>
            </a:r>
            <a:r>
              <a:rPr lang="en-IN" sz="1200" b="1" dirty="0" smtClean="0">
                <a:solidFill>
                  <a:srgbClr val="C00000"/>
                </a:solidFill>
              </a:rPr>
              <a:t>&gt;&lt;</a:t>
            </a:r>
            <a:r>
              <a:rPr lang="en-IN" sz="1200" b="1" dirty="0" err="1" smtClean="0">
                <a:solidFill>
                  <a:srgbClr val="C00000"/>
                </a:solidFill>
              </a:rPr>
              <a:t>th</a:t>
            </a:r>
            <a:r>
              <a:rPr lang="en-IN" sz="1200" b="1" dirty="0" smtClean="0">
                <a:solidFill>
                  <a:srgbClr val="C00000"/>
                </a:solidFill>
              </a:rPr>
              <a:t>&gt;Pub Date&lt;/</a:t>
            </a:r>
            <a:r>
              <a:rPr lang="en-IN" sz="1200" b="1" dirty="0" err="1" smtClean="0">
                <a:solidFill>
                  <a:srgbClr val="C00000"/>
                </a:solidFill>
              </a:rPr>
              <a:t>th</a:t>
            </a:r>
            <a:r>
              <a:rPr lang="en-IN" sz="1200" b="1" dirty="0" smtClean="0">
                <a:solidFill>
                  <a:srgbClr val="C00000"/>
                </a:solidFill>
              </a:rPr>
              <a:t>&gt;&lt;/</a:t>
            </a:r>
            <a:r>
              <a:rPr lang="en-IN" sz="1200" b="1" dirty="0" err="1" smtClean="0">
                <a:solidFill>
                  <a:srgbClr val="C00000"/>
                </a:solidFill>
              </a:rPr>
              <a:t>tr</a:t>
            </a:r>
            <a:r>
              <a:rPr lang="en-IN" sz="12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{% </a:t>
            </a:r>
            <a:r>
              <a:rPr lang="en-IN" sz="1200" b="1" dirty="0" smtClean="0">
                <a:solidFill>
                  <a:srgbClr val="C00000"/>
                </a:solidFill>
              </a:rPr>
              <a:t>for book in books %} 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&lt;</a:t>
            </a:r>
            <a:r>
              <a:rPr lang="en-IN" sz="1200" b="1" dirty="0" err="1" smtClean="0">
                <a:solidFill>
                  <a:srgbClr val="C00000"/>
                </a:solidFill>
              </a:rPr>
              <a:t>tr</a:t>
            </a:r>
            <a:r>
              <a:rPr lang="en-IN" sz="1200" b="1" dirty="0" smtClean="0">
                <a:solidFill>
                  <a:srgbClr val="C00000"/>
                </a:solidFill>
              </a:rPr>
              <a:t>&gt;&lt;td&gt;{{ </a:t>
            </a:r>
            <a:r>
              <a:rPr lang="en-IN" sz="1200" b="1" dirty="0" err="1" smtClean="0">
                <a:solidFill>
                  <a:srgbClr val="C00000"/>
                </a:solidFill>
              </a:rPr>
              <a:t>book.book_id</a:t>
            </a:r>
            <a:r>
              <a:rPr lang="en-IN" sz="1200" b="1" dirty="0" smtClean="0">
                <a:solidFill>
                  <a:srgbClr val="C00000"/>
                </a:solidFill>
              </a:rPr>
              <a:t>}}&lt;/td&gt;&lt;td&gt;{{ </a:t>
            </a:r>
            <a:r>
              <a:rPr lang="en-IN" sz="1200" b="1" dirty="0" err="1" smtClean="0">
                <a:solidFill>
                  <a:srgbClr val="C00000"/>
                </a:solidFill>
              </a:rPr>
              <a:t>book.book_name</a:t>
            </a:r>
            <a:r>
              <a:rPr lang="en-IN" sz="1200" b="1" dirty="0" smtClean="0">
                <a:solidFill>
                  <a:srgbClr val="C00000"/>
                </a:solidFill>
              </a:rPr>
              <a:t>}}&lt;/td&gt;&lt;td&gt;{{ </a:t>
            </a:r>
            <a:r>
              <a:rPr lang="en-IN" sz="1200" b="1" dirty="0" smtClean="0">
                <a:solidFill>
                  <a:srgbClr val="C00000"/>
                </a:solidFill>
              </a:rPr>
              <a:t>	</a:t>
            </a:r>
            <a:r>
              <a:rPr lang="en-IN" sz="1200" b="1" dirty="0" err="1" smtClean="0">
                <a:solidFill>
                  <a:srgbClr val="C00000"/>
                </a:solidFill>
              </a:rPr>
              <a:t>book.book_price</a:t>
            </a:r>
            <a:r>
              <a:rPr lang="en-IN" sz="1200" b="1" dirty="0" smtClean="0">
                <a:solidFill>
                  <a:srgbClr val="C00000"/>
                </a:solidFill>
              </a:rPr>
              <a:t>}}&lt;/td&gt;&lt;td&gt;{{ </a:t>
            </a:r>
            <a:r>
              <a:rPr lang="en-IN" sz="1200" b="1" dirty="0" smtClean="0">
                <a:solidFill>
                  <a:srgbClr val="C00000"/>
                </a:solidFill>
              </a:rPr>
              <a:t>	</a:t>
            </a:r>
            <a:r>
              <a:rPr lang="en-IN" sz="1200" b="1" dirty="0" err="1" smtClean="0">
                <a:solidFill>
                  <a:srgbClr val="C00000"/>
                </a:solidFill>
              </a:rPr>
              <a:t>book.subject</a:t>
            </a:r>
            <a:r>
              <a:rPr lang="en-IN" sz="1200" b="1" dirty="0" smtClean="0">
                <a:solidFill>
                  <a:srgbClr val="C00000"/>
                </a:solidFill>
              </a:rPr>
              <a:t>}}&lt;/td&gt;&lt;td&gt;{{</a:t>
            </a:r>
            <a:r>
              <a:rPr lang="en-IN" sz="1200" b="1" dirty="0" err="1" smtClean="0">
                <a:solidFill>
                  <a:srgbClr val="C00000"/>
                </a:solidFill>
              </a:rPr>
              <a:t>book.pub_date</a:t>
            </a:r>
            <a:r>
              <a:rPr lang="en-IN" sz="1200" b="1" dirty="0" smtClean="0">
                <a:solidFill>
                  <a:srgbClr val="C00000"/>
                </a:solidFill>
              </a:rPr>
              <a:t>}}&lt;/td&gt;&lt;/</a:t>
            </a:r>
            <a:r>
              <a:rPr lang="en-IN" sz="1200" b="1" dirty="0" err="1" smtClean="0">
                <a:solidFill>
                  <a:srgbClr val="C00000"/>
                </a:solidFill>
              </a:rPr>
              <a:t>tr</a:t>
            </a:r>
            <a:r>
              <a:rPr lang="en-IN" sz="1200" b="1" dirty="0" smtClean="0">
                <a:solidFill>
                  <a:srgbClr val="C00000"/>
                </a:solidFill>
              </a:rPr>
              <a:t>&gt; 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{% </a:t>
            </a:r>
            <a:r>
              <a:rPr lang="en-IN" sz="1200" b="1" dirty="0" err="1" smtClean="0">
                <a:solidFill>
                  <a:srgbClr val="C00000"/>
                </a:solidFill>
              </a:rPr>
              <a:t>endfor</a:t>
            </a:r>
            <a:r>
              <a:rPr lang="en-IN" sz="1200" b="1" dirty="0" smtClean="0">
                <a:solidFill>
                  <a:srgbClr val="C00000"/>
                </a:solidFill>
              </a:rPr>
              <a:t> %} 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&lt;/table&gt; 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{% else %} 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&lt;h2&gt;No books present in the database.&lt;/h2&gt; 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{% </a:t>
            </a:r>
            <a:r>
              <a:rPr lang="en-IN" sz="1200" b="1" dirty="0" err="1" smtClean="0">
                <a:solidFill>
                  <a:srgbClr val="C00000"/>
                </a:solidFill>
              </a:rPr>
              <a:t>endif</a:t>
            </a:r>
            <a:r>
              <a:rPr lang="en-IN" sz="1200" b="1" dirty="0" smtClean="0">
                <a:solidFill>
                  <a:srgbClr val="C00000"/>
                </a:solidFill>
              </a:rPr>
              <a:t> %} 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&lt;/html&gt;</a:t>
            </a:r>
            <a:endParaRPr lang="en-IN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Creating The </a:t>
            </a:r>
            <a:r>
              <a:rPr lang="en-US" sz="2600" b="1" dirty="0" smtClean="0">
                <a:solidFill>
                  <a:srgbClr val="C00000"/>
                </a:solidFill>
              </a:rPr>
              <a:t>addbook.html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Page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Now we will design the </a:t>
            </a:r>
            <a:r>
              <a:rPr lang="en-US" sz="2200" b="1" dirty="0" smtClean="0">
                <a:solidFill>
                  <a:srgbClr val="C00000"/>
                </a:solidFill>
              </a:rPr>
              <a:t>addbook.html</a:t>
            </a:r>
            <a:r>
              <a:rPr lang="en-US" sz="2200" dirty="0" smtClean="0"/>
              <a:t> </a:t>
            </a:r>
            <a:r>
              <a:rPr lang="en-US" sz="2200" dirty="0" smtClean="0"/>
              <a:t>page , which will do the following:</a:t>
            </a:r>
          </a:p>
          <a:p>
            <a:pPr lvl="1"/>
            <a:r>
              <a:rPr lang="en-US" sz="1600" dirty="0" smtClean="0"/>
              <a:t>Check whether the </a:t>
            </a:r>
            <a:r>
              <a:rPr lang="en-US" sz="1600" b="1" dirty="0" smtClean="0">
                <a:solidFill>
                  <a:srgbClr val="C00000"/>
                </a:solidFill>
              </a:rPr>
              <a:t>form</a:t>
            </a:r>
            <a:r>
              <a:rPr lang="en-US" sz="1600" dirty="0" smtClean="0"/>
              <a:t> contains </a:t>
            </a:r>
            <a:r>
              <a:rPr lang="en-US" sz="1600" b="1" dirty="0" smtClean="0">
                <a:solidFill>
                  <a:srgbClr val="C00000"/>
                </a:solidFill>
              </a:rPr>
              <a:t>errors</a:t>
            </a:r>
            <a:r>
              <a:rPr lang="en-US" sz="1600" dirty="0" smtClean="0"/>
              <a:t> or not. It will happen only when the user has submitted  an incomplete </a:t>
            </a:r>
            <a:r>
              <a:rPr lang="en-US" sz="1600" b="1" dirty="0" smtClean="0">
                <a:solidFill>
                  <a:srgbClr val="C00000"/>
                </a:solidFill>
              </a:rPr>
              <a:t>form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If it contains errors then the message </a:t>
            </a:r>
            <a:r>
              <a:rPr lang="en-US" sz="1600" b="1" dirty="0" smtClean="0">
                <a:solidFill>
                  <a:srgbClr val="C00000"/>
                </a:solidFill>
              </a:rPr>
              <a:t>“please correct the errors below is displayed”</a:t>
            </a:r>
          </a:p>
          <a:p>
            <a:pPr lvl="1"/>
            <a:r>
              <a:rPr lang="en-US" sz="1600" dirty="0" smtClean="0">
                <a:solidFill>
                  <a:schemeClr val="bg2">
                    <a:lumMod val="50000"/>
                  </a:schemeClr>
                </a:solidFill>
              </a:rPr>
              <a:t>Then we will have </a:t>
            </a:r>
            <a:r>
              <a:rPr lang="en-IN" sz="1600" dirty="0" smtClean="0"/>
              <a:t>standard </a:t>
            </a:r>
            <a:r>
              <a:rPr lang="en-IN" sz="1600" b="1" dirty="0" smtClean="0">
                <a:solidFill>
                  <a:srgbClr val="0070C0"/>
                </a:solidFill>
              </a:rPr>
              <a:t>HTML form </a:t>
            </a:r>
            <a:r>
              <a:rPr lang="en-IN" sz="1600" dirty="0" smtClean="0"/>
              <a:t>with </a:t>
            </a:r>
            <a:r>
              <a:rPr lang="en-IN" sz="1600" b="1" dirty="0" smtClean="0">
                <a:solidFill>
                  <a:srgbClr val="0070C0"/>
                </a:solidFill>
              </a:rPr>
              <a:t>POST</a:t>
            </a:r>
            <a:r>
              <a:rPr lang="en-IN" sz="1600" dirty="0" smtClean="0"/>
              <a:t> as method . Also we will have to use the </a:t>
            </a:r>
            <a:r>
              <a:rPr lang="en-IN" sz="1600" b="1" dirty="0" err="1" smtClean="0">
                <a:solidFill>
                  <a:srgbClr val="0070C0"/>
                </a:solidFill>
              </a:rPr>
              <a:t>novalidate</a:t>
            </a:r>
            <a:r>
              <a:rPr lang="en-IN" sz="1600" dirty="0" smtClean="0"/>
              <a:t> attribute in the </a:t>
            </a:r>
            <a:r>
              <a:rPr lang="en-IN" sz="1600" b="1" dirty="0" smtClean="0">
                <a:solidFill>
                  <a:srgbClr val="0070C0"/>
                </a:solidFill>
              </a:rPr>
              <a:t>&lt;form&gt;</a:t>
            </a:r>
            <a:r>
              <a:rPr lang="en-IN" sz="1600" dirty="0" smtClean="0"/>
              <a:t> tag. </a:t>
            </a:r>
          </a:p>
          <a:p>
            <a:pPr lvl="1"/>
            <a:r>
              <a:rPr lang="en-IN" sz="1600" dirty="0" smtClean="0"/>
              <a:t>Then we will have to render </a:t>
            </a:r>
            <a:r>
              <a:rPr lang="en-IN" sz="1600" dirty="0" smtClean="0"/>
              <a:t>the </a:t>
            </a:r>
            <a:r>
              <a:rPr lang="en-IN" sz="1600" b="1" dirty="0" smtClean="0">
                <a:solidFill>
                  <a:srgbClr val="C00000"/>
                </a:solidFill>
              </a:rPr>
              <a:t>form</a:t>
            </a:r>
            <a:r>
              <a:rPr lang="en-IN" sz="1600" dirty="0" smtClean="0"/>
              <a:t> </a:t>
            </a:r>
            <a:r>
              <a:rPr lang="en-IN" sz="1600" dirty="0" smtClean="0"/>
              <a:t>fields. We want to display </a:t>
            </a:r>
            <a:r>
              <a:rPr lang="en-IN" sz="1600" b="1" dirty="0" smtClean="0">
                <a:solidFill>
                  <a:srgbClr val="C00000"/>
                </a:solidFill>
              </a:rPr>
              <a:t>form </a:t>
            </a:r>
            <a:r>
              <a:rPr lang="en-IN" sz="1600" dirty="0" smtClean="0"/>
              <a:t>as </a:t>
            </a:r>
            <a:r>
              <a:rPr lang="en-IN" sz="1600" b="1" dirty="0" smtClean="0">
                <a:solidFill>
                  <a:srgbClr val="7030A0"/>
                </a:solidFill>
              </a:rPr>
              <a:t>table</a:t>
            </a:r>
            <a:r>
              <a:rPr lang="en-IN" sz="1600" dirty="0" smtClean="0"/>
              <a:t> , so the </a:t>
            </a:r>
            <a:r>
              <a:rPr lang="en-IN" sz="1600" b="1" dirty="0" err="1" smtClean="0">
                <a:solidFill>
                  <a:srgbClr val="C00000"/>
                </a:solidFill>
              </a:rPr>
              <a:t>as_table</a:t>
            </a:r>
            <a:r>
              <a:rPr lang="en-IN" sz="1600" b="1" dirty="0" smtClean="0">
                <a:solidFill>
                  <a:srgbClr val="C00000"/>
                </a:solidFill>
              </a:rPr>
              <a:t>()</a:t>
            </a:r>
            <a:r>
              <a:rPr lang="en-IN" sz="1600" dirty="0" smtClean="0"/>
              <a:t> method will render the </a:t>
            </a:r>
            <a:r>
              <a:rPr lang="en-IN" sz="1600" b="1" dirty="0" smtClean="0">
                <a:solidFill>
                  <a:srgbClr val="C00000"/>
                </a:solidFill>
              </a:rPr>
              <a:t>form</a:t>
            </a:r>
            <a:r>
              <a:rPr lang="en-IN" sz="1600" dirty="0" smtClean="0"/>
              <a:t> fields as </a:t>
            </a:r>
            <a:r>
              <a:rPr lang="en-IN" sz="1600" b="1" dirty="0" smtClean="0">
                <a:solidFill>
                  <a:srgbClr val="0070C0"/>
                </a:solidFill>
              </a:rPr>
              <a:t>table rows</a:t>
            </a:r>
            <a:r>
              <a:rPr lang="en-IN" sz="1600" dirty="0" smtClean="0"/>
              <a:t>. </a:t>
            </a:r>
            <a:endParaRPr lang="en-IN" sz="1600" dirty="0" smtClean="0"/>
          </a:p>
          <a:p>
            <a:pPr lvl="1"/>
            <a:endParaRPr lang="en-IN" sz="1600" b="1" dirty="0" smtClean="0">
              <a:solidFill>
                <a:srgbClr val="C00000"/>
              </a:solidFill>
            </a:endParaRPr>
          </a:p>
          <a:p>
            <a:pPr lvl="1"/>
            <a:r>
              <a:rPr lang="en-IN" sz="1600" b="1" dirty="0" err="1" smtClean="0">
                <a:solidFill>
                  <a:srgbClr val="C00000"/>
                </a:solidFill>
              </a:rPr>
              <a:t>Django</a:t>
            </a:r>
            <a:r>
              <a:rPr lang="en-IN" sz="1600" dirty="0" smtClean="0"/>
              <a:t> </a:t>
            </a:r>
            <a:r>
              <a:rPr lang="en-IN" sz="1600" dirty="0" smtClean="0"/>
              <a:t>doesn’t render the </a:t>
            </a:r>
            <a:r>
              <a:rPr lang="en-IN" sz="1600" b="1" dirty="0" smtClean="0">
                <a:solidFill>
                  <a:srgbClr val="0070C0"/>
                </a:solidFill>
              </a:rPr>
              <a:t>table tags </a:t>
            </a:r>
            <a:r>
              <a:rPr lang="en-IN" sz="1600" dirty="0" smtClean="0"/>
              <a:t>or the </a:t>
            </a:r>
            <a:r>
              <a:rPr lang="en-IN" sz="1600" b="1" dirty="0" smtClean="0">
                <a:solidFill>
                  <a:srgbClr val="0070C0"/>
                </a:solidFill>
              </a:rPr>
              <a:t>submit button</a:t>
            </a:r>
            <a:r>
              <a:rPr lang="en-IN" sz="1600" dirty="0" smtClean="0"/>
              <a:t>, so we will have to add these tags at the end.</a:t>
            </a:r>
          </a:p>
          <a:p>
            <a:pPr lvl="1"/>
            <a:r>
              <a:rPr lang="en-IN" sz="1600" dirty="0" smtClean="0"/>
              <a:t>Also we will have to use the </a:t>
            </a:r>
            <a:r>
              <a:rPr lang="en-IN" sz="1600" b="1" dirty="0" smtClean="0">
                <a:solidFill>
                  <a:srgbClr val="C00000"/>
                </a:solidFill>
              </a:rPr>
              <a:t>{% </a:t>
            </a:r>
            <a:r>
              <a:rPr lang="en-IN" sz="1600" b="1" dirty="0" err="1" smtClean="0">
                <a:solidFill>
                  <a:srgbClr val="C00000"/>
                </a:solidFill>
              </a:rPr>
              <a:t>csrf_token</a:t>
            </a:r>
            <a:r>
              <a:rPr lang="en-IN" sz="1600" b="1" dirty="0" smtClean="0">
                <a:solidFill>
                  <a:srgbClr val="C00000"/>
                </a:solidFill>
              </a:rPr>
              <a:t> %}</a:t>
            </a:r>
            <a:r>
              <a:rPr lang="en-IN" sz="1600" dirty="0" smtClean="0"/>
              <a:t>template tag  because </a:t>
            </a:r>
            <a:r>
              <a:rPr lang="en-IN" sz="1600" dirty="0" smtClean="0"/>
              <a:t>it is a </a:t>
            </a:r>
            <a:r>
              <a:rPr lang="en-IN" sz="1600" b="1" dirty="0" smtClean="0">
                <a:solidFill>
                  <a:srgbClr val="7030A0"/>
                </a:solidFill>
              </a:rPr>
              <a:t>POST</a:t>
            </a:r>
            <a:r>
              <a:rPr lang="en-IN" sz="1600" dirty="0" smtClean="0"/>
              <a:t> form</a:t>
            </a:r>
            <a:endParaRPr lang="en-IN" sz="1600" dirty="0" smtClean="0"/>
          </a:p>
          <a:p>
            <a:pPr lvl="1"/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sz="16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Creating The </a:t>
            </a:r>
            <a:r>
              <a:rPr lang="en-US" sz="2600" b="1" dirty="0" smtClean="0">
                <a:solidFill>
                  <a:srgbClr val="C00000"/>
                </a:solidFill>
              </a:rPr>
              <a:t>addbook.html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Page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&lt;html&gt;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&lt;title&gt;Add Book&lt;/title&gt;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&lt;body&gt;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&lt;h1&gt;Add Book To Our Database&lt;/h1&gt;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{% if </a:t>
            </a:r>
            <a:r>
              <a:rPr lang="en-IN" sz="1400" b="1" dirty="0" err="1" smtClean="0">
                <a:solidFill>
                  <a:srgbClr val="C00000"/>
                </a:solidFill>
              </a:rPr>
              <a:t>form.errors</a:t>
            </a:r>
            <a:r>
              <a:rPr lang="en-IN" sz="14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    &lt;p style="</a:t>
            </a:r>
            <a:r>
              <a:rPr lang="en-IN" sz="1400" b="1" dirty="0" err="1" smtClean="0">
                <a:solidFill>
                  <a:srgbClr val="C00000"/>
                </a:solidFill>
              </a:rPr>
              <a:t>color</a:t>
            </a:r>
            <a:r>
              <a:rPr lang="en-IN" sz="1400" b="1" dirty="0" smtClean="0">
                <a:solidFill>
                  <a:srgbClr val="C00000"/>
                </a:solidFill>
              </a:rPr>
              <a:t>: red;"&gt;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    Please correct the error{{ </a:t>
            </a:r>
            <a:r>
              <a:rPr lang="en-IN" sz="1400" b="1" dirty="0" err="1" smtClean="0">
                <a:solidFill>
                  <a:srgbClr val="C00000"/>
                </a:solidFill>
              </a:rPr>
              <a:t>form.errors|pluralize</a:t>
            </a:r>
            <a:r>
              <a:rPr lang="en-IN" sz="1400" b="1" dirty="0" smtClean="0">
                <a:solidFill>
                  <a:srgbClr val="C00000"/>
                </a:solidFill>
              </a:rPr>
              <a:t> }} below.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    &lt;/p&gt;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{% </a:t>
            </a:r>
            <a:r>
              <a:rPr lang="en-IN" sz="1400" b="1" dirty="0" err="1" smtClean="0">
                <a:solidFill>
                  <a:srgbClr val="C00000"/>
                </a:solidFill>
              </a:rPr>
              <a:t>endif</a:t>
            </a:r>
            <a:r>
              <a:rPr lang="en-IN" sz="14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&lt;form action="" method="post" </a:t>
            </a:r>
            <a:r>
              <a:rPr lang="en-IN" sz="1400" b="1" dirty="0" err="1" smtClean="0">
                <a:solidFill>
                  <a:srgbClr val="C00000"/>
                </a:solidFill>
              </a:rPr>
              <a:t>novalidate</a:t>
            </a:r>
            <a:r>
              <a:rPr lang="en-IN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&lt;table&gt;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{{ </a:t>
            </a:r>
            <a:r>
              <a:rPr lang="en-IN" sz="1400" b="1" dirty="0" err="1" smtClean="0">
                <a:solidFill>
                  <a:srgbClr val="C00000"/>
                </a:solidFill>
              </a:rPr>
              <a:t>form.as_table</a:t>
            </a:r>
            <a:r>
              <a:rPr lang="en-IN" sz="1400" b="1" dirty="0" smtClean="0">
                <a:solidFill>
                  <a:srgbClr val="C00000"/>
                </a:solidFill>
              </a:rPr>
              <a:t> }}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&lt;/table&gt;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&lt;input type="submit" value="Submit"&gt;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{% </a:t>
            </a:r>
            <a:r>
              <a:rPr lang="en-IN" sz="1400" b="1" dirty="0" err="1" smtClean="0">
                <a:solidFill>
                  <a:srgbClr val="C00000"/>
                </a:solidFill>
              </a:rPr>
              <a:t>csrf_token</a:t>
            </a:r>
            <a:r>
              <a:rPr lang="en-IN" sz="1400" b="1" dirty="0" smtClean="0">
                <a:solidFill>
                  <a:srgbClr val="C00000"/>
                </a:solidFill>
              </a:rPr>
              <a:t> %}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&lt;/form&gt;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&lt;/html&gt;</a:t>
            </a:r>
          </a:p>
          <a:p>
            <a:pPr>
              <a:buNone/>
            </a:pPr>
            <a:r>
              <a:rPr lang="en-IN" sz="1400" dirty="0" smtClean="0"/>
              <a:t/>
            </a:r>
            <a:br>
              <a:rPr lang="en-IN" sz="1400" dirty="0" smtClean="0"/>
            </a:br>
            <a:endParaRPr lang="en-IN" sz="1400" dirty="0" smtClean="0"/>
          </a:p>
          <a:p>
            <a:pPr>
              <a:buNone/>
            </a:pPr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sz="16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Running The App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To run the app we have coded till now we will have to </a:t>
            </a:r>
            <a:r>
              <a:rPr lang="en-US" sz="2200" dirty="0" smtClean="0"/>
              <a:t>first generate database table for our Book model using migrations.</a:t>
            </a:r>
          </a:p>
          <a:p>
            <a:endParaRPr lang="en-US" sz="2200" dirty="0" smtClean="0"/>
          </a:p>
          <a:p>
            <a:r>
              <a:rPr lang="en-US" sz="2200" dirty="0" smtClean="0"/>
              <a:t>To do this , m</a:t>
            </a:r>
            <a:r>
              <a:rPr lang="en-IN" sz="2400" dirty="0" err="1" smtClean="0"/>
              <a:t>ake</a:t>
            </a:r>
            <a:r>
              <a:rPr lang="en-IN" sz="2400" dirty="0" smtClean="0"/>
              <a:t> </a:t>
            </a:r>
            <a:r>
              <a:rPr lang="en-IN" sz="2400" dirty="0" smtClean="0"/>
              <a:t>sure the </a:t>
            </a:r>
            <a:r>
              <a:rPr lang="en-IN" sz="2400" b="1" dirty="0" smtClean="0">
                <a:solidFill>
                  <a:srgbClr val="7030A0"/>
                </a:solidFill>
              </a:rPr>
              <a:t>virtual environment </a:t>
            </a:r>
            <a:r>
              <a:rPr lang="en-IN" sz="2400" dirty="0" smtClean="0"/>
              <a:t>is running and then change into </a:t>
            </a:r>
            <a:r>
              <a:rPr lang="en-IN" sz="2400" dirty="0" smtClean="0"/>
              <a:t>the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djangomodelformdemoproj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directory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From the </a:t>
            </a:r>
            <a:r>
              <a:rPr lang="en-IN" sz="2400" b="1" dirty="0" smtClean="0">
                <a:solidFill>
                  <a:srgbClr val="7030A0"/>
                </a:solidFill>
              </a:rPr>
              <a:t>VS command </a:t>
            </a:r>
            <a:r>
              <a:rPr lang="en-IN" sz="2400" dirty="0" smtClean="0"/>
              <a:t>prompt, run:</a:t>
            </a:r>
            <a:endParaRPr lang="en-US" sz="2400" dirty="0" smtClean="0"/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python manage.py </a:t>
            </a:r>
            <a:r>
              <a:rPr lang="en-IN" sz="1900" b="1" dirty="0" err="1" smtClean="0">
                <a:solidFill>
                  <a:srgbClr val="C00000"/>
                </a:solidFill>
              </a:rPr>
              <a:t>makemigrations</a:t>
            </a:r>
            <a:r>
              <a:rPr lang="en-IN" sz="1900" b="1" dirty="0" smtClean="0">
                <a:solidFill>
                  <a:srgbClr val="C00000"/>
                </a:solidFill>
              </a:rPr>
              <a:t>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djangomodelformdemoapp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 fontAlgn="base"/>
            <a:r>
              <a:rPr lang="en-IN" sz="2400" dirty="0" smtClean="0"/>
              <a:t>Hit enter, and then run:</a:t>
            </a:r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python manage.py migrate </a:t>
            </a:r>
            <a:r>
              <a:rPr lang="en-IN" sz="1900" b="1" dirty="0" err="1" smtClean="0">
                <a:solidFill>
                  <a:srgbClr val="C00000"/>
                </a:solidFill>
              </a:rPr>
              <a:t>djangomodelformdemoapp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endParaRPr lang="en-US" sz="2200" dirty="0" smtClean="0"/>
          </a:p>
          <a:p>
            <a:pPr>
              <a:buNone/>
            </a:pPr>
            <a:endParaRPr lang="en-IN" sz="1600" dirty="0" smtClean="0"/>
          </a:p>
          <a:p>
            <a:pPr lvl="1"/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sz="16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Running The App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Also we </a:t>
            </a:r>
            <a:r>
              <a:rPr lang="en-US" sz="2200" dirty="0" smtClean="0"/>
              <a:t>will have to make entries in the </a:t>
            </a:r>
            <a:r>
              <a:rPr lang="en-US" sz="2200" b="1" dirty="0" smtClean="0">
                <a:solidFill>
                  <a:srgbClr val="C00000"/>
                </a:solidFill>
              </a:rPr>
              <a:t>urls.py</a:t>
            </a:r>
            <a:r>
              <a:rPr lang="en-US" sz="2200" dirty="0" smtClean="0"/>
              <a:t> of the </a:t>
            </a:r>
            <a:r>
              <a:rPr lang="en-US" sz="2200" b="1" dirty="0" smtClean="0">
                <a:solidFill>
                  <a:srgbClr val="7030A0"/>
                </a:solidFill>
              </a:rPr>
              <a:t>project level </a:t>
            </a:r>
            <a:r>
              <a:rPr lang="en-US" sz="2200" dirty="0" smtClean="0"/>
              <a:t>as well as the </a:t>
            </a:r>
            <a:r>
              <a:rPr lang="en-US" sz="2200" b="1" dirty="0" smtClean="0">
                <a:solidFill>
                  <a:srgbClr val="7030A0"/>
                </a:solidFill>
              </a:rPr>
              <a:t>app level</a:t>
            </a:r>
            <a:r>
              <a:rPr lang="en-US" sz="2200" dirty="0" smtClean="0"/>
              <a:t>.</a:t>
            </a:r>
          </a:p>
          <a:p>
            <a:endParaRPr lang="en-US" sz="2000" b="1" u="sng" dirty="0" smtClean="0"/>
          </a:p>
          <a:p>
            <a:r>
              <a:rPr lang="en-US" sz="2000" b="1" u="sng" dirty="0" smtClean="0"/>
              <a:t>Project </a:t>
            </a:r>
            <a:r>
              <a:rPr lang="en-US" sz="2000" b="1" u="sng" dirty="0" smtClean="0"/>
              <a:t>level </a:t>
            </a:r>
            <a:r>
              <a:rPr lang="en-US" sz="2000" b="1" u="sng" dirty="0" smtClean="0">
                <a:solidFill>
                  <a:srgbClr val="7030A0"/>
                </a:solidFill>
              </a:rPr>
              <a:t>urls.py</a:t>
            </a:r>
            <a:r>
              <a:rPr lang="en-US" sz="2000" b="1" u="sng" dirty="0" smtClean="0"/>
              <a:t>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from </a:t>
            </a:r>
            <a:r>
              <a:rPr lang="en-IN" sz="1400" b="1" dirty="0" err="1" smtClean="0">
                <a:solidFill>
                  <a:srgbClr val="C00000"/>
                </a:solidFill>
              </a:rPr>
              <a:t>django.contrib</a:t>
            </a:r>
            <a:r>
              <a:rPr lang="en-IN" sz="1400" b="1" dirty="0" smtClean="0">
                <a:solidFill>
                  <a:srgbClr val="C00000"/>
                </a:solidFill>
              </a:rPr>
              <a:t> import admin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from </a:t>
            </a:r>
            <a:r>
              <a:rPr lang="en-IN" sz="1400" b="1" dirty="0" err="1" smtClean="0">
                <a:solidFill>
                  <a:srgbClr val="C00000"/>
                </a:solidFill>
              </a:rPr>
              <a:t>django.urls</a:t>
            </a:r>
            <a:r>
              <a:rPr lang="en-IN" sz="1400" b="1" dirty="0" smtClean="0">
                <a:solidFill>
                  <a:srgbClr val="C00000"/>
                </a:solidFill>
              </a:rPr>
              <a:t> import </a:t>
            </a:r>
            <a:r>
              <a:rPr lang="en-IN" sz="1400" b="1" dirty="0" err="1" smtClean="0">
                <a:solidFill>
                  <a:srgbClr val="C00000"/>
                </a:solidFill>
              </a:rPr>
              <a:t>path,include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400" b="1" dirty="0" err="1" smtClean="0">
                <a:solidFill>
                  <a:srgbClr val="C00000"/>
                </a:solidFill>
              </a:rPr>
              <a:t>urlpatterns</a:t>
            </a:r>
            <a:r>
              <a:rPr lang="en-IN" sz="1400" b="1" dirty="0" smtClean="0">
                <a:solidFill>
                  <a:srgbClr val="C00000"/>
                </a:solidFill>
              </a:rPr>
              <a:t> = [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path('admin/', </a:t>
            </a:r>
            <a:r>
              <a:rPr lang="en-IN" sz="1400" b="1" dirty="0" err="1" smtClean="0">
                <a:solidFill>
                  <a:srgbClr val="C00000"/>
                </a:solidFill>
              </a:rPr>
              <a:t>admin.site.urls</a:t>
            </a:r>
            <a:r>
              <a:rPr lang="en-IN" sz="1400" b="1" dirty="0" smtClean="0">
                <a:solidFill>
                  <a:srgbClr val="C00000"/>
                </a:solidFill>
              </a:rPr>
              <a:t>),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path('',include('</a:t>
            </a:r>
            <a:r>
              <a:rPr lang="en-IN" sz="1400" b="1" dirty="0" err="1" smtClean="0">
                <a:solidFill>
                  <a:srgbClr val="C00000"/>
                </a:solidFill>
              </a:rPr>
              <a:t>djangomodelformdemoapp.urls</a:t>
            </a:r>
            <a:r>
              <a:rPr lang="en-IN" sz="1400" b="1" dirty="0" smtClean="0">
                <a:solidFill>
                  <a:srgbClr val="C00000"/>
                </a:solidFill>
              </a:rPr>
              <a:t>'))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]</a:t>
            </a:r>
            <a:endParaRPr lang="en-IN" sz="1400" b="1" dirty="0" smtClean="0">
              <a:solidFill>
                <a:srgbClr val="C00000"/>
              </a:solidFill>
            </a:endParaRPr>
          </a:p>
          <a:p>
            <a:r>
              <a:rPr lang="en-US" sz="2000" b="1" u="sng" dirty="0" smtClean="0"/>
              <a:t>App level </a:t>
            </a:r>
            <a:r>
              <a:rPr lang="en-US" sz="2000" b="1" u="sng" dirty="0" smtClean="0">
                <a:solidFill>
                  <a:srgbClr val="7030A0"/>
                </a:solidFill>
              </a:rPr>
              <a:t>urls.py</a:t>
            </a:r>
            <a:r>
              <a:rPr lang="en-US" sz="2000" b="1" u="sng" dirty="0" smtClean="0"/>
              <a:t>: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from </a:t>
            </a:r>
            <a:r>
              <a:rPr lang="en-IN" sz="1400" b="1" dirty="0" err="1" smtClean="0">
                <a:solidFill>
                  <a:srgbClr val="C00000"/>
                </a:solidFill>
              </a:rPr>
              <a:t>django.urls</a:t>
            </a:r>
            <a:r>
              <a:rPr lang="en-IN" sz="1400" b="1" dirty="0" smtClean="0">
                <a:solidFill>
                  <a:srgbClr val="C00000"/>
                </a:solidFill>
              </a:rPr>
              <a:t> import path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from . import views</a:t>
            </a:r>
          </a:p>
          <a:p>
            <a:pPr>
              <a:buNone/>
            </a:pPr>
            <a:r>
              <a:rPr lang="en-IN" sz="1400" b="1" dirty="0" err="1" smtClean="0">
                <a:solidFill>
                  <a:srgbClr val="C00000"/>
                </a:solidFill>
              </a:rPr>
              <a:t>urlpatterns</a:t>
            </a:r>
            <a:r>
              <a:rPr lang="en-IN" sz="1400" b="1" dirty="0" smtClean="0">
                <a:solidFill>
                  <a:srgbClr val="C00000"/>
                </a:solidFill>
              </a:rPr>
              <a:t> = [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path('',</a:t>
            </a:r>
            <a:r>
              <a:rPr lang="en-IN" sz="1400" b="1" dirty="0" err="1" smtClean="0">
                <a:solidFill>
                  <a:srgbClr val="C00000"/>
                </a:solidFill>
              </a:rPr>
              <a:t>views.show_books,name</a:t>
            </a:r>
            <a:r>
              <a:rPr lang="en-IN" sz="1400" b="1" dirty="0" smtClean="0">
                <a:solidFill>
                  <a:srgbClr val="C00000"/>
                </a:solidFill>
              </a:rPr>
              <a:t>='show'),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path('</a:t>
            </a:r>
            <a:r>
              <a:rPr lang="en-IN" sz="1400" b="1" dirty="0" err="1" smtClean="0">
                <a:solidFill>
                  <a:srgbClr val="C00000"/>
                </a:solidFill>
              </a:rPr>
              <a:t>add_book</a:t>
            </a:r>
            <a:r>
              <a:rPr lang="en-IN" sz="1400" b="1" dirty="0" smtClean="0">
                <a:solidFill>
                  <a:srgbClr val="C00000"/>
                </a:solidFill>
              </a:rPr>
              <a:t>/',</a:t>
            </a:r>
            <a:r>
              <a:rPr lang="en-IN" sz="1400" b="1" dirty="0" err="1" smtClean="0">
                <a:solidFill>
                  <a:srgbClr val="C00000"/>
                </a:solidFill>
              </a:rPr>
              <a:t>views.add_book,name</a:t>
            </a:r>
            <a:r>
              <a:rPr lang="en-IN" sz="1400" b="1" dirty="0" smtClean="0">
                <a:solidFill>
                  <a:srgbClr val="C00000"/>
                </a:solidFill>
              </a:rPr>
              <a:t>='add'),</a:t>
            </a:r>
          </a:p>
          <a:p>
            <a:pPr>
              <a:buNone/>
            </a:pPr>
            <a:r>
              <a:rPr lang="en-IN" sz="1400" b="1" dirty="0" smtClean="0">
                <a:solidFill>
                  <a:srgbClr val="C00000"/>
                </a:solidFill>
              </a:rPr>
              <a:t>]</a:t>
            </a:r>
          </a:p>
          <a:p>
            <a:pPr>
              <a:buNone/>
            </a:pPr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600" dirty="0" smtClean="0"/>
          </a:p>
          <a:p>
            <a:pPr lvl="1"/>
            <a:endParaRPr lang="en-US" sz="1600" dirty="0" smtClean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sz="1600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Introduction To </a:t>
            </a:r>
            <a:r>
              <a:rPr lang="en-US" sz="2800" b="1" dirty="0" err="1" smtClean="0"/>
              <a:t>ModelForm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contact form </a:t>
            </a:r>
            <a:r>
              <a:rPr lang="en-IN" sz="2400" dirty="0" smtClean="0"/>
              <a:t>is a common, but very simple use of a </a:t>
            </a:r>
            <a:r>
              <a:rPr lang="en-IN" sz="2400" b="1" dirty="0" smtClean="0">
                <a:solidFill>
                  <a:srgbClr val="7030A0"/>
                </a:solidFill>
              </a:rPr>
              <a:t>website form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Another </a:t>
            </a:r>
            <a:r>
              <a:rPr lang="en-IN" sz="2400" dirty="0" smtClean="0"/>
              <a:t>common use for forms is to </a:t>
            </a:r>
            <a:r>
              <a:rPr lang="en-IN" sz="2400" b="1" dirty="0" smtClean="0">
                <a:solidFill>
                  <a:srgbClr val="7030A0"/>
                </a:solidFill>
              </a:rPr>
              <a:t>collect information </a:t>
            </a:r>
            <a:r>
              <a:rPr lang="en-IN" sz="2400" dirty="0" smtClean="0"/>
              <a:t>from the user and </a:t>
            </a:r>
            <a:r>
              <a:rPr lang="en-IN" sz="2400" b="1" dirty="0" smtClean="0">
                <a:solidFill>
                  <a:srgbClr val="7030A0"/>
                </a:solidFill>
              </a:rPr>
              <a:t>save that information in the database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b="1" dirty="0" smtClean="0">
                <a:solidFill>
                  <a:srgbClr val="002060"/>
                </a:solidFill>
              </a:rPr>
              <a:t>Examples </a:t>
            </a:r>
            <a:r>
              <a:rPr lang="en-IN" sz="2400" dirty="0" smtClean="0"/>
              <a:t>include </a:t>
            </a:r>
            <a:r>
              <a:rPr lang="en-IN" sz="2400" b="1" dirty="0" smtClean="0">
                <a:solidFill>
                  <a:srgbClr val="7030A0"/>
                </a:solidFill>
              </a:rPr>
              <a:t>entering your personal information </a:t>
            </a:r>
            <a:r>
              <a:rPr lang="en-IN" sz="2400" dirty="0" smtClean="0"/>
              <a:t>for a membership </a:t>
            </a:r>
            <a:r>
              <a:rPr lang="en-IN" sz="2400" dirty="0" smtClean="0"/>
              <a:t>application or </a:t>
            </a:r>
            <a:r>
              <a:rPr lang="en-IN" sz="2400" b="1" dirty="0" smtClean="0">
                <a:solidFill>
                  <a:srgbClr val="7030A0"/>
                </a:solidFill>
              </a:rPr>
              <a:t>saving details of a product </a:t>
            </a:r>
            <a:r>
              <a:rPr lang="en-IN" sz="2400" dirty="0" smtClean="0"/>
              <a:t>like Book</a:t>
            </a:r>
            <a:endParaRPr lang="en-IN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Running The App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dirty="0" smtClean="0"/>
              <a:t>Now start the server and open the page </a:t>
            </a:r>
            <a:r>
              <a:rPr lang="en-IN" sz="2000" dirty="0" smtClean="0">
                <a:hlinkClick r:id="rId2"/>
              </a:rPr>
              <a:t>http://</a:t>
            </a:r>
            <a:r>
              <a:rPr lang="en-IN" sz="2000" dirty="0" smtClean="0">
                <a:hlinkClick r:id="rId2"/>
              </a:rPr>
              <a:t>localhost:8000</a:t>
            </a:r>
            <a:r>
              <a:rPr lang="en-IN" sz="2000" dirty="0" smtClean="0"/>
              <a:t> </a:t>
            </a:r>
            <a:r>
              <a:rPr lang="en-IN" sz="2000" dirty="0" smtClean="0"/>
              <a:t>and </a:t>
            </a:r>
          </a:p>
          <a:p>
            <a:pPr fontAlgn="base">
              <a:buNone/>
            </a:pPr>
            <a:r>
              <a:rPr lang="en-IN" sz="2000" dirty="0" smtClean="0"/>
              <a:t>this will load the page </a:t>
            </a:r>
            <a:r>
              <a:rPr lang="en-IN" sz="2000" b="1" dirty="0" smtClean="0">
                <a:solidFill>
                  <a:srgbClr val="C00000"/>
                </a:solidFill>
              </a:rPr>
              <a:t>showallbooks.html</a:t>
            </a:r>
            <a:r>
              <a:rPr lang="en-IN" sz="2000" dirty="0" smtClean="0"/>
              <a:t> </a:t>
            </a:r>
            <a:r>
              <a:rPr lang="en-IN" sz="2000" dirty="0" smtClean="0"/>
              <a:t>with the following output:</a:t>
            </a:r>
          </a:p>
          <a:p>
            <a:pPr fontAlgn="base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000" b="1" dirty="0" smtClean="0">
              <a:solidFill>
                <a:srgbClr val="0070C0"/>
              </a:solidFill>
            </a:endParaRP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57430"/>
            <a:ext cx="9001155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Running The App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dirty="0" smtClean="0"/>
              <a:t>Now </a:t>
            </a:r>
            <a:r>
              <a:rPr lang="en-IN" sz="2000" dirty="0" smtClean="0"/>
              <a:t>open </a:t>
            </a:r>
            <a:r>
              <a:rPr lang="en-IN" sz="2000" dirty="0" smtClean="0"/>
              <a:t>the page </a:t>
            </a:r>
            <a:r>
              <a:rPr lang="en-IN" sz="2000" dirty="0" smtClean="0">
                <a:solidFill>
                  <a:srgbClr val="0070C0"/>
                </a:solidFill>
                <a:hlinkClick r:id="rId2"/>
              </a:rPr>
              <a:t>http://</a:t>
            </a:r>
            <a:r>
              <a:rPr lang="en-IN" sz="2000" dirty="0" smtClean="0">
                <a:solidFill>
                  <a:srgbClr val="0070C0"/>
                </a:solidFill>
                <a:hlinkClick r:id="rId2"/>
              </a:rPr>
              <a:t>localhost:8000/add_book</a:t>
            </a:r>
            <a:r>
              <a:rPr lang="en-IN" sz="2000" dirty="0" smtClean="0">
                <a:solidFill>
                  <a:srgbClr val="0070C0"/>
                </a:solidFill>
              </a:rPr>
              <a:t> </a:t>
            </a:r>
            <a:r>
              <a:rPr lang="en-IN" sz="2000" dirty="0" smtClean="0"/>
              <a:t>and </a:t>
            </a:r>
            <a:endParaRPr lang="en-IN" sz="2000" dirty="0" smtClean="0"/>
          </a:p>
          <a:p>
            <a:pPr fontAlgn="base">
              <a:buNone/>
            </a:pPr>
            <a:r>
              <a:rPr lang="en-IN" sz="2000" dirty="0" smtClean="0"/>
              <a:t>this will load the page </a:t>
            </a:r>
            <a:r>
              <a:rPr lang="en-IN" sz="2000" b="1" dirty="0" smtClean="0">
                <a:solidFill>
                  <a:srgbClr val="C00000"/>
                </a:solidFill>
              </a:rPr>
              <a:t>addbook.html</a:t>
            </a:r>
            <a:r>
              <a:rPr lang="en-IN" sz="2000" dirty="0" smtClean="0"/>
              <a:t> </a:t>
            </a:r>
            <a:r>
              <a:rPr lang="en-IN" sz="2000" dirty="0" smtClean="0"/>
              <a:t>with the following output:</a:t>
            </a:r>
          </a:p>
          <a:p>
            <a:pPr fontAlgn="base"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000" b="1" dirty="0" smtClean="0">
              <a:solidFill>
                <a:srgbClr val="0070C0"/>
              </a:solidFill>
            </a:endParaRP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2357430"/>
            <a:ext cx="8858312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Running The App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dirty="0" smtClean="0"/>
              <a:t>Now </a:t>
            </a:r>
            <a:r>
              <a:rPr lang="en-IN" sz="2000" b="1" dirty="0" smtClean="0">
                <a:solidFill>
                  <a:srgbClr val="7030A0"/>
                </a:solidFill>
              </a:rPr>
              <a:t>fill up </a:t>
            </a:r>
            <a:r>
              <a:rPr lang="en-IN" sz="2000" dirty="0" smtClean="0"/>
              <a:t>the </a:t>
            </a:r>
            <a:r>
              <a:rPr lang="en-IN" sz="2000" b="1" dirty="0" smtClean="0">
                <a:solidFill>
                  <a:srgbClr val="7030A0"/>
                </a:solidFill>
              </a:rPr>
              <a:t>book details </a:t>
            </a:r>
            <a:r>
              <a:rPr lang="en-IN" sz="2000" dirty="0" smtClean="0"/>
              <a:t>and click on </a:t>
            </a:r>
            <a:r>
              <a:rPr lang="en-IN" sz="2000" b="1" dirty="0" smtClean="0">
                <a:solidFill>
                  <a:srgbClr val="7030A0"/>
                </a:solidFill>
              </a:rPr>
              <a:t>submit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000" b="1" dirty="0" smtClean="0">
              <a:solidFill>
                <a:srgbClr val="0070C0"/>
              </a:solidFill>
            </a:endParaRP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357430"/>
            <a:ext cx="8858312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Running The App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000" dirty="0" smtClean="0"/>
              <a:t>This will show up the </a:t>
            </a:r>
            <a:r>
              <a:rPr lang="en-US" sz="2000" b="1" dirty="0" smtClean="0">
                <a:solidFill>
                  <a:srgbClr val="C00000"/>
                </a:solidFill>
              </a:rPr>
              <a:t>showallbooks.html</a:t>
            </a:r>
            <a:r>
              <a:rPr lang="en-US" sz="2000" dirty="0" smtClean="0"/>
              <a:t> page with the detail of the book </a:t>
            </a:r>
          </a:p>
          <a:p>
            <a:pPr fontAlgn="base">
              <a:buNone/>
            </a:pPr>
            <a:r>
              <a:rPr lang="en-US" sz="2000" dirty="0" smtClean="0"/>
              <a:t>added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000" b="1" dirty="0" smtClean="0">
              <a:solidFill>
                <a:srgbClr val="0070C0"/>
              </a:solidFill>
            </a:endParaRP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357430"/>
            <a:ext cx="8858312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Running The App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dirty="0" smtClean="0"/>
              <a:t>Again go back to </a:t>
            </a:r>
            <a:r>
              <a:rPr lang="en-IN" sz="2000" b="1" dirty="0" err="1" smtClean="0">
                <a:solidFill>
                  <a:srgbClr val="C00000"/>
                </a:solidFill>
              </a:rPr>
              <a:t>add_book</a:t>
            </a:r>
            <a:r>
              <a:rPr lang="en-IN" sz="2000" dirty="0" smtClean="0"/>
              <a:t> and </a:t>
            </a:r>
            <a:r>
              <a:rPr lang="en-IN" sz="2000" b="1" dirty="0" smtClean="0">
                <a:solidFill>
                  <a:srgbClr val="7030A0"/>
                </a:solidFill>
              </a:rPr>
              <a:t>fill up </a:t>
            </a:r>
            <a:r>
              <a:rPr lang="en-IN" sz="2000" dirty="0" smtClean="0"/>
              <a:t>another </a:t>
            </a:r>
            <a:r>
              <a:rPr lang="en-IN" sz="2000" b="1" dirty="0" smtClean="0">
                <a:solidFill>
                  <a:srgbClr val="7030A0"/>
                </a:solidFill>
              </a:rPr>
              <a:t>book details </a:t>
            </a:r>
            <a:r>
              <a:rPr lang="en-IN" sz="2000" dirty="0" smtClean="0"/>
              <a:t>and click </a:t>
            </a:r>
          </a:p>
          <a:p>
            <a:pPr fontAlgn="base">
              <a:buNone/>
            </a:pPr>
            <a:r>
              <a:rPr lang="en-IN" sz="2000" dirty="0" smtClean="0"/>
              <a:t>on </a:t>
            </a:r>
            <a:r>
              <a:rPr lang="en-IN" sz="2000" b="1" dirty="0" smtClean="0">
                <a:solidFill>
                  <a:srgbClr val="7030A0"/>
                </a:solidFill>
              </a:rPr>
              <a:t>submit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000" b="1" dirty="0" smtClean="0">
              <a:solidFill>
                <a:srgbClr val="0070C0"/>
              </a:solidFill>
            </a:endParaRP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357430"/>
            <a:ext cx="9001156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b="1" dirty="0" smtClean="0"/>
              <a:t>Running The App</a:t>
            </a:r>
            <a:endParaRPr lang="en-IN" sz="2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000" dirty="0" smtClean="0"/>
              <a:t>This will show up the </a:t>
            </a:r>
            <a:r>
              <a:rPr lang="en-US" sz="2000" b="1" dirty="0" smtClean="0">
                <a:solidFill>
                  <a:srgbClr val="C00000"/>
                </a:solidFill>
              </a:rPr>
              <a:t>showallbooks.html</a:t>
            </a:r>
            <a:r>
              <a:rPr lang="en-US" sz="2000" dirty="0" smtClean="0"/>
              <a:t> page with the details of 2 books </a:t>
            </a:r>
          </a:p>
          <a:p>
            <a:pPr fontAlgn="base">
              <a:buNone/>
            </a:pPr>
            <a:r>
              <a:rPr lang="en-US" sz="2000" dirty="0" smtClean="0"/>
              <a:t>added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sz="2000" b="1" dirty="0" smtClean="0">
              <a:solidFill>
                <a:srgbClr val="0070C0"/>
              </a:solidFill>
            </a:endParaRP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357430"/>
            <a:ext cx="8858312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Introduction To Model Form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Using </a:t>
            </a:r>
            <a:r>
              <a:rPr lang="en-IN" sz="2400" b="1" dirty="0" smtClean="0">
                <a:solidFill>
                  <a:srgbClr val="7030A0"/>
                </a:solidFill>
              </a:rPr>
              <a:t>forms</a:t>
            </a:r>
            <a:r>
              <a:rPr lang="en-IN" sz="2400" dirty="0" smtClean="0"/>
              <a:t> for collecting and saving data from users is so common that </a:t>
            </a:r>
            <a:r>
              <a:rPr lang="en-IN" sz="2400" b="1" dirty="0" err="1" smtClean="0">
                <a:solidFill>
                  <a:srgbClr val="C00000"/>
                </a:solidFill>
              </a:rPr>
              <a:t>Django</a:t>
            </a:r>
            <a:r>
              <a:rPr lang="en-IN" sz="2400" dirty="0" smtClean="0"/>
              <a:t> has a special form class to make creating </a:t>
            </a:r>
            <a:r>
              <a:rPr lang="en-IN" sz="2400" b="1" dirty="0" smtClean="0">
                <a:solidFill>
                  <a:srgbClr val="7030A0"/>
                </a:solidFill>
              </a:rPr>
              <a:t>forms</a:t>
            </a:r>
            <a:r>
              <a:rPr lang="en-IN" sz="2400" dirty="0" smtClean="0"/>
              <a:t> from </a:t>
            </a:r>
            <a:r>
              <a:rPr lang="en-IN" sz="2400" dirty="0" err="1" smtClean="0"/>
              <a:t>Django</a:t>
            </a:r>
            <a:r>
              <a:rPr lang="en-IN" sz="2400" dirty="0" smtClean="0"/>
              <a:t> models much easier – </a:t>
            </a:r>
            <a:r>
              <a:rPr lang="en-IN" sz="2400" b="1" i="1" dirty="0" smtClean="0">
                <a:solidFill>
                  <a:srgbClr val="7030A0"/>
                </a:solidFill>
              </a:rPr>
              <a:t>model forms</a:t>
            </a:r>
            <a:r>
              <a:rPr lang="en-IN" sz="2400" b="1" dirty="0" smtClean="0">
                <a:solidFill>
                  <a:srgbClr val="7030A0"/>
                </a:solidFill>
              </a:rPr>
              <a:t>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With </a:t>
            </a:r>
            <a:r>
              <a:rPr lang="en-IN" sz="2400" b="1" dirty="0" smtClean="0">
                <a:solidFill>
                  <a:srgbClr val="7030A0"/>
                </a:solidFill>
              </a:rPr>
              <a:t>model forms</a:t>
            </a:r>
            <a:r>
              <a:rPr lang="en-IN" sz="2400" dirty="0" smtClean="0"/>
              <a:t>, </a:t>
            </a:r>
            <a:r>
              <a:rPr lang="en-IN" sz="2400" dirty="0" smtClean="0"/>
              <a:t>we </a:t>
            </a:r>
            <a:r>
              <a:rPr lang="en-IN" sz="2400" dirty="0" smtClean="0"/>
              <a:t>create a </a:t>
            </a:r>
            <a:r>
              <a:rPr lang="en-IN" sz="2400" b="1" dirty="0" err="1" smtClean="0">
                <a:solidFill>
                  <a:srgbClr val="7030A0"/>
                </a:solidFill>
              </a:rPr>
              <a:t>Django</a:t>
            </a:r>
            <a:r>
              <a:rPr lang="en-IN" sz="2400" b="1" dirty="0" smtClean="0">
                <a:solidFill>
                  <a:srgbClr val="7030A0"/>
                </a:solidFill>
              </a:rPr>
              <a:t> model </a:t>
            </a:r>
            <a:r>
              <a:rPr lang="en-IN" sz="2400" dirty="0" smtClean="0"/>
              <a:t>and then create a </a:t>
            </a:r>
            <a:r>
              <a:rPr lang="en-IN" sz="2400" b="1" dirty="0" smtClean="0">
                <a:solidFill>
                  <a:srgbClr val="C00000"/>
                </a:solidFill>
              </a:rPr>
              <a:t>form</a:t>
            </a:r>
            <a:r>
              <a:rPr lang="en-IN" sz="2400" dirty="0" smtClean="0"/>
              <a:t> that inherits from </a:t>
            </a:r>
            <a:r>
              <a:rPr lang="en-IN" sz="2400" dirty="0" err="1" smtClean="0"/>
              <a:t>Django’s</a:t>
            </a:r>
            <a:r>
              <a:rPr lang="en-IN" sz="2400" dirty="0" smtClean="0"/>
              <a:t> </a:t>
            </a:r>
            <a:r>
              <a:rPr lang="en-IN" sz="2400" b="1" dirty="0" err="1" smtClean="0">
                <a:solidFill>
                  <a:srgbClr val="C00000"/>
                </a:solidFill>
              </a:rPr>
              <a:t>ModelForm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class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Benefits Of Model Form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err="1" smtClean="0">
                <a:solidFill>
                  <a:srgbClr val="C00000"/>
                </a:solidFill>
              </a:rPr>
              <a:t>ModelForm</a:t>
            </a:r>
            <a:r>
              <a:rPr lang="en-IN" sz="2400" dirty="0" smtClean="0"/>
              <a:t> is useful when we want to create forms from </a:t>
            </a:r>
            <a:r>
              <a:rPr lang="en-IN" sz="2400" b="1" dirty="0" smtClean="0">
                <a:solidFill>
                  <a:srgbClr val="7030A0"/>
                </a:solidFill>
              </a:rPr>
              <a:t>Database fields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We </a:t>
            </a:r>
            <a:r>
              <a:rPr lang="en-IN" sz="2400" dirty="0" smtClean="0"/>
              <a:t>can add our own </a:t>
            </a:r>
            <a:r>
              <a:rPr lang="en-IN" sz="2400" b="1" dirty="0" smtClean="0">
                <a:solidFill>
                  <a:srgbClr val="7030A0"/>
                </a:solidFill>
              </a:rPr>
              <a:t>validation checkers </a:t>
            </a:r>
            <a:r>
              <a:rPr lang="en-IN" sz="2400" dirty="0" smtClean="0"/>
              <a:t>on the Database Model fields.</a:t>
            </a:r>
          </a:p>
          <a:p>
            <a:endParaRPr lang="en-IN" sz="2400" dirty="0" smtClean="0"/>
          </a:p>
          <a:p>
            <a:r>
              <a:rPr lang="en-IN" sz="2400" dirty="0" smtClean="0"/>
              <a:t>We </a:t>
            </a:r>
            <a:r>
              <a:rPr lang="en-IN" sz="2400" dirty="0" smtClean="0"/>
              <a:t>can </a:t>
            </a:r>
            <a:r>
              <a:rPr lang="en-IN" sz="2400" b="1" dirty="0" smtClean="0">
                <a:solidFill>
                  <a:srgbClr val="7030A0"/>
                </a:solidFill>
              </a:rPr>
              <a:t>include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7030A0"/>
                </a:solidFill>
              </a:rPr>
              <a:t>exclude</a:t>
            </a:r>
            <a:r>
              <a:rPr lang="en-IN" sz="2400" dirty="0" smtClean="0"/>
              <a:t> fields from the </a:t>
            </a:r>
            <a:r>
              <a:rPr lang="en-IN" sz="2400" b="1" dirty="0" smtClean="0">
                <a:solidFill>
                  <a:srgbClr val="C00000"/>
                </a:solidFill>
              </a:rPr>
              <a:t>Model</a:t>
            </a:r>
            <a:r>
              <a:rPr lang="en-IN" sz="2400" dirty="0" smtClean="0"/>
              <a:t> as per our choice.</a:t>
            </a:r>
          </a:p>
          <a:p>
            <a:endParaRPr lang="en-IN" sz="2400" dirty="0" smtClean="0"/>
          </a:p>
          <a:p>
            <a:r>
              <a:rPr lang="en-IN" sz="2400" dirty="0" smtClean="0"/>
              <a:t>Easy </a:t>
            </a:r>
            <a:r>
              <a:rPr lang="en-IN" sz="2400" dirty="0" smtClean="0"/>
              <a:t>to quickly save </a:t>
            </a:r>
            <a:r>
              <a:rPr lang="en-IN" sz="2400" b="1" dirty="0" smtClean="0">
                <a:solidFill>
                  <a:srgbClr val="C00000"/>
                </a:solidFill>
              </a:rPr>
              <a:t>Form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data</a:t>
            </a:r>
            <a:r>
              <a:rPr lang="en-IN" sz="2400" dirty="0" smtClean="0"/>
              <a:t> to the database.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How To Create Model Form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Building a form from a model is really easy.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</a:t>
            </a:r>
            <a:r>
              <a:rPr lang="en-IN" sz="2400" dirty="0" smtClean="0"/>
              <a:t>just need to </a:t>
            </a:r>
            <a:r>
              <a:rPr lang="en-IN" sz="2400" dirty="0" smtClean="0"/>
              <a:t>do 4 things:</a:t>
            </a:r>
          </a:p>
          <a:p>
            <a:pPr lvl="1"/>
            <a:endParaRPr lang="en-IN" sz="1900" dirty="0" smtClean="0"/>
          </a:p>
          <a:p>
            <a:pPr lvl="1"/>
            <a:r>
              <a:rPr lang="en-US" sz="1900" dirty="0" smtClean="0"/>
              <a:t>Define the </a:t>
            </a:r>
            <a:r>
              <a:rPr lang="en-US" sz="1900" b="1" dirty="0" smtClean="0">
                <a:solidFill>
                  <a:srgbClr val="C00000"/>
                </a:solidFill>
              </a:rPr>
              <a:t>Model</a:t>
            </a:r>
            <a:r>
              <a:rPr lang="en-US" sz="1900" dirty="0" smtClean="0"/>
              <a:t> for which the </a:t>
            </a:r>
            <a:r>
              <a:rPr lang="en-US" sz="1900" b="1" dirty="0" smtClean="0">
                <a:solidFill>
                  <a:srgbClr val="7030A0"/>
                </a:solidFill>
              </a:rPr>
              <a:t>Model Form </a:t>
            </a:r>
            <a:r>
              <a:rPr lang="en-US" sz="1900" dirty="0" smtClean="0"/>
              <a:t>has to be designed</a:t>
            </a:r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Extend </a:t>
            </a:r>
            <a:r>
              <a:rPr lang="en-IN" sz="1900" dirty="0" smtClean="0"/>
              <a:t>the </a:t>
            </a:r>
            <a:r>
              <a:rPr lang="en-IN" sz="1900" b="1" dirty="0" err="1" smtClean="0">
                <a:solidFill>
                  <a:srgbClr val="C00000"/>
                </a:solidFill>
              </a:rPr>
              <a:t>django.forms.ModelForm</a:t>
            </a:r>
            <a:r>
              <a:rPr lang="en-IN" sz="1900" b="1" dirty="0" smtClean="0">
                <a:solidFill>
                  <a:srgbClr val="C00000"/>
                </a:solidFill>
              </a:rPr>
              <a:t> </a:t>
            </a:r>
            <a:r>
              <a:rPr lang="en-IN" sz="1900" dirty="0" smtClean="0"/>
              <a:t>class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Specify </a:t>
            </a:r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Model</a:t>
            </a:r>
            <a:r>
              <a:rPr lang="en-IN" sz="1900" dirty="0" smtClean="0"/>
              <a:t> </a:t>
            </a:r>
            <a:r>
              <a:rPr lang="en-IN" sz="1900" dirty="0" smtClean="0"/>
              <a:t>(that we want to built the form from) in the </a:t>
            </a:r>
            <a:r>
              <a:rPr lang="en-IN" sz="1900" b="1" dirty="0" smtClean="0">
                <a:solidFill>
                  <a:srgbClr val="C00000"/>
                </a:solidFill>
              </a:rPr>
              <a:t>Meta</a:t>
            </a:r>
            <a:r>
              <a:rPr lang="en-IN" sz="1900" dirty="0" smtClean="0"/>
              <a:t> class 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Specify </a:t>
            </a:r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fields</a:t>
            </a:r>
            <a:r>
              <a:rPr lang="en-IN" sz="1900" dirty="0" smtClean="0"/>
              <a:t> to include. </a:t>
            </a:r>
            <a:r>
              <a:rPr lang="en-IN" sz="1900" dirty="0" smtClean="0"/>
              <a:t>before </a:t>
            </a:r>
            <a:r>
              <a:rPr lang="en-IN" sz="1900" dirty="0" smtClean="0"/>
              <a:t>building our model form. </a:t>
            </a:r>
            <a:endParaRPr lang="en-IN" sz="1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Our </a:t>
            </a:r>
            <a:r>
              <a:rPr lang="en-US" sz="2400" b="1" u="sng" dirty="0" smtClean="0">
                <a:solidFill>
                  <a:srgbClr val="C00000"/>
                </a:solidFill>
              </a:rPr>
              <a:t>Model</a:t>
            </a:r>
            <a:r>
              <a:rPr lang="en-US" sz="2400" b="1" u="sng" dirty="0" smtClean="0"/>
              <a:t> class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</a:t>
            </a:r>
            <a:r>
              <a:rPr lang="en-IN" sz="2000" b="1" dirty="0" smtClean="0">
                <a:solidFill>
                  <a:srgbClr val="C00000"/>
                </a:solidFill>
              </a:rPr>
              <a:t>Author(</a:t>
            </a:r>
            <a:r>
              <a:rPr lang="en-IN" sz="2000" b="1" dirty="0" err="1" smtClean="0">
                <a:solidFill>
                  <a:srgbClr val="C00000"/>
                </a:solidFill>
              </a:rPr>
              <a:t>models.Model</a:t>
            </a:r>
            <a:r>
              <a:rPr lang="en-IN" sz="2000" b="1" dirty="0" smtClean="0">
                <a:solidFill>
                  <a:srgbClr val="C00000"/>
                </a:solidFill>
              </a:rPr>
              <a:t>): 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name </a:t>
            </a:r>
            <a:r>
              <a:rPr lang="en-IN" sz="2000" b="1" dirty="0" smtClean="0">
                <a:solidFill>
                  <a:srgbClr val="C00000"/>
                </a:solidFill>
              </a:rPr>
              <a:t>= </a:t>
            </a:r>
            <a:r>
              <a:rPr lang="en-IN" sz="2000" b="1" dirty="0" err="1" smtClean="0">
                <a:solidFill>
                  <a:srgbClr val="C00000"/>
                </a:solidFill>
              </a:rPr>
              <a:t>models.CharField</a:t>
            </a:r>
            <a:r>
              <a:rPr lang="en-IN" sz="2000" b="1" dirty="0" smtClean="0">
                <a:solidFill>
                  <a:srgbClr val="C00000"/>
                </a:solidFill>
              </a:rPr>
              <a:t>(</a:t>
            </a:r>
            <a:r>
              <a:rPr lang="en-IN" sz="2000" b="1" dirty="0" err="1" smtClean="0">
                <a:solidFill>
                  <a:srgbClr val="C00000"/>
                </a:solidFill>
              </a:rPr>
              <a:t>max_length</a:t>
            </a:r>
            <a:r>
              <a:rPr lang="en-IN" sz="2000" b="1" dirty="0" smtClean="0">
                <a:solidFill>
                  <a:srgbClr val="C00000"/>
                </a:solidFill>
              </a:rPr>
              <a:t>=40)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dob </a:t>
            </a:r>
            <a:r>
              <a:rPr lang="en-IN" sz="2000" b="1" dirty="0" smtClean="0">
                <a:solidFill>
                  <a:srgbClr val="C00000"/>
                </a:solidFill>
              </a:rPr>
              <a:t>= </a:t>
            </a:r>
            <a:r>
              <a:rPr lang="en-IN" sz="2000" b="1" dirty="0" err="1" smtClean="0">
                <a:solidFill>
                  <a:srgbClr val="C00000"/>
                </a:solidFill>
              </a:rPr>
              <a:t>models.DateField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r>
              <a:rPr lang="en-US" sz="2400" b="1" u="sng" dirty="0" smtClean="0"/>
              <a:t>Our </a:t>
            </a:r>
            <a:r>
              <a:rPr lang="en-US" sz="2400" b="1" u="sng" dirty="0" err="1" smtClean="0">
                <a:solidFill>
                  <a:srgbClr val="C00000"/>
                </a:solidFill>
              </a:rPr>
              <a:t>ModelForm</a:t>
            </a:r>
            <a:r>
              <a:rPr lang="en-US" sz="2400" b="1" u="sng" dirty="0" smtClean="0"/>
              <a:t> class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from </a:t>
            </a:r>
            <a:r>
              <a:rPr lang="en-IN" sz="2000" b="1" dirty="0" err="1" smtClean="0">
                <a:solidFill>
                  <a:srgbClr val="C00000"/>
                </a:solidFill>
              </a:rPr>
              <a:t>django.forms</a:t>
            </a:r>
            <a:r>
              <a:rPr lang="en-IN" sz="2000" b="1" dirty="0" smtClean="0">
                <a:solidFill>
                  <a:srgbClr val="C00000"/>
                </a:solidFill>
              </a:rPr>
              <a:t> import </a:t>
            </a:r>
            <a:r>
              <a:rPr lang="en-IN" sz="2000" b="1" dirty="0" err="1" smtClean="0">
                <a:solidFill>
                  <a:srgbClr val="C00000"/>
                </a:solidFill>
              </a:rPr>
              <a:t>ModelForm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</a:t>
            </a:r>
            <a:r>
              <a:rPr lang="en-IN" sz="2000" b="1" dirty="0" err="1" smtClean="0">
                <a:solidFill>
                  <a:srgbClr val="C00000"/>
                </a:solidFill>
              </a:rPr>
              <a:t>AuthorForm</a:t>
            </a:r>
            <a:r>
              <a:rPr lang="en-IN" sz="2000" b="1" dirty="0" smtClean="0">
                <a:solidFill>
                  <a:srgbClr val="C00000"/>
                </a:solidFill>
              </a:rPr>
              <a:t>(</a:t>
            </a:r>
            <a:r>
              <a:rPr lang="en-IN" sz="2000" b="1" dirty="0" err="1" smtClean="0">
                <a:solidFill>
                  <a:srgbClr val="C00000"/>
                </a:solidFill>
              </a:rPr>
              <a:t>ModelForm</a:t>
            </a:r>
            <a:r>
              <a:rPr lang="en-IN" sz="2000" b="1" dirty="0" smtClean="0">
                <a:solidFill>
                  <a:srgbClr val="C00000"/>
                </a:solidFill>
              </a:rPr>
              <a:t>): 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class </a:t>
            </a:r>
            <a:r>
              <a:rPr lang="en-IN" sz="2000" b="1" dirty="0" smtClean="0">
                <a:solidFill>
                  <a:srgbClr val="C00000"/>
                </a:solidFill>
              </a:rPr>
              <a:t>Meta: 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	model </a:t>
            </a:r>
            <a:r>
              <a:rPr lang="en-IN" sz="2000" b="1" dirty="0" smtClean="0">
                <a:solidFill>
                  <a:srgbClr val="C00000"/>
                </a:solidFill>
              </a:rPr>
              <a:t>= Author 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C00000"/>
                </a:solidFill>
              </a:rPr>
              <a:t>	fields </a:t>
            </a:r>
            <a:r>
              <a:rPr lang="en-IN" sz="2000" b="1" dirty="0" smtClean="0">
                <a:solidFill>
                  <a:srgbClr val="C00000"/>
                </a:solidFill>
              </a:rPr>
              <a:t>= '__all__'</a:t>
            </a: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Explanation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form's model </a:t>
            </a:r>
            <a:r>
              <a:rPr lang="en-IN" sz="2400" b="1" dirty="0" smtClean="0">
                <a:solidFill>
                  <a:srgbClr val="C00000"/>
                </a:solidFill>
              </a:rPr>
              <a:t>Meta</a:t>
            </a:r>
            <a:r>
              <a:rPr lang="en-IN" sz="2400" dirty="0" smtClean="0"/>
              <a:t> attribute specifies the </a:t>
            </a:r>
            <a:r>
              <a:rPr lang="en-IN" sz="2400" b="1" dirty="0" smtClean="0">
                <a:solidFill>
                  <a:srgbClr val="C00000"/>
                </a:solidFill>
              </a:rPr>
              <a:t>Model</a:t>
            </a:r>
            <a:r>
              <a:rPr lang="en-IN" sz="2400" dirty="0" smtClean="0"/>
              <a:t> </a:t>
            </a:r>
            <a:r>
              <a:rPr lang="en-IN" sz="2400" dirty="0" smtClean="0"/>
              <a:t>to use to build the form and the </a:t>
            </a:r>
            <a:r>
              <a:rPr lang="en-IN" sz="2400" b="1" dirty="0" smtClean="0">
                <a:solidFill>
                  <a:srgbClr val="C00000"/>
                </a:solidFill>
              </a:rPr>
              <a:t>fields</a:t>
            </a:r>
            <a:r>
              <a:rPr lang="en-IN" sz="2400" dirty="0" smtClean="0"/>
              <a:t> attribute specifies the fields that need to be included in the form.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</a:t>
            </a:r>
            <a:r>
              <a:rPr lang="en-IN" sz="2400" dirty="0" smtClean="0"/>
              <a:t> </a:t>
            </a:r>
            <a:r>
              <a:rPr lang="en-IN" sz="2400" b="1" dirty="0" smtClean="0">
                <a:solidFill>
                  <a:srgbClr val="C00000"/>
                </a:solidFill>
              </a:rPr>
              <a:t>fields</a:t>
            </a:r>
            <a:r>
              <a:rPr lang="en-IN" sz="2400" dirty="0" smtClean="0"/>
              <a:t> attribute takes a list (or a </a:t>
            </a:r>
            <a:r>
              <a:rPr lang="en-IN" sz="2400" dirty="0" err="1" smtClean="0"/>
              <a:t>tuple</a:t>
            </a:r>
            <a:r>
              <a:rPr lang="en-IN" sz="2400" dirty="0" smtClean="0"/>
              <a:t>) of </a:t>
            </a:r>
            <a:r>
              <a:rPr lang="en-IN" sz="2400" b="1" dirty="0" smtClean="0">
                <a:solidFill>
                  <a:srgbClr val="7030A0"/>
                </a:solidFill>
              </a:rPr>
              <a:t>model field names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dirty="0" smtClean="0"/>
              <a:t>special string </a:t>
            </a:r>
            <a:r>
              <a:rPr lang="en-IN" sz="2400" b="1" dirty="0" smtClean="0">
                <a:solidFill>
                  <a:srgbClr val="7030A0"/>
                </a:solidFill>
              </a:rPr>
              <a:t>'__all__'</a:t>
            </a:r>
            <a:r>
              <a:rPr lang="en-IN" sz="2400" dirty="0" smtClean="0"/>
              <a:t> specifies that all the fields in the model needs to be included</a:t>
            </a: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Field Types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generated </a:t>
            </a:r>
            <a:r>
              <a:rPr lang="en-IN" sz="2400" b="1" dirty="0" smtClean="0">
                <a:solidFill>
                  <a:srgbClr val="C00000"/>
                </a:solidFill>
              </a:rPr>
              <a:t>Form</a:t>
            </a:r>
            <a:r>
              <a:rPr lang="en-IN" sz="2400" dirty="0" smtClean="0"/>
              <a:t> class will have a </a:t>
            </a:r>
            <a:r>
              <a:rPr lang="en-IN" sz="2400" b="1" dirty="0" smtClean="0">
                <a:solidFill>
                  <a:srgbClr val="7030A0"/>
                </a:solidFill>
              </a:rPr>
              <a:t>form field </a:t>
            </a:r>
            <a:r>
              <a:rPr lang="en-IN" sz="2400" dirty="0" smtClean="0"/>
              <a:t>for every </a:t>
            </a:r>
            <a:r>
              <a:rPr lang="en-IN" sz="2400" b="1" dirty="0" smtClean="0">
                <a:solidFill>
                  <a:srgbClr val="7030A0"/>
                </a:solidFill>
              </a:rPr>
              <a:t>model field </a:t>
            </a:r>
            <a:r>
              <a:rPr lang="en-IN" sz="2400" dirty="0" smtClean="0"/>
              <a:t>specified, in the order specified in the fields attribute.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Each </a:t>
            </a:r>
            <a:r>
              <a:rPr lang="en-IN" sz="2400" b="1" dirty="0" smtClean="0">
                <a:solidFill>
                  <a:srgbClr val="7030A0"/>
                </a:solidFill>
              </a:rPr>
              <a:t>model field </a:t>
            </a:r>
            <a:r>
              <a:rPr lang="en-IN" sz="2400" dirty="0" smtClean="0"/>
              <a:t>has a corresponding </a:t>
            </a:r>
            <a:r>
              <a:rPr lang="en-IN" sz="2400" b="1" dirty="0" smtClean="0">
                <a:solidFill>
                  <a:srgbClr val="7030A0"/>
                </a:solidFill>
              </a:rPr>
              <a:t>default form field</a:t>
            </a:r>
            <a:r>
              <a:rPr lang="en-IN" sz="2400" dirty="0" smtClean="0"/>
              <a:t>. 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</a:t>
            </a:r>
            <a:r>
              <a:rPr lang="en-IN" sz="2400" dirty="0" smtClean="0"/>
              <a:t>example, a </a:t>
            </a:r>
            <a:r>
              <a:rPr lang="en-IN" sz="2400" b="1" dirty="0" err="1" smtClean="0">
                <a:solidFill>
                  <a:srgbClr val="C00000"/>
                </a:solidFill>
              </a:rPr>
              <a:t>CharField</a:t>
            </a:r>
            <a:r>
              <a:rPr lang="en-IN" sz="2400" dirty="0" smtClean="0"/>
              <a:t> on a </a:t>
            </a:r>
            <a:r>
              <a:rPr lang="en-IN" sz="2400" b="1" dirty="0" smtClean="0">
                <a:solidFill>
                  <a:srgbClr val="7030A0"/>
                </a:solidFill>
              </a:rPr>
              <a:t>model</a:t>
            </a:r>
            <a:r>
              <a:rPr lang="en-IN" sz="2400" dirty="0" smtClean="0"/>
              <a:t> is represented as a </a:t>
            </a:r>
            <a:r>
              <a:rPr lang="en-IN" sz="2400" b="1" dirty="0" err="1" smtClean="0">
                <a:solidFill>
                  <a:srgbClr val="C00000"/>
                </a:solidFill>
              </a:rPr>
              <a:t>CharField</a:t>
            </a:r>
            <a:r>
              <a:rPr lang="en-IN" sz="2400" dirty="0" smtClean="0"/>
              <a:t> on a </a:t>
            </a:r>
            <a:r>
              <a:rPr lang="en-IN" sz="2400" b="1" dirty="0" smtClean="0">
                <a:solidFill>
                  <a:srgbClr val="7030A0"/>
                </a:solidFill>
              </a:rPr>
              <a:t>form</a:t>
            </a:r>
            <a:r>
              <a:rPr lang="en-IN" sz="2400" dirty="0" smtClean="0"/>
              <a:t>. 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7768</TotalTime>
  <Words>1387</Words>
  <Application>Microsoft Office PowerPoint</Application>
  <PresentationFormat>On-screen Show (4:3)</PresentationFormat>
  <Paragraphs>346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Civic</vt:lpstr>
      <vt:lpstr>Slide 1</vt:lpstr>
      <vt:lpstr>Today’s Agenda</vt:lpstr>
      <vt:lpstr>Introduction To ModelForm</vt:lpstr>
      <vt:lpstr>Introduction To Model Form</vt:lpstr>
      <vt:lpstr>Benefits Of Model Form</vt:lpstr>
      <vt:lpstr>How To Create Model Form ?</vt:lpstr>
      <vt:lpstr>Example</vt:lpstr>
      <vt:lpstr>Explanation</vt:lpstr>
      <vt:lpstr>Field Types</vt:lpstr>
      <vt:lpstr>Field Types</vt:lpstr>
      <vt:lpstr>Saving Model Forms  Into Database</vt:lpstr>
      <vt:lpstr>Saving Model Forms  Into Database</vt:lpstr>
      <vt:lpstr>An Example</vt:lpstr>
      <vt:lpstr>Performing Initial Steps</vt:lpstr>
      <vt:lpstr>Performing Initial Steps</vt:lpstr>
      <vt:lpstr>Performing Initial Steps</vt:lpstr>
      <vt:lpstr>Performing Initial Steps</vt:lpstr>
      <vt:lpstr>Creating The Model Class</vt:lpstr>
      <vt:lpstr>Creating The ModelForm Class</vt:lpstr>
      <vt:lpstr>Explanation</vt:lpstr>
      <vt:lpstr>Connecting Form Object  To Views</vt:lpstr>
      <vt:lpstr>The show_books() View</vt:lpstr>
      <vt:lpstr>The add_book() View</vt:lpstr>
      <vt:lpstr>Explanation Of add_book()  View</vt:lpstr>
      <vt:lpstr>The showallbooks()  HTML Page </vt:lpstr>
      <vt:lpstr>Creating The addbook.html Page</vt:lpstr>
      <vt:lpstr>Creating The addbook.html Page</vt:lpstr>
      <vt:lpstr>Running The App</vt:lpstr>
      <vt:lpstr>Running The App</vt:lpstr>
      <vt:lpstr>Running The App</vt:lpstr>
      <vt:lpstr>Running The App</vt:lpstr>
      <vt:lpstr>Running The App</vt:lpstr>
      <vt:lpstr>Running The App</vt:lpstr>
      <vt:lpstr>Running The App</vt:lpstr>
      <vt:lpstr>Running The App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693</cp:revision>
  <dcterms:created xsi:type="dcterms:W3CDTF">2015-12-21T13:46:48Z</dcterms:created>
  <dcterms:modified xsi:type="dcterms:W3CDTF">2019-06-04T05:51:04Z</dcterms:modified>
</cp:coreProperties>
</file>