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400" r:id="rId4"/>
    <p:sldId id="434" r:id="rId5"/>
    <p:sldId id="435" r:id="rId6"/>
    <p:sldId id="463" r:id="rId7"/>
    <p:sldId id="460" r:id="rId8"/>
    <p:sldId id="461" r:id="rId9"/>
    <p:sldId id="462" r:id="rId10"/>
    <p:sldId id="439" r:id="rId11"/>
    <p:sldId id="440" r:id="rId12"/>
    <p:sldId id="438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7" r:id="rId29"/>
    <p:sldId id="456" r:id="rId30"/>
    <p:sldId id="458" r:id="rId31"/>
    <p:sldId id="45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656" y="-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06-02-2020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3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A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Virtual Environment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r>
              <a:rPr lang="en-US" sz="2400" dirty="0" smtClean="0"/>
              <a:t>Same concept applies to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also.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If we install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into the </a:t>
            </a:r>
            <a:r>
              <a:rPr lang="en-IN" sz="2400" b="1" dirty="0" smtClean="0">
                <a:solidFill>
                  <a:srgbClr val="002060"/>
                </a:solidFill>
              </a:rPr>
              <a:t>default/global</a:t>
            </a:r>
            <a:r>
              <a:rPr lang="en-IN" sz="2400" dirty="0" smtClean="0"/>
              <a:t> environment then we will only be able to </a:t>
            </a:r>
            <a:r>
              <a:rPr lang="en-IN" sz="2400" b="1" dirty="0" smtClean="0">
                <a:solidFill>
                  <a:srgbClr val="0070C0"/>
                </a:solidFill>
              </a:rPr>
              <a:t>target one version </a:t>
            </a:r>
            <a:r>
              <a:rPr lang="en-IN" sz="2400" dirty="0" smtClean="0"/>
              <a:t>of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on our computer.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smtClean="0"/>
              <a:t>This </a:t>
            </a:r>
            <a:r>
              <a:rPr lang="en-IN" sz="2400" dirty="0" smtClean="0"/>
              <a:t>can be a </a:t>
            </a:r>
            <a:r>
              <a:rPr lang="en-IN" sz="2400" b="1" dirty="0" smtClean="0">
                <a:solidFill>
                  <a:srgbClr val="0070C0"/>
                </a:solidFill>
              </a:rPr>
              <a:t>problem</a:t>
            </a:r>
            <a:r>
              <a:rPr lang="en-IN" sz="2400" dirty="0" smtClean="0"/>
              <a:t> if we want to create</a:t>
            </a:r>
            <a:r>
              <a:rPr lang="en-IN" sz="2400" b="1" dirty="0" smtClean="0">
                <a:solidFill>
                  <a:srgbClr val="0070C0"/>
                </a:solidFill>
              </a:rPr>
              <a:t> new websites </a:t>
            </a:r>
            <a:r>
              <a:rPr lang="en-IN" sz="2400" dirty="0" smtClean="0"/>
              <a:t>(using the </a:t>
            </a:r>
            <a:r>
              <a:rPr lang="en-IN" sz="2400" b="1" dirty="0" smtClean="0">
                <a:solidFill>
                  <a:srgbClr val="7030A0"/>
                </a:solidFill>
              </a:rPr>
              <a:t>latest version </a:t>
            </a:r>
            <a:r>
              <a:rPr lang="en-IN" sz="2400" dirty="0" smtClean="0"/>
              <a:t>of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) while </a:t>
            </a:r>
            <a:r>
              <a:rPr lang="en-IN" sz="2400" b="1" dirty="0" smtClean="0">
                <a:solidFill>
                  <a:srgbClr val="0070C0"/>
                </a:solidFill>
              </a:rPr>
              <a:t>still maintaining websites </a:t>
            </a:r>
            <a:r>
              <a:rPr lang="en-IN" sz="2400" dirty="0" smtClean="0"/>
              <a:t>that rely on </a:t>
            </a:r>
            <a:r>
              <a:rPr lang="en-IN" sz="2400" b="1" dirty="0" smtClean="0">
                <a:solidFill>
                  <a:srgbClr val="7030A0"/>
                </a:solidFill>
              </a:rPr>
              <a:t>older versions</a:t>
            </a:r>
            <a:r>
              <a:rPr lang="en-IN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A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Virtual Environment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a result, </a:t>
            </a:r>
            <a:r>
              <a:rPr lang="en-IN" sz="2400" b="1" dirty="0" smtClean="0">
                <a:solidFill>
                  <a:srgbClr val="0070C0"/>
                </a:solidFill>
              </a:rPr>
              <a:t>experienced </a:t>
            </a:r>
            <a:r>
              <a:rPr lang="en-IN" sz="2400" b="1" dirty="0" err="1" smtClean="0">
                <a:solidFill>
                  <a:srgbClr val="0070C0"/>
                </a:solidFill>
              </a:rPr>
              <a:t>Django</a:t>
            </a:r>
            <a:r>
              <a:rPr lang="en-IN" sz="2400" b="1" dirty="0" smtClean="0">
                <a:solidFill>
                  <a:srgbClr val="0070C0"/>
                </a:solidFill>
              </a:rPr>
              <a:t> developers </a:t>
            </a:r>
            <a:r>
              <a:rPr lang="en-IN" sz="2400" dirty="0" smtClean="0"/>
              <a:t>typically run 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apps </a:t>
            </a:r>
            <a:r>
              <a:rPr lang="en-IN" sz="2400" dirty="0" smtClean="0"/>
              <a:t>within independent  </a:t>
            </a:r>
            <a:r>
              <a:rPr lang="en-IN" sz="2400" b="1" i="1" dirty="0" smtClean="0">
                <a:solidFill>
                  <a:srgbClr val="00B050"/>
                </a:solidFill>
              </a:rPr>
              <a:t>Virtual environments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enables multiple different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environments on a single computer. 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A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Virtual Environment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So finally we can say that a </a:t>
            </a:r>
            <a:r>
              <a:rPr lang="en-IN" sz="2400" b="1" dirty="0" smtClean="0">
                <a:solidFill>
                  <a:srgbClr val="C00000"/>
                </a:solidFill>
              </a:rPr>
              <a:t>virtual environment </a:t>
            </a:r>
            <a:r>
              <a:rPr lang="en-IN" sz="2400" dirty="0" smtClean="0"/>
              <a:t>is a way for us to have </a:t>
            </a:r>
            <a:r>
              <a:rPr lang="en-IN" sz="2400" b="1" dirty="0" smtClean="0">
                <a:solidFill>
                  <a:srgbClr val="0070C0"/>
                </a:solidFill>
              </a:rPr>
              <a:t>multiple versions of Python/</a:t>
            </a:r>
            <a:r>
              <a:rPr lang="en-IN" sz="2400" b="1" dirty="0" err="1" smtClean="0">
                <a:solidFill>
                  <a:srgbClr val="0070C0"/>
                </a:solidFill>
              </a:rPr>
              <a:t>Django</a:t>
            </a:r>
            <a:r>
              <a:rPr lang="en-IN" sz="2400" b="1" smtClean="0">
                <a:solidFill>
                  <a:srgbClr val="0070C0"/>
                </a:solidFill>
              </a:rPr>
              <a:t> </a:t>
            </a:r>
            <a:r>
              <a:rPr lang="en-IN" sz="2400" smtClean="0"/>
              <a:t>on </a:t>
            </a:r>
            <a:r>
              <a:rPr lang="en-IN" sz="2400" dirty="0" smtClean="0"/>
              <a:t>a single computer without them clashing with each other.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r>
              <a:rPr lang="en-IN" sz="2400" b="1" dirty="0" smtClean="0">
                <a:solidFill>
                  <a:srgbClr val="0070C0"/>
                </a:solidFill>
              </a:rPr>
              <a:t>Each version </a:t>
            </a:r>
            <a:r>
              <a:rPr lang="en-IN" sz="2400" dirty="0" smtClean="0"/>
              <a:t>can be considered as a </a:t>
            </a:r>
            <a:r>
              <a:rPr lang="en-IN" sz="2400" b="1" dirty="0" smtClean="0">
                <a:solidFill>
                  <a:srgbClr val="7030A0"/>
                </a:solidFill>
              </a:rPr>
              <a:t>development environment</a:t>
            </a:r>
            <a:r>
              <a:rPr lang="en-IN" sz="2400" dirty="0" smtClean="0"/>
              <a:t> and we can have </a:t>
            </a:r>
            <a:r>
              <a:rPr lang="en-IN" sz="2400" b="1" dirty="0" smtClean="0">
                <a:solidFill>
                  <a:srgbClr val="0070C0"/>
                </a:solidFill>
              </a:rPr>
              <a:t>different versions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Python libraries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modules</a:t>
            </a:r>
            <a:r>
              <a:rPr lang="en-IN" sz="2400" dirty="0" smtClean="0"/>
              <a:t> all isolated from one another.</a:t>
            </a:r>
          </a:p>
          <a:p>
            <a:pPr fontAlgn="base"/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Creating The </a:t>
            </a:r>
            <a:r>
              <a:rPr lang="en-US" sz="2600" b="1" dirty="0" smtClean="0">
                <a:solidFill>
                  <a:srgbClr val="C00000"/>
                </a:solidFill>
              </a:rPr>
              <a:t>Project Directory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sz="2400" dirty="0" smtClean="0"/>
              <a:t>Before we create our </a:t>
            </a:r>
            <a:r>
              <a:rPr lang="en-IN" sz="2400" b="1" dirty="0" smtClean="0">
                <a:solidFill>
                  <a:srgbClr val="0070C0"/>
                </a:solidFill>
              </a:rPr>
              <a:t>virtual environment</a:t>
            </a:r>
            <a:r>
              <a:rPr lang="en-IN" sz="2400" dirty="0" smtClean="0"/>
              <a:t>, we first need to create a </a:t>
            </a:r>
            <a:r>
              <a:rPr lang="en-IN" sz="2400" b="1" dirty="0" smtClean="0">
                <a:solidFill>
                  <a:srgbClr val="0070C0"/>
                </a:solidFill>
              </a:rPr>
              <a:t>project folder </a:t>
            </a:r>
            <a:r>
              <a:rPr lang="en-IN" sz="2400" dirty="0" smtClean="0"/>
              <a:t>that will house not only our </a:t>
            </a:r>
            <a:r>
              <a:rPr lang="en-IN" sz="2400" b="1" dirty="0" smtClean="0">
                <a:solidFill>
                  <a:srgbClr val="0070C0"/>
                </a:solidFill>
              </a:rPr>
              <a:t>virtual environment</a:t>
            </a:r>
            <a:r>
              <a:rPr lang="en-IN" sz="2400" dirty="0" smtClean="0"/>
              <a:t>, but all the </a:t>
            </a:r>
            <a:r>
              <a:rPr lang="en-IN" sz="2400" b="1" dirty="0" smtClean="0">
                <a:solidFill>
                  <a:srgbClr val="0070C0"/>
                </a:solidFill>
              </a:rPr>
              <a:t>code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media</a:t>
            </a:r>
            <a:r>
              <a:rPr lang="en-IN" sz="2400" dirty="0" smtClean="0"/>
              <a:t> for our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application</a:t>
            </a:r>
            <a:r>
              <a:rPr lang="en-IN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project folder </a:t>
            </a:r>
            <a:r>
              <a:rPr lang="en-IN" sz="2400" dirty="0" smtClean="0"/>
              <a:t>can go </a:t>
            </a:r>
            <a:r>
              <a:rPr lang="en-IN" sz="2400" b="1" dirty="0" smtClean="0">
                <a:solidFill>
                  <a:srgbClr val="0070C0"/>
                </a:solidFill>
              </a:rPr>
              <a:t>anywhere</a:t>
            </a:r>
            <a:r>
              <a:rPr lang="en-IN" sz="2400" dirty="0" smtClean="0"/>
              <a:t> on your computer.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We are creating it in </a:t>
            </a:r>
            <a:r>
              <a:rPr lang="en-US" sz="2400" b="1" dirty="0" smtClean="0">
                <a:solidFill>
                  <a:srgbClr val="C00000"/>
                </a:solidFill>
              </a:rPr>
              <a:t>D:\djangoexamples </a:t>
            </a:r>
            <a:r>
              <a:rPr lang="en-US" sz="2400" dirty="0" smtClean="0"/>
              <a:t>by the name </a:t>
            </a:r>
            <a:r>
              <a:rPr lang="en-US" sz="2400" b="1" dirty="0" err="1" smtClean="0">
                <a:solidFill>
                  <a:srgbClr val="C00000"/>
                </a:solidFill>
              </a:rPr>
              <a:t>myfirstproject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So the complete path is </a:t>
            </a:r>
            <a:r>
              <a:rPr lang="en-US" sz="2400" b="1" dirty="0" smtClean="0">
                <a:solidFill>
                  <a:srgbClr val="C00000"/>
                </a:solidFill>
              </a:rPr>
              <a:t>D:\djangoexamples\myfirstproject</a:t>
            </a:r>
          </a:p>
          <a:p>
            <a:pPr fontAlgn="base"/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Creating The </a:t>
            </a:r>
            <a:r>
              <a:rPr lang="en-US" sz="2600" b="1" dirty="0" smtClean="0">
                <a:solidFill>
                  <a:srgbClr val="C00000"/>
                </a:solidFill>
              </a:rPr>
              <a:t>Project Directory</a:t>
            </a:r>
            <a:endParaRPr lang="en-IN" sz="26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jangoscree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5842" y="1500174"/>
            <a:ext cx="8743875" cy="521497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b="1" dirty="0" smtClean="0"/>
              <a:t>Creating The </a:t>
            </a:r>
            <a:br>
              <a:rPr lang="en-US" sz="2600" b="1" dirty="0" smtClean="0"/>
            </a:br>
            <a:r>
              <a:rPr lang="en-US" sz="2600" b="1" dirty="0" smtClean="0">
                <a:solidFill>
                  <a:srgbClr val="C00000"/>
                </a:solidFill>
              </a:rPr>
              <a:t>Virtual Environment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 smtClean="0"/>
              <a:t>As previously discussed , a </a:t>
            </a:r>
            <a:r>
              <a:rPr lang="en-US" sz="2400" b="1" dirty="0" smtClean="0">
                <a:solidFill>
                  <a:srgbClr val="0070C0"/>
                </a:solidFill>
              </a:rPr>
              <a:t>virtual environment </a:t>
            </a:r>
            <a:r>
              <a:rPr lang="en-US" sz="2400" dirty="0" smtClean="0"/>
              <a:t>is an </a:t>
            </a:r>
            <a:r>
              <a:rPr lang="en-US" sz="2400" b="1" dirty="0" smtClean="0">
                <a:solidFill>
                  <a:srgbClr val="00B050"/>
                </a:solidFill>
              </a:rPr>
              <a:t>isolated Python environment </a:t>
            </a:r>
            <a:r>
              <a:rPr lang="en-US" sz="2400" dirty="0" smtClean="0"/>
              <a:t>which allows us to use </a:t>
            </a:r>
            <a:r>
              <a:rPr lang="en-US" sz="2400" b="1" dirty="0" smtClean="0">
                <a:solidFill>
                  <a:srgbClr val="7030A0"/>
                </a:solidFill>
              </a:rPr>
              <a:t>different package versions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7030A0"/>
                </a:solidFill>
              </a:rPr>
              <a:t>different projects</a:t>
            </a:r>
            <a:r>
              <a:rPr lang="en-US" sz="2400" dirty="0" smtClean="0"/>
              <a:t>.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To create a </a:t>
            </a:r>
            <a:r>
              <a:rPr lang="en-US" sz="2400" b="1" dirty="0" smtClean="0">
                <a:solidFill>
                  <a:srgbClr val="0070C0"/>
                </a:solidFill>
              </a:rPr>
              <a:t>virtual environment </a:t>
            </a:r>
            <a:r>
              <a:rPr lang="en-US" sz="2400" dirty="0" smtClean="0"/>
              <a:t>, we need a </a:t>
            </a:r>
            <a:r>
              <a:rPr lang="en-US" sz="2400" b="1" dirty="0" smtClean="0">
                <a:solidFill>
                  <a:srgbClr val="C00000"/>
                </a:solidFill>
              </a:rPr>
              <a:t>tool</a:t>
            </a:r>
            <a:r>
              <a:rPr lang="en-US" sz="2400" dirty="0" smtClean="0"/>
              <a:t>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virtualenv</a:t>
            </a:r>
            <a:r>
              <a:rPr lang="en-US" sz="2400" dirty="0" smtClean="0"/>
              <a:t> 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So first we should </a:t>
            </a:r>
            <a:r>
              <a:rPr lang="en-US" sz="2400" b="1" dirty="0" smtClean="0">
                <a:solidFill>
                  <a:srgbClr val="0070C0"/>
                </a:solidFill>
              </a:rPr>
              <a:t>install</a:t>
            </a:r>
            <a:r>
              <a:rPr lang="en-US" sz="2400" dirty="0" smtClean="0"/>
              <a:t> this </a:t>
            </a:r>
            <a:r>
              <a:rPr lang="en-US" sz="2400" b="1" dirty="0" smtClean="0">
                <a:solidFill>
                  <a:srgbClr val="C00000"/>
                </a:solidFill>
              </a:rPr>
              <a:t>tool</a:t>
            </a:r>
            <a:r>
              <a:rPr lang="en-US" sz="2400" dirty="0" smtClean="0"/>
              <a:t> using </a:t>
            </a:r>
            <a:r>
              <a:rPr lang="en-US" sz="2400" b="1" dirty="0" smtClean="0">
                <a:solidFill>
                  <a:srgbClr val="C00000"/>
                </a:solidFill>
              </a:rPr>
              <a:t>pip</a:t>
            </a:r>
            <a:r>
              <a:rPr lang="en-US" sz="2400" dirty="0" smtClean="0"/>
              <a:t> command inside our </a:t>
            </a:r>
            <a:r>
              <a:rPr lang="en-US" sz="2400" b="1" dirty="0" smtClean="0">
                <a:solidFill>
                  <a:srgbClr val="0070C0"/>
                </a:solidFill>
              </a:rPr>
              <a:t>project directory </a:t>
            </a:r>
            <a:r>
              <a:rPr lang="en-US" sz="2400" dirty="0" smtClean="0"/>
              <a:t>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myfirstproject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300" dirty="0" smtClean="0"/>
          </a:p>
          <a:p>
            <a:pPr fontAlgn="base"/>
            <a:r>
              <a:rPr lang="en-US" sz="2400" dirty="0" smtClean="0"/>
              <a:t>The command to do this is :</a:t>
            </a:r>
          </a:p>
          <a:p>
            <a:pPr lvl="1" fontAlgn="base"/>
            <a:r>
              <a:rPr lang="en-US" sz="1800" b="1" dirty="0" smtClean="0">
                <a:solidFill>
                  <a:srgbClr val="C00000"/>
                </a:solidFill>
              </a:rPr>
              <a:t>pip install </a:t>
            </a:r>
            <a:r>
              <a:rPr lang="en-US" sz="1800" b="1" dirty="0" err="1" smtClean="0">
                <a:solidFill>
                  <a:srgbClr val="C00000"/>
                </a:solidFill>
              </a:rPr>
              <a:t>virtualenv</a:t>
            </a:r>
            <a:endParaRPr lang="en-US" sz="18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b="1" dirty="0" smtClean="0"/>
              <a:t>Creating The </a:t>
            </a:r>
            <a:br>
              <a:rPr lang="en-US" sz="2600" b="1" dirty="0" smtClean="0"/>
            </a:br>
            <a:r>
              <a:rPr lang="en-US" sz="2600" b="1" dirty="0" smtClean="0">
                <a:solidFill>
                  <a:srgbClr val="C00000"/>
                </a:solidFill>
              </a:rPr>
              <a:t>Virtual Environment</a:t>
            </a:r>
            <a:endParaRPr lang="en-IN" sz="26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9052" y="1428737"/>
            <a:ext cx="8715436" cy="528641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Updating </a:t>
            </a:r>
            <a:r>
              <a:rPr lang="en-US" sz="2600" b="1" dirty="0" smtClean="0">
                <a:solidFill>
                  <a:srgbClr val="C00000"/>
                </a:solidFill>
              </a:rPr>
              <a:t>pip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you closely observe the previous screenshot , we will find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is suggesting us to </a:t>
            </a:r>
            <a:r>
              <a:rPr lang="en-US" sz="2400" b="1" dirty="0" smtClean="0">
                <a:solidFill>
                  <a:srgbClr val="0070C0"/>
                </a:solidFill>
              </a:rPr>
              <a:t>upgrade</a:t>
            </a:r>
            <a:r>
              <a:rPr lang="en-US" sz="2400" dirty="0" smtClean="0"/>
              <a:t> our </a:t>
            </a:r>
            <a:r>
              <a:rPr lang="en-US" sz="2400" b="1" dirty="0" smtClean="0">
                <a:solidFill>
                  <a:srgbClr val="C00000"/>
                </a:solidFill>
              </a:rPr>
              <a:t>pip</a:t>
            </a:r>
            <a:r>
              <a:rPr lang="en-US" sz="2400" dirty="0" smtClean="0"/>
              <a:t> tool.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</a:rPr>
              <a:t>Pip</a:t>
            </a:r>
            <a:r>
              <a:rPr lang="en-US" sz="2400" dirty="0" smtClean="0"/>
              <a:t> gets </a:t>
            </a:r>
            <a:r>
              <a:rPr lang="en-US" sz="2400" b="1" dirty="0" smtClean="0">
                <a:solidFill>
                  <a:srgbClr val="0070C0"/>
                </a:solidFill>
              </a:rPr>
              <a:t>updated</a:t>
            </a:r>
            <a:r>
              <a:rPr lang="en-US" sz="2400" dirty="0" smtClean="0"/>
              <a:t> more frequently than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so it is always a </a:t>
            </a:r>
            <a:r>
              <a:rPr lang="en-US" sz="2400" b="1" dirty="0" smtClean="0">
                <a:solidFill>
                  <a:srgbClr val="0070C0"/>
                </a:solidFill>
              </a:rPr>
              <a:t>good practice </a:t>
            </a:r>
            <a:r>
              <a:rPr lang="en-US" sz="2400" dirty="0" smtClean="0"/>
              <a:t>to keep the latest version of </a:t>
            </a:r>
            <a:r>
              <a:rPr lang="en-US" sz="2400" b="1" dirty="0" smtClean="0">
                <a:solidFill>
                  <a:srgbClr val="C00000"/>
                </a:solidFill>
              </a:rPr>
              <a:t>pip</a:t>
            </a:r>
            <a:r>
              <a:rPr lang="en-US" sz="2400" dirty="0" smtClean="0"/>
              <a:t> installed on our machine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18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155189"/>
            <a:ext cx="8715436" cy="1202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Updating </a:t>
            </a:r>
            <a:r>
              <a:rPr lang="en-US" sz="2600" b="1" dirty="0" smtClean="0">
                <a:solidFill>
                  <a:srgbClr val="C00000"/>
                </a:solidFill>
              </a:rPr>
              <a:t>pip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Move to your project directory </a:t>
            </a:r>
            <a:r>
              <a:rPr lang="en-US" sz="2400" b="1" dirty="0" err="1" smtClean="0">
                <a:solidFill>
                  <a:srgbClr val="C00000"/>
                </a:solidFill>
              </a:rPr>
              <a:t>myfirstproject</a:t>
            </a:r>
            <a:r>
              <a:rPr lang="en-US" sz="2400" dirty="0" smtClean="0"/>
              <a:t> and type the following </a:t>
            </a:r>
            <a:r>
              <a:rPr lang="en-US" sz="2400" b="1" dirty="0" smtClean="0">
                <a:solidFill>
                  <a:srgbClr val="0070C0"/>
                </a:solidFill>
              </a:rPr>
              <a:t>command</a:t>
            </a:r>
            <a:r>
              <a:rPr lang="en-US" sz="2400" dirty="0" smtClean="0"/>
              <a:t>:</a:t>
            </a:r>
          </a:p>
          <a:p>
            <a:pPr lvl="1" fontAlgn="base"/>
            <a:r>
              <a:rPr lang="en-US" sz="1900" b="1" dirty="0" smtClean="0">
                <a:solidFill>
                  <a:srgbClr val="C00000"/>
                </a:solidFill>
              </a:rPr>
              <a:t>python –m pip install –upgrade pip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18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screen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4620"/>
            <a:ext cx="9144000" cy="4143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b="1" dirty="0" smtClean="0"/>
              <a:t>Creating The </a:t>
            </a:r>
            <a:br>
              <a:rPr lang="en-US" sz="2600" b="1" dirty="0" smtClean="0"/>
            </a:br>
            <a:r>
              <a:rPr lang="en-US" sz="2600" b="1" dirty="0" smtClean="0">
                <a:solidFill>
                  <a:srgbClr val="C00000"/>
                </a:solidFill>
              </a:rPr>
              <a:t>Virtual Environment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After installing the tool </a:t>
            </a:r>
            <a:r>
              <a:rPr lang="en-US" sz="2400" b="1" dirty="0" err="1" smtClean="0">
                <a:solidFill>
                  <a:srgbClr val="C00000"/>
                </a:solidFill>
              </a:rPr>
              <a:t>virtualenv</a:t>
            </a:r>
            <a:r>
              <a:rPr lang="en-US" sz="2400" dirty="0" smtClean="0"/>
              <a:t> , we must now create our </a:t>
            </a:r>
            <a:r>
              <a:rPr lang="en-US" sz="2400" b="1" dirty="0" smtClean="0">
                <a:solidFill>
                  <a:srgbClr val="0070C0"/>
                </a:solidFill>
              </a:rPr>
              <a:t>virtual environment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 steps to do that will be: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dirty="0" smtClean="0"/>
              <a:t>Go to the project directory </a:t>
            </a:r>
            <a:r>
              <a:rPr lang="en-US" sz="1900" b="1" dirty="0" err="1" smtClean="0">
                <a:solidFill>
                  <a:srgbClr val="C00000"/>
                </a:solidFill>
              </a:rPr>
              <a:t>myfirstproject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900" dirty="0" smtClean="0"/>
              <a:t>Type the command : </a:t>
            </a:r>
            <a:r>
              <a:rPr lang="en-US" sz="1900" b="1" dirty="0" err="1" smtClean="0">
                <a:solidFill>
                  <a:srgbClr val="C00000"/>
                </a:solidFill>
              </a:rPr>
              <a:t>virtualenv</a:t>
            </a:r>
            <a:r>
              <a:rPr lang="en-US" sz="1900" dirty="0" smtClean="0"/>
              <a:t>  </a:t>
            </a:r>
            <a:r>
              <a:rPr lang="en-US" sz="1900" b="1" i="1" dirty="0" err="1" smtClean="0">
                <a:solidFill>
                  <a:srgbClr val="7030A0"/>
                </a:solidFill>
              </a:rPr>
              <a:t>some_name</a:t>
            </a:r>
            <a:endParaRPr lang="en-US" sz="1900" b="1" i="1" dirty="0" smtClean="0">
              <a:solidFill>
                <a:srgbClr val="7030A0"/>
              </a:solidFill>
            </a:endParaRP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For example: </a:t>
            </a:r>
            <a:r>
              <a:rPr lang="en-US" sz="1900" b="1" dirty="0" err="1" smtClean="0">
                <a:solidFill>
                  <a:srgbClr val="C00000"/>
                </a:solidFill>
              </a:rPr>
              <a:t>virtualenv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err="1" smtClean="0">
                <a:solidFill>
                  <a:srgbClr val="7030A0"/>
                </a:solidFill>
              </a:rPr>
              <a:t>myenv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 fontAlgn="base"/>
            <a:endParaRPr lang="en-US" sz="1900" b="1" i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Up Arrow 6"/>
          <p:cNvSpPr/>
          <p:nvPr/>
        </p:nvSpPr>
        <p:spPr>
          <a:xfrm>
            <a:off x="5143504" y="4286256"/>
            <a:ext cx="357190" cy="5715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286248" y="4857760"/>
            <a:ext cx="4445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This is the name of the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virtual environment </a:t>
            </a:r>
            <a:r>
              <a:rPr lang="en-US" b="1" dirty="0" smtClean="0">
                <a:solidFill>
                  <a:srgbClr val="002060"/>
                </a:solidFill>
              </a:rPr>
              <a:t>and it could be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any name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Installing </a:t>
            </a:r>
            <a:r>
              <a:rPr lang="en-US" sz="2800" b="1" dirty="0" err="1" smtClean="0"/>
              <a:t>Django</a:t>
            </a:r>
            <a:endParaRPr lang="en-US" sz="2800" b="1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Setting Up The System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Creating Virtual Environment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Installing And Testing </a:t>
            </a: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b="1" dirty="0" smtClean="0"/>
              <a:t>Creating The </a:t>
            </a:r>
            <a:br>
              <a:rPr lang="en-US" sz="2600" b="1" dirty="0" smtClean="0"/>
            </a:br>
            <a:r>
              <a:rPr lang="en-US" sz="2600" b="1" dirty="0" smtClean="0">
                <a:solidFill>
                  <a:srgbClr val="C00000"/>
                </a:solidFill>
              </a:rPr>
              <a:t>Virtual Environment</a:t>
            </a:r>
            <a:endParaRPr lang="en-IN" sz="26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9052" y="1428736"/>
            <a:ext cx="8715436" cy="528641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b="1" dirty="0" smtClean="0"/>
              <a:t>Activating The </a:t>
            </a:r>
            <a:br>
              <a:rPr lang="en-US" sz="2600" b="1" dirty="0" smtClean="0"/>
            </a:br>
            <a:r>
              <a:rPr lang="en-US" sz="2600" b="1" dirty="0" smtClean="0">
                <a:solidFill>
                  <a:srgbClr val="C00000"/>
                </a:solidFill>
              </a:rPr>
              <a:t>Virtual Environment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 smtClean="0"/>
              <a:t>To put </a:t>
            </a:r>
            <a:r>
              <a:rPr lang="en-US" sz="2400" b="1" dirty="0" smtClean="0">
                <a:solidFill>
                  <a:srgbClr val="0070C0"/>
                </a:solidFill>
              </a:rPr>
              <a:t>virtual environment </a:t>
            </a:r>
            <a:r>
              <a:rPr lang="en-US" sz="2400" dirty="0" smtClean="0"/>
              <a:t>in action we must </a:t>
            </a:r>
            <a:r>
              <a:rPr lang="en-US" sz="2400" b="1" dirty="0" smtClean="0">
                <a:solidFill>
                  <a:srgbClr val="C00000"/>
                </a:solidFill>
              </a:rPr>
              <a:t>activate</a:t>
            </a:r>
            <a:r>
              <a:rPr lang="en-US" sz="2400" dirty="0" smtClean="0"/>
              <a:t> it so that whatever we </a:t>
            </a:r>
            <a:r>
              <a:rPr lang="en-US" sz="2400" b="1" dirty="0" smtClean="0">
                <a:solidFill>
                  <a:srgbClr val="7030A0"/>
                </a:solidFill>
              </a:rPr>
              <a:t>install</a:t>
            </a:r>
            <a:r>
              <a:rPr lang="en-US" sz="2400" dirty="0" smtClean="0"/>
              <a:t> after this gets installed in the </a:t>
            </a:r>
            <a:r>
              <a:rPr lang="en-US" sz="2400" b="1" dirty="0" smtClean="0">
                <a:solidFill>
                  <a:srgbClr val="0070C0"/>
                </a:solidFill>
              </a:rPr>
              <a:t>virtual environment </a:t>
            </a:r>
            <a:r>
              <a:rPr lang="en-US" sz="2400" dirty="0" smtClean="0"/>
              <a:t>and not </a:t>
            </a:r>
            <a:r>
              <a:rPr lang="en-US" sz="2400" b="1" dirty="0" smtClean="0">
                <a:solidFill>
                  <a:srgbClr val="0070C0"/>
                </a:solidFill>
              </a:rPr>
              <a:t>globally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 steps to </a:t>
            </a:r>
            <a:r>
              <a:rPr lang="en-US" sz="2400" b="1" dirty="0" smtClean="0">
                <a:solidFill>
                  <a:srgbClr val="C00000"/>
                </a:solidFill>
              </a:rPr>
              <a:t>activate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virtual environment </a:t>
            </a:r>
            <a:r>
              <a:rPr lang="en-US" sz="2400" dirty="0" smtClean="0"/>
              <a:t>are: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dirty="0" smtClean="0"/>
              <a:t>Go to the project directory </a:t>
            </a:r>
            <a:r>
              <a:rPr lang="en-US" sz="1900" b="1" dirty="0" err="1" smtClean="0">
                <a:solidFill>
                  <a:srgbClr val="C00000"/>
                </a:solidFill>
              </a:rPr>
              <a:t>myfirstproject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900" dirty="0" smtClean="0"/>
              <a:t>Type the command : </a:t>
            </a:r>
            <a:r>
              <a:rPr lang="en-US" sz="1900" b="1" i="1" dirty="0" smtClean="0">
                <a:solidFill>
                  <a:srgbClr val="7030A0"/>
                </a:solidFill>
              </a:rPr>
              <a:t>name of </a:t>
            </a:r>
            <a:r>
              <a:rPr lang="en-US" sz="1900" b="1" i="1" dirty="0" err="1" smtClean="0">
                <a:solidFill>
                  <a:srgbClr val="7030A0"/>
                </a:solidFill>
              </a:rPr>
              <a:t>virt</a:t>
            </a:r>
            <a:r>
              <a:rPr lang="en-US" sz="1900" b="1" i="1" dirty="0" smtClean="0">
                <a:solidFill>
                  <a:srgbClr val="7030A0"/>
                </a:solidFill>
              </a:rPr>
              <a:t> </a:t>
            </a:r>
            <a:r>
              <a:rPr lang="en-US" sz="1900" b="1" i="1" dirty="0" err="1" smtClean="0">
                <a:solidFill>
                  <a:srgbClr val="7030A0"/>
                </a:solidFill>
              </a:rPr>
              <a:t>env</a:t>
            </a:r>
            <a:r>
              <a:rPr lang="en-US" sz="1900" b="1" dirty="0" smtClean="0">
                <a:solidFill>
                  <a:srgbClr val="C00000"/>
                </a:solidFill>
              </a:rPr>
              <a:t>\scripts\activate</a:t>
            </a:r>
            <a:endParaRPr lang="en-US" sz="1900" b="1" i="1" dirty="0" smtClean="0">
              <a:solidFill>
                <a:srgbClr val="7030A0"/>
              </a:solidFill>
            </a:endParaRP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For example: </a:t>
            </a:r>
            <a:r>
              <a:rPr lang="en-US" sz="1900" b="1" dirty="0" err="1" smtClean="0">
                <a:solidFill>
                  <a:srgbClr val="7030A0"/>
                </a:solidFill>
              </a:rPr>
              <a:t>myenv</a:t>
            </a:r>
            <a:r>
              <a:rPr lang="en-US" sz="1900" b="1" dirty="0" smtClean="0">
                <a:solidFill>
                  <a:srgbClr val="7030A0"/>
                </a:solidFill>
              </a:rPr>
              <a:t>\scripts\activate</a:t>
            </a:r>
          </a:p>
          <a:p>
            <a:pPr lvl="1" fontAlgn="base"/>
            <a:endParaRPr lang="en-US" sz="1900" b="1" i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Up Arrow 6"/>
          <p:cNvSpPr/>
          <p:nvPr/>
        </p:nvSpPr>
        <p:spPr>
          <a:xfrm>
            <a:off x="3500430" y="4357694"/>
            <a:ext cx="214314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000232" y="4714884"/>
            <a:ext cx="291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This is the name of the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virtual environment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as given by us.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6500826" y="4357694"/>
            <a:ext cx="214314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357818" y="4786322"/>
            <a:ext cx="2917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This is the name of the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batch file that will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activate</a:t>
            </a:r>
            <a:r>
              <a:rPr lang="en-US" b="1" dirty="0" smtClean="0">
                <a:solidFill>
                  <a:srgbClr val="002060"/>
                </a:solidFill>
              </a:rPr>
              <a:t> the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virtual environment.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b="1" dirty="0" smtClean="0"/>
              <a:t>Activating The </a:t>
            </a:r>
            <a:br>
              <a:rPr lang="en-US" sz="2600" b="1" dirty="0" smtClean="0"/>
            </a:br>
            <a:r>
              <a:rPr lang="en-US" sz="2600" b="1" dirty="0" smtClean="0">
                <a:solidFill>
                  <a:srgbClr val="C00000"/>
                </a:solidFill>
              </a:rPr>
              <a:t>Virtual Environment</a:t>
            </a:r>
            <a:endParaRPr lang="en-IN" sz="26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b="1" dirty="0" smtClean="0"/>
              <a:t>Deactivating The </a:t>
            </a:r>
            <a:br>
              <a:rPr lang="en-US" sz="2600" b="1" dirty="0" smtClean="0"/>
            </a:br>
            <a:r>
              <a:rPr lang="en-US" sz="2600" b="1" dirty="0" smtClean="0">
                <a:solidFill>
                  <a:srgbClr val="C00000"/>
                </a:solidFill>
              </a:rPr>
              <a:t>Virtual Environment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We also can </a:t>
            </a:r>
            <a:r>
              <a:rPr lang="en-US" sz="2400" b="1" dirty="0" smtClean="0">
                <a:solidFill>
                  <a:srgbClr val="C00000"/>
                </a:solidFill>
              </a:rPr>
              <a:t>deactivate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virtual environment </a:t>
            </a:r>
            <a:r>
              <a:rPr lang="en-US" sz="2400" dirty="0" smtClean="0"/>
              <a:t>at any point of time 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 steps to </a:t>
            </a:r>
            <a:r>
              <a:rPr lang="en-US" sz="2400" b="1" dirty="0" smtClean="0">
                <a:solidFill>
                  <a:srgbClr val="C00000"/>
                </a:solidFill>
              </a:rPr>
              <a:t>deactivate </a:t>
            </a:r>
            <a:r>
              <a:rPr lang="en-US" sz="2400" dirty="0" smtClean="0"/>
              <a:t>the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virtual environment </a:t>
            </a:r>
            <a:r>
              <a:rPr lang="en-US" sz="2400" dirty="0" smtClean="0"/>
              <a:t>are: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dirty="0" smtClean="0"/>
              <a:t>Go to the project directory </a:t>
            </a:r>
            <a:r>
              <a:rPr lang="en-US" sz="1900" b="1" dirty="0" err="1" smtClean="0">
                <a:solidFill>
                  <a:srgbClr val="C00000"/>
                </a:solidFill>
              </a:rPr>
              <a:t>myfirstproject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900" dirty="0" smtClean="0"/>
              <a:t>Type the command : </a:t>
            </a:r>
            <a:r>
              <a:rPr lang="en-US" sz="1900" b="1" i="1" dirty="0" smtClean="0">
                <a:solidFill>
                  <a:srgbClr val="7030A0"/>
                </a:solidFill>
              </a:rPr>
              <a:t>name of </a:t>
            </a:r>
            <a:r>
              <a:rPr lang="en-US" sz="1900" b="1" i="1" dirty="0" err="1" smtClean="0">
                <a:solidFill>
                  <a:srgbClr val="7030A0"/>
                </a:solidFill>
              </a:rPr>
              <a:t>virt</a:t>
            </a:r>
            <a:r>
              <a:rPr lang="en-US" sz="1900" b="1" i="1" dirty="0" smtClean="0">
                <a:solidFill>
                  <a:srgbClr val="7030A0"/>
                </a:solidFill>
              </a:rPr>
              <a:t> </a:t>
            </a:r>
            <a:r>
              <a:rPr lang="en-US" sz="1900" b="1" i="1" dirty="0" err="1" smtClean="0">
                <a:solidFill>
                  <a:srgbClr val="7030A0"/>
                </a:solidFill>
              </a:rPr>
              <a:t>env</a:t>
            </a:r>
            <a:r>
              <a:rPr lang="en-US" sz="1900" b="1" dirty="0" smtClean="0">
                <a:solidFill>
                  <a:srgbClr val="C00000"/>
                </a:solidFill>
              </a:rPr>
              <a:t>\scripts\deactivate</a:t>
            </a:r>
            <a:endParaRPr lang="en-US" sz="1900" b="1" i="1" dirty="0" smtClean="0">
              <a:solidFill>
                <a:srgbClr val="7030A0"/>
              </a:solidFill>
            </a:endParaRP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For example: </a:t>
            </a:r>
            <a:r>
              <a:rPr lang="en-US" sz="1900" b="1" dirty="0" err="1" smtClean="0">
                <a:solidFill>
                  <a:srgbClr val="7030A0"/>
                </a:solidFill>
              </a:rPr>
              <a:t>myenv</a:t>
            </a:r>
            <a:r>
              <a:rPr lang="en-US" sz="1900" b="1" dirty="0" smtClean="0">
                <a:solidFill>
                  <a:srgbClr val="7030A0"/>
                </a:solidFill>
              </a:rPr>
              <a:t>\scripts\deactivate</a:t>
            </a:r>
          </a:p>
          <a:p>
            <a:pPr lvl="1" fontAlgn="base"/>
            <a:endParaRPr lang="en-US" sz="1900" b="1" i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Up Arrow 6"/>
          <p:cNvSpPr/>
          <p:nvPr/>
        </p:nvSpPr>
        <p:spPr>
          <a:xfrm>
            <a:off x="6500826" y="4286256"/>
            <a:ext cx="214314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786314" y="4714884"/>
            <a:ext cx="4118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This is the name of the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batch file that will </a:t>
            </a:r>
            <a:r>
              <a:rPr lang="en-US" b="1" dirty="0" smtClean="0">
                <a:solidFill>
                  <a:srgbClr val="00B050"/>
                </a:solidFill>
              </a:rPr>
              <a:t>deactivate</a:t>
            </a:r>
            <a:r>
              <a:rPr lang="en-US" b="1" dirty="0" smtClean="0">
                <a:solidFill>
                  <a:srgbClr val="002060"/>
                </a:solidFill>
              </a:rPr>
              <a:t> the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virtual environment.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b="1" dirty="0" smtClean="0"/>
              <a:t>Deactivating The </a:t>
            </a:r>
            <a:br>
              <a:rPr lang="en-US" sz="2600" b="1" dirty="0" smtClean="0"/>
            </a:br>
            <a:r>
              <a:rPr lang="en-US" sz="2600" b="1" dirty="0" smtClean="0">
                <a:solidFill>
                  <a:srgbClr val="C00000"/>
                </a:solidFill>
              </a:rPr>
              <a:t>Virtual Environment</a:t>
            </a:r>
            <a:endParaRPr lang="en-IN" sz="26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1497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Installing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Now that we have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installed and are running a </a:t>
            </a:r>
            <a:r>
              <a:rPr lang="en-IN" sz="2400" b="1" dirty="0" smtClean="0">
                <a:solidFill>
                  <a:srgbClr val="0070C0"/>
                </a:solidFill>
              </a:rPr>
              <a:t>virtual environment</a:t>
            </a:r>
            <a:r>
              <a:rPr lang="en-IN" sz="2400" dirty="0" smtClean="0"/>
              <a:t>, installing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is super easy.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 steps to </a:t>
            </a:r>
            <a:r>
              <a:rPr lang="en-US" sz="2400" b="1" dirty="0" smtClean="0">
                <a:solidFill>
                  <a:srgbClr val="7030A0"/>
                </a:solidFill>
              </a:rPr>
              <a:t>install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are: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dirty="0" smtClean="0"/>
              <a:t>Go to the project directory </a:t>
            </a:r>
            <a:r>
              <a:rPr lang="en-US" sz="1900" b="1" dirty="0" err="1" smtClean="0">
                <a:solidFill>
                  <a:srgbClr val="C00000"/>
                </a:solidFill>
              </a:rPr>
              <a:t>myfirstproject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</a:rPr>
              <a:t>and make sure virtual environment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myenv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</a:rPr>
              <a:t>is active 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Now type the command : </a:t>
            </a:r>
            <a:r>
              <a:rPr lang="en-US" sz="1900" b="1" i="1" dirty="0" smtClean="0">
                <a:solidFill>
                  <a:srgbClr val="C00000"/>
                </a:solidFill>
              </a:rPr>
              <a:t>pip install </a:t>
            </a:r>
            <a:r>
              <a:rPr lang="en-US" sz="1900" b="1" i="1" dirty="0" err="1" smtClean="0">
                <a:solidFill>
                  <a:srgbClr val="C00000"/>
                </a:solidFill>
              </a:rPr>
              <a:t>django</a:t>
            </a:r>
            <a:endParaRPr lang="en-US" sz="1900" b="1" i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i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Up Arrow 8"/>
          <p:cNvSpPr/>
          <p:nvPr/>
        </p:nvSpPr>
        <p:spPr>
          <a:xfrm>
            <a:off x="5214942" y="4929198"/>
            <a:ext cx="214314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143372" y="5357826"/>
            <a:ext cx="45448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This will install latest version of </a:t>
            </a:r>
            <a:r>
              <a:rPr lang="en-US" sz="1600" b="1" dirty="0" err="1" smtClean="0">
                <a:solidFill>
                  <a:srgbClr val="C00000"/>
                </a:solidFill>
              </a:rPr>
              <a:t>Django</a:t>
            </a:r>
            <a:r>
              <a:rPr lang="en-US" sz="1600" b="1" dirty="0" smtClean="0">
                <a:solidFill>
                  <a:srgbClr val="002060"/>
                </a:solidFill>
              </a:rPr>
              <a:t> .</a:t>
            </a:r>
          </a:p>
          <a:p>
            <a:r>
              <a:rPr lang="en-US" sz="1600" b="1" dirty="0" smtClean="0">
                <a:solidFill>
                  <a:srgbClr val="002060"/>
                </a:solidFill>
              </a:rPr>
              <a:t> However we also can install a particular </a:t>
            </a:r>
          </a:p>
          <a:p>
            <a:r>
              <a:rPr lang="en-US" sz="1600" b="1" dirty="0" err="1" smtClean="0">
                <a:solidFill>
                  <a:srgbClr val="C00000"/>
                </a:solidFill>
              </a:rPr>
              <a:t>Django</a:t>
            </a:r>
            <a:r>
              <a:rPr lang="en-US" sz="1600" b="1" dirty="0" smtClean="0">
                <a:solidFill>
                  <a:srgbClr val="002060"/>
                </a:solidFill>
              </a:rPr>
              <a:t> version by using </a:t>
            </a:r>
            <a:r>
              <a:rPr lang="en-US" sz="1600" b="1" dirty="0" smtClean="0">
                <a:solidFill>
                  <a:srgbClr val="C00000"/>
                </a:solidFill>
              </a:rPr>
              <a:t>==</a:t>
            </a:r>
            <a:r>
              <a:rPr lang="en-US" sz="1600" b="1" dirty="0" smtClean="0">
                <a:solidFill>
                  <a:srgbClr val="002060"/>
                </a:solidFill>
              </a:rPr>
              <a:t> . For example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pip </a:t>
            </a:r>
            <a:r>
              <a:rPr lang="en-US" sz="1600" b="1" dirty="0" err="1" smtClean="0">
                <a:solidFill>
                  <a:srgbClr val="C00000"/>
                </a:solidFill>
              </a:rPr>
              <a:t>instal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django</a:t>
            </a:r>
            <a:r>
              <a:rPr lang="en-US" sz="1600" b="1" dirty="0" smtClean="0">
                <a:solidFill>
                  <a:srgbClr val="C00000"/>
                </a:solidFill>
              </a:rPr>
              <a:t>==1.1.5</a:t>
            </a:r>
            <a:endParaRPr lang="en-IN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Installing </a:t>
            </a:r>
            <a:r>
              <a:rPr lang="en-US" sz="2800" b="1" dirty="0" err="1" smtClean="0">
                <a:solidFill>
                  <a:srgbClr val="C00000"/>
                </a:solidFill>
              </a:rPr>
              <a:t>Django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Testing The Installation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We can test whether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has been properly installed or not in 2 ways:</a:t>
            </a: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Using the </a:t>
            </a:r>
            <a:r>
              <a:rPr lang="en-US" sz="1900" b="1" dirty="0" smtClean="0">
                <a:solidFill>
                  <a:srgbClr val="C00000"/>
                </a:solidFill>
              </a:rPr>
              <a:t>Python Interactive Shell</a:t>
            </a: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Using directly the </a:t>
            </a:r>
            <a:r>
              <a:rPr lang="en-US" sz="1900" b="1" dirty="0" smtClean="0">
                <a:solidFill>
                  <a:srgbClr val="C00000"/>
                </a:solidFill>
              </a:rPr>
              <a:t>command prompt</a:t>
            </a:r>
          </a:p>
          <a:p>
            <a:pPr fontAlgn="base"/>
            <a:endParaRPr lang="en-US" sz="24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i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Testing The Installation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To use interactive shell do the following:</a:t>
            </a:r>
          </a:p>
          <a:p>
            <a:pPr lvl="1" fontAlgn="base"/>
            <a:endParaRPr lang="en-IN" sz="2000" dirty="0" smtClean="0"/>
          </a:p>
          <a:p>
            <a:pPr lvl="1" fontAlgn="base"/>
            <a:r>
              <a:rPr lang="en-IN" sz="2000" dirty="0" smtClean="0"/>
              <a:t>Go to your </a:t>
            </a:r>
            <a:r>
              <a:rPr lang="en-IN" sz="2000" b="1" dirty="0" smtClean="0">
                <a:solidFill>
                  <a:srgbClr val="C00000"/>
                </a:solidFill>
              </a:rPr>
              <a:t>virtual environment </a:t>
            </a:r>
            <a:r>
              <a:rPr lang="en-IN" sz="2000" dirty="0" smtClean="0"/>
              <a:t>command prompt.</a:t>
            </a:r>
          </a:p>
          <a:p>
            <a:pPr lvl="1" fontAlgn="base"/>
            <a:endParaRPr lang="en-IN" sz="2000" dirty="0" smtClean="0"/>
          </a:p>
          <a:p>
            <a:pPr lvl="1" fontAlgn="base"/>
            <a:r>
              <a:rPr lang="en-IN" sz="2000" dirty="0" smtClean="0"/>
              <a:t>Start the </a:t>
            </a:r>
            <a:r>
              <a:rPr lang="en-IN" sz="2000" b="1" dirty="0" smtClean="0">
                <a:solidFill>
                  <a:srgbClr val="C00000"/>
                </a:solidFill>
              </a:rPr>
              <a:t>Python interactive interpreter </a:t>
            </a:r>
            <a:r>
              <a:rPr lang="en-IN" sz="2000" dirty="0" smtClean="0"/>
              <a:t>by typing </a:t>
            </a:r>
            <a:r>
              <a:rPr lang="en-IN" sz="2000" b="1" dirty="0" smtClean="0">
                <a:solidFill>
                  <a:srgbClr val="C00000"/>
                </a:solidFill>
              </a:rPr>
              <a:t>python</a:t>
            </a:r>
            <a:r>
              <a:rPr lang="en-IN" sz="2000" dirty="0" smtClean="0"/>
              <a:t> and hitting </a:t>
            </a:r>
            <a:r>
              <a:rPr lang="en-IN" sz="2000" b="1" dirty="0" smtClean="0">
                <a:solidFill>
                  <a:srgbClr val="C00000"/>
                </a:solidFill>
              </a:rPr>
              <a:t>Enter</a:t>
            </a:r>
            <a:r>
              <a:rPr lang="en-IN" sz="2000" dirty="0" smtClean="0"/>
              <a:t>. </a:t>
            </a:r>
          </a:p>
          <a:p>
            <a:pPr lvl="1" fontAlgn="base"/>
            <a:endParaRPr lang="en-IN" sz="2000" dirty="0" smtClean="0"/>
          </a:p>
          <a:p>
            <a:pPr lvl="1" fontAlgn="base"/>
            <a:r>
              <a:rPr lang="en-US" sz="1900" dirty="0" smtClean="0"/>
              <a:t>Now type the following code:</a:t>
            </a:r>
          </a:p>
          <a:p>
            <a:pPr lvl="2" fontAlgn="base"/>
            <a:r>
              <a:rPr lang="en-US" sz="1700" b="1" dirty="0" smtClean="0">
                <a:solidFill>
                  <a:srgbClr val="C00000"/>
                </a:solidFill>
              </a:rPr>
              <a:t>import </a:t>
            </a:r>
            <a:r>
              <a:rPr lang="en-US" sz="1700" b="1" dirty="0" err="1" smtClean="0">
                <a:solidFill>
                  <a:srgbClr val="C00000"/>
                </a:solidFill>
              </a:rPr>
              <a:t>django</a:t>
            </a:r>
            <a:endParaRPr lang="en-US" sz="1700" b="1" dirty="0" smtClean="0">
              <a:solidFill>
                <a:srgbClr val="C00000"/>
              </a:solidFill>
            </a:endParaRPr>
          </a:p>
          <a:p>
            <a:pPr lvl="2" fontAlgn="base"/>
            <a:r>
              <a:rPr lang="en-US" sz="1700" b="1" dirty="0" err="1" smtClean="0">
                <a:solidFill>
                  <a:srgbClr val="C00000"/>
                </a:solidFill>
              </a:rPr>
              <a:t>django.get_version</a:t>
            </a:r>
            <a:r>
              <a:rPr lang="en-US" sz="1700" b="1" dirty="0" smtClean="0">
                <a:solidFill>
                  <a:srgbClr val="C00000"/>
                </a:solidFill>
              </a:rPr>
              <a:t>()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The output will be the current version of 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dirty="0" smtClean="0"/>
              <a:t> which is installed in the </a:t>
            </a:r>
            <a:r>
              <a:rPr lang="en-US" sz="1900" b="1" dirty="0" smtClean="0">
                <a:solidFill>
                  <a:srgbClr val="C00000"/>
                </a:solidFill>
              </a:rPr>
              <a:t>virtual environment</a:t>
            </a: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fontAlgn="base">
              <a:buNone/>
            </a:pPr>
            <a:endParaRPr lang="en-US" sz="24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i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Testing The Installation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1497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Setting Up The System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Before we can start learning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, we must install some </a:t>
            </a:r>
            <a:r>
              <a:rPr lang="en-IN" sz="2400" dirty="0" err="1" smtClean="0"/>
              <a:t>softwares</a:t>
            </a:r>
            <a:r>
              <a:rPr lang="en-IN" sz="2400" dirty="0" smtClean="0"/>
              <a:t> on our computer. Fortunately, this is a simple </a:t>
            </a:r>
            <a:r>
              <a:rPr lang="en-IN" sz="2400" b="1" dirty="0" smtClean="0">
                <a:solidFill>
                  <a:srgbClr val="7030A0"/>
                </a:solidFill>
              </a:rPr>
              <a:t>three step process</a:t>
            </a:r>
            <a:r>
              <a:rPr lang="en-IN" sz="2400" dirty="0" smtClean="0"/>
              <a:t>:</a:t>
            </a:r>
          </a:p>
          <a:p>
            <a:pPr fontAlgn="base"/>
            <a:endParaRPr lang="en-IN" sz="2400" dirty="0" smtClean="0"/>
          </a:p>
          <a:p>
            <a:pPr lvl="1" fontAlgn="base"/>
            <a:r>
              <a:rPr lang="en-IN" sz="1900" b="1" dirty="0" smtClean="0">
                <a:solidFill>
                  <a:srgbClr val="002060"/>
                </a:solidFill>
              </a:rPr>
              <a:t>Install Python</a:t>
            </a:r>
          </a:p>
          <a:p>
            <a:pPr fontAlgn="base"/>
            <a:endParaRPr lang="en-IN" sz="2400" dirty="0" smtClean="0"/>
          </a:p>
          <a:p>
            <a:pPr lvl="1" fontAlgn="base"/>
            <a:r>
              <a:rPr lang="en-IN" sz="1900" b="1" dirty="0" smtClean="0">
                <a:solidFill>
                  <a:srgbClr val="002060"/>
                </a:solidFill>
              </a:rPr>
              <a:t>Install a Python Virtual Environment</a:t>
            </a:r>
            <a:endParaRPr lang="en-IN" sz="1900" dirty="0" smtClean="0"/>
          </a:p>
          <a:p>
            <a:pPr fontAlgn="base"/>
            <a:endParaRPr lang="en-IN" sz="2400" dirty="0" smtClean="0"/>
          </a:p>
          <a:p>
            <a:pPr lvl="1" fontAlgn="base"/>
            <a:r>
              <a:rPr lang="en-IN" sz="1900" b="1" dirty="0" smtClean="0">
                <a:solidFill>
                  <a:srgbClr val="002060"/>
                </a:solidFill>
              </a:rPr>
              <a:t>Install </a:t>
            </a:r>
            <a:r>
              <a:rPr lang="en-IN" sz="1900" b="1" dirty="0" err="1" smtClean="0">
                <a:solidFill>
                  <a:srgbClr val="002060"/>
                </a:solidFill>
              </a:rPr>
              <a:t>Django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Testing The Installation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To check the installation using command prompt , do the following:</a:t>
            </a:r>
          </a:p>
          <a:p>
            <a:pPr lvl="1" fontAlgn="base"/>
            <a:endParaRPr lang="en-IN" sz="2000" dirty="0" smtClean="0"/>
          </a:p>
          <a:p>
            <a:pPr lvl="1" fontAlgn="base"/>
            <a:r>
              <a:rPr lang="en-IN" sz="2000" dirty="0" smtClean="0"/>
              <a:t>Go to your </a:t>
            </a:r>
            <a:r>
              <a:rPr lang="en-IN" sz="2000" b="1" dirty="0" smtClean="0">
                <a:solidFill>
                  <a:srgbClr val="C00000"/>
                </a:solidFill>
              </a:rPr>
              <a:t>virtual environment </a:t>
            </a:r>
            <a:r>
              <a:rPr lang="en-IN" sz="2000" dirty="0" smtClean="0"/>
              <a:t>command prompt.</a:t>
            </a:r>
          </a:p>
          <a:p>
            <a:pPr lvl="1" fontAlgn="base"/>
            <a:endParaRPr lang="en-IN" sz="2000" dirty="0" smtClean="0"/>
          </a:p>
          <a:p>
            <a:pPr lvl="1" fontAlgn="base"/>
            <a:r>
              <a:rPr lang="en-IN" sz="2000" dirty="0" smtClean="0"/>
              <a:t>Type the following command: </a:t>
            </a:r>
            <a:r>
              <a:rPr lang="en-IN" sz="2000" b="1" dirty="0" smtClean="0">
                <a:solidFill>
                  <a:srgbClr val="C00000"/>
                </a:solidFill>
              </a:rPr>
              <a:t>python –m </a:t>
            </a:r>
            <a:r>
              <a:rPr lang="en-IN" sz="2000" b="1" dirty="0" err="1" smtClean="0">
                <a:solidFill>
                  <a:srgbClr val="C00000"/>
                </a:solidFill>
              </a:rPr>
              <a:t>django</a:t>
            </a:r>
            <a:r>
              <a:rPr lang="en-IN" sz="2000" b="1" smtClean="0">
                <a:solidFill>
                  <a:srgbClr val="C00000"/>
                </a:solidFill>
              </a:rPr>
              <a:t> --</a:t>
            </a:r>
            <a:r>
              <a:rPr lang="en-IN" sz="2000" b="1" dirty="0" smtClean="0">
                <a:solidFill>
                  <a:srgbClr val="C00000"/>
                </a:solidFill>
              </a:rPr>
              <a:t>version </a:t>
            </a:r>
          </a:p>
          <a:p>
            <a:pPr lvl="1" fontAlgn="base"/>
            <a:endParaRPr lang="en-IN" sz="2000" dirty="0" smtClean="0"/>
          </a:p>
          <a:p>
            <a:pPr lvl="1" fontAlgn="base"/>
            <a:r>
              <a:rPr lang="en-US" sz="1900" dirty="0" smtClean="0"/>
              <a:t>The output will be the current version of 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dirty="0" smtClean="0"/>
              <a:t> which is installed in the </a:t>
            </a:r>
            <a:r>
              <a:rPr lang="en-US" sz="1900" b="1" dirty="0" smtClean="0">
                <a:solidFill>
                  <a:srgbClr val="C00000"/>
                </a:solidFill>
              </a:rPr>
              <a:t>virtual environment</a:t>
            </a: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fontAlgn="base">
              <a:buNone/>
            </a:pPr>
            <a:endParaRPr lang="en-US" sz="24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i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Testing The Installation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429263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Installing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We are using </a:t>
            </a:r>
            <a:r>
              <a:rPr lang="en-IN" sz="2400" b="1" dirty="0" smtClean="0">
                <a:solidFill>
                  <a:srgbClr val="C00000"/>
                </a:solidFill>
              </a:rPr>
              <a:t>Python 3.7.2 </a:t>
            </a:r>
            <a:r>
              <a:rPr lang="en-IN" sz="2400" dirty="0" smtClean="0"/>
              <a:t>in this course which is the latest </a:t>
            </a:r>
            <a:r>
              <a:rPr lang="en-IN" sz="2400" b="1" dirty="0" smtClean="0">
                <a:solidFill>
                  <a:srgbClr val="7030A0"/>
                </a:solidFill>
              </a:rPr>
              <a:t>Python version </a:t>
            </a:r>
            <a:r>
              <a:rPr lang="en-IN" sz="2400" dirty="0" smtClean="0"/>
              <a:t>and we have already installed it 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To check the current installed version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we can type the command </a:t>
            </a:r>
            <a:r>
              <a:rPr lang="en-IN" sz="2400" b="1" dirty="0" smtClean="0">
                <a:solidFill>
                  <a:srgbClr val="002060"/>
                </a:solidFill>
              </a:rPr>
              <a:t>python –version </a:t>
            </a:r>
            <a:r>
              <a:rPr lang="en-IN" sz="2400" dirty="0" smtClean="0"/>
              <a:t>at the command prompt.</a:t>
            </a:r>
          </a:p>
          <a:p>
            <a:pPr fontAlgn="base"/>
            <a:endParaRPr lang="en-US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A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Virtual Environment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dirty="0" smtClean="0"/>
              <a:t>When we </a:t>
            </a:r>
            <a:r>
              <a:rPr lang="en-IN" sz="2400" b="1" dirty="0" smtClean="0">
                <a:solidFill>
                  <a:srgbClr val="0070C0"/>
                </a:solidFill>
              </a:rPr>
              <a:t>install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we get a </a:t>
            </a:r>
            <a:r>
              <a:rPr lang="en-IN" sz="2400" b="1" dirty="0" smtClean="0">
                <a:solidFill>
                  <a:srgbClr val="7030A0"/>
                </a:solidFill>
              </a:rPr>
              <a:t>single global environment</a:t>
            </a:r>
            <a:r>
              <a:rPr lang="en-IN" sz="2400" dirty="0" smtClean="0"/>
              <a:t> that is shared by all our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 projects/codes. </a:t>
            </a:r>
          </a:p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, we know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doesn’t come with all </a:t>
            </a:r>
            <a:r>
              <a:rPr lang="en-US" sz="2400" b="1" dirty="0" smtClean="0">
                <a:solidFill>
                  <a:srgbClr val="7030A0"/>
                </a:solidFill>
              </a:rPr>
              <a:t>packages</a:t>
            </a:r>
            <a:r>
              <a:rPr lang="en-US" sz="2400" dirty="0" smtClean="0"/>
              <a:t> preinstalled. There are certain </a:t>
            </a:r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rd</a:t>
            </a:r>
            <a:r>
              <a:rPr lang="en-US" sz="2400" b="1" dirty="0" smtClean="0">
                <a:solidFill>
                  <a:srgbClr val="C00000"/>
                </a:solidFill>
              </a:rPr>
              <a:t> party packages </a:t>
            </a:r>
            <a:r>
              <a:rPr lang="en-US" sz="2400" dirty="0" smtClean="0"/>
              <a:t>which are not bundled with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For example , packages like  </a:t>
            </a:r>
            <a:r>
              <a:rPr lang="en-US" sz="2400" b="1" dirty="0" err="1" smtClean="0">
                <a:solidFill>
                  <a:srgbClr val="C00000"/>
                </a:solidFill>
              </a:rPr>
              <a:t>NumPy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Panda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PyGame</a:t>
            </a:r>
            <a:r>
              <a:rPr lang="en-US" sz="2400" dirty="0" smtClean="0"/>
              <a:t> etc are not a part of default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installation.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A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Virtual Environment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So we will have to </a:t>
            </a:r>
            <a:r>
              <a:rPr lang="en-US" sz="2400" b="1" dirty="0" smtClean="0">
                <a:solidFill>
                  <a:srgbClr val="7030A0"/>
                </a:solidFill>
              </a:rPr>
              <a:t>download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install </a:t>
            </a:r>
            <a:r>
              <a:rPr lang="en-US" sz="2400" dirty="0" smtClean="0"/>
              <a:t>them separately using </a:t>
            </a:r>
            <a:r>
              <a:rPr lang="en-US" sz="2400" b="1" dirty="0" smtClean="0">
                <a:solidFill>
                  <a:srgbClr val="002060"/>
                </a:solidFill>
              </a:rPr>
              <a:t>pip</a:t>
            </a:r>
            <a:r>
              <a:rPr lang="en-US" sz="2400" dirty="0" smtClean="0"/>
              <a:t> command</a:t>
            </a:r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While we can </a:t>
            </a:r>
            <a:r>
              <a:rPr lang="en-IN" sz="2400" b="1" dirty="0" smtClean="0">
                <a:solidFill>
                  <a:srgbClr val="0070C0"/>
                </a:solidFill>
              </a:rPr>
              <a:t>install</a:t>
            </a:r>
            <a:r>
              <a:rPr lang="en-IN" sz="2400" dirty="0" smtClean="0"/>
              <a:t> whatever </a:t>
            </a:r>
            <a:r>
              <a:rPr lang="en-IN" sz="2400" b="1" dirty="0" smtClean="0">
                <a:solidFill>
                  <a:srgbClr val="C00000"/>
                </a:solidFill>
              </a:rPr>
              <a:t>Python packages </a:t>
            </a:r>
            <a:r>
              <a:rPr lang="en-IN" sz="2400" dirty="0" smtClean="0"/>
              <a:t>we like in the environment, but we can only </a:t>
            </a:r>
            <a:r>
              <a:rPr lang="en-IN" sz="2400" b="1" dirty="0" smtClean="0">
                <a:solidFill>
                  <a:srgbClr val="0070C0"/>
                </a:solidFill>
              </a:rPr>
              <a:t>install </a:t>
            </a:r>
            <a:r>
              <a:rPr lang="en-IN" sz="2400" b="1" dirty="0" smtClean="0">
                <a:solidFill>
                  <a:srgbClr val="C00000"/>
                </a:solidFill>
              </a:rPr>
              <a:t>one particular version</a:t>
            </a:r>
            <a:r>
              <a:rPr lang="en-IN" sz="2400" dirty="0" smtClean="0"/>
              <a:t> of each package at a time.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b="1" dirty="0" smtClean="0">
              <a:solidFill>
                <a:srgbClr val="00B050"/>
              </a:solidFill>
            </a:endParaRPr>
          </a:p>
          <a:p>
            <a:pPr fontAlgn="base"/>
            <a:r>
              <a:rPr lang="en-US" sz="2400" b="1" dirty="0" smtClean="0">
                <a:solidFill>
                  <a:srgbClr val="00B050"/>
                </a:solidFill>
              </a:rPr>
              <a:t>AND THIS CAN CREATE A PROBLEM!!</a:t>
            </a:r>
            <a:endParaRPr lang="en-US" sz="2300" b="1" dirty="0" smtClean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A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Virtual Environment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To understand this , suppose we have created a </a:t>
            </a:r>
            <a:r>
              <a:rPr lang="en-IN" sz="2400" b="1" dirty="0" smtClean="0">
                <a:solidFill>
                  <a:srgbClr val="7030A0"/>
                </a:solidFill>
              </a:rPr>
              <a:t>Python project</a:t>
            </a:r>
            <a:r>
              <a:rPr lang="en-IN" sz="2400" dirty="0" smtClean="0"/>
              <a:t> called </a:t>
            </a:r>
            <a:r>
              <a:rPr lang="en-IN" sz="2400" b="1" dirty="0" smtClean="0">
                <a:solidFill>
                  <a:srgbClr val="7030A0"/>
                </a:solidFill>
              </a:rPr>
              <a:t>“</a:t>
            </a:r>
            <a:r>
              <a:rPr lang="en-IN" sz="2400" b="1" dirty="0" err="1" smtClean="0">
                <a:solidFill>
                  <a:srgbClr val="7030A0"/>
                </a:solidFill>
              </a:rPr>
              <a:t>Mouzikka</a:t>
            </a:r>
            <a:r>
              <a:rPr lang="en-IN" sz="2400" b="1" dirty="0" smtClean="0">
                <a:solidFill>
                  <a:srgbClr val="7030A0"/>
                </a:solidFill>
              </a:rPr>
              <a:t>” </a:t>
            </a:r>
            <a:r>
              <a:rPr lang="en-IN" sz="2400" dirty="0" smtClean="0"/>
              <a:t>for playing songs.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In this project we have used </a:t>
            </a:r>
            <a:r>
              <a:rPr lang="en-US" sz="2400" b="1" dirty="0" err="1" smtClean="0">
                <a:solidFill>
                  <a:srgbClr val="C00000"/>
                </a:solidFill>
              </a:rPr>
              <a:t>PyGame</a:t>
            </a:r>
            <a:r>
              <a:rPr lang="en-US" sz="2400" dirty="0" smtClean="0"/>
              <a:t> library with </a:t>
            </a:r>
            <a:r>
              <a:rPr lang="en-US" sz="2400" b="1" dirty="0" smtClean="0">
                <a:solidFill>
                  <a:srgbClr val="C00000"/>
                </a:solidFill>
              </a:rPr>
              <a:t>version 1.9.4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suppose in future we are developing </a:t>
            </a:r>
            <a:r>
              <a:rPr lang="en-US" sz="2400" b="1" dirty="0" smtClean="0">
                <a:solidFill>
                  <a:srgbClr val="7030A0"/>
                </a:solidFill>
              </a:rPr>
              <a:t>another project </a:t>
            </a:r>
            <a:r>
              <a:rPr lang="en-US" sz="2400" dirty="0" smtClean="0"/>
              <a:t>but it requires a new version of </a:t>
            </a:r>
            <a:r>
              <a:rPr lang="en-US" sz="2400" b="1" dirty="0" err="1" smtClean="0">
                <a:solidFill>
                  <a:srgbClr val="C00000"/>
                </a:solidFill>
              </a:rPr>
              <a:t>PyGame</a:t>
            </a:r>
            <a:r>
              <a:rPr lang="en-US" sz="2400" dirty="0" smtClean="0"/>
              <a:t> library called </a:t>
            </a:r>
            <a:r>
              <a:rPr lang="en-US" sz="2400" b="1" dirty="0" smtClean="0">
                <a:solidFill>
                  <a:srgbClr val="C00000"/>
                </a:solidFill>
              </a:rPr>
              <a:t>2.0</a:t>
            </a:r>
            <a:endParaRPr lang="en-US" sz="23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A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Virtual Environment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if we </a:t>
            </a:r>
            <a:r>
              <a:rPr lang="en-US" sz="2400" b="1" dirty="0" smtClean="0">
                <a:solidFill>
                  <a:srgbClr val="002060"/>
                </a:solidFill>
              </a:rPr>
              <a:t>install/upgrade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PyGame</a:t>
            </a:r>
            <a:r>
              <a:rPr lang="en-US" sz="2400" b="1" dirty="0" smtClean="0">
                <a:solidFill>
                  <a:srgbClr val="C00000"/>
                </a:solidFill>
              </a:rPr>
              <a:t> 2.0 </a:t>
            </a:r>
            <a:r>
              <a:rPr lang="en-US" sz="2400" dirty="0" smtClean="0"/>
              <a:t>globally , then it will replace </a:t>
            </a:r>
            <a:r>
              <a:rPr lang="en-US" sz="2400" b="1" dirty="0" err="1" smtClean="0">
                <a:solidFill>
                  <a:srgbClr val="C00000"/>
                </a:solidFill>
              </a:rPr>
              <a:t>PyGame</a:t>
            </a:r>
            <a:r>
              <a:rPr lang="en-US" sz="2400" b="1" dirty="0" smtClean="0">
                <a:solidFill>
                  <a:srgbClr val="C00000"/>
                </a:solidFill>
              </a:rPr>
              <a:t> 1.9.4 </a:t>
            </a:r>
            <a:r>
              <a:rPr lang="en-US" sz="2400" dirty="0" smtClean="0"/>
              <a:t>and due to this our previous project </a:t>
            </a:r>
            <a:r>
              <a:rPr lang="en-US" sz="2400" b="1" dirty="0" smtClean="0">
                <a:solidFill>
                  <a:srgbClr val="7030A0"/>
                </a:solidFill>
              </a:rPr>
              <a:t>“</a:t>
            </a:r>
            <a:r>
              <a:rPr lang="en-US" sz="2400" b="1" dirty="0" err="1" smtClean="0">
                <a:solidFill>
                  <a:srgbClr val="7030A0"/>
                </a:solidFill>
              </a:rPr>
              <a:t>Mouzikka</a:t>
            </a:r>
            <a:r>
              <a:rPr lang="en-US" sz="2400" b="1" dirty="0" smtClean="0">
                <a:solidFill>
                  <a:srgbClr val="7030A0"/>
                </a:solidFill>
              </a:rPr>
              <a:t>” </a:t>
            </a:r>
            <a:r>
              <a:rPr lang="en-US" sz="2400" dirty="0" smtClean="0"/>
              <a:t>might stop working as some functions in the </a:t>
            </a:r>
            <a:r>
              <a:rPr lang="en-US" sz="2400" b="1" dirty="0" err="1" smtClean="0">
                <a:solidFill>
                  <a:srgbClr val="C00000"/>
                </a:solidFill>
              </a:rPr>
              <a:t>PyGame</a:t>
            </a:r>
            <a:r>
              <a:rPr lang="en-US" sz="2400" b="1" dirty="0" smtClean="0">
                <a:solidFill>
                  <a:srgbClr val="C00000"/>
                </a:solidFill>
              </a:rPr>
              <a:t> 2.0 </a:t>
            </a:r>
            <a:r>
              <a:rPr lang="en-US" sz="2400" dirty="0" smtClean="0"/>
              <a:t>might have changed.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So we will require both the versions of </a:t>
            </a:r>
            <a:r>
              <a:rPr lang="en-US" sz="2400" b="1" dirty="0" err="1" smtClean="0">
                <a:solidFill>
                  <a:srgbClr val="C00000"/>
                </a:solidFill>
              </a:rPr>
              <a:t>PyGame</a:t>
            </a:r>
            <a:r>
              <a:rPr lang="en-US" sz="2400" dirty="0" smtClean="0"/>
              <a:t> i.e. </a:t>
            </a:r>
            <a:r>
              <a:rPr lang="en-US" sz="2400" b="1" dirty="0" err="1" smtClean="0">
                <a:solidFill>
                  <a:srgbClr val="C00000"/>
                </a:solidFill>
              </a:rPr>
              <a:t>PyGame</a:t>
            </a:r>
            <a:r>
              <a:rPr lang="en-US" sz="2400" b="1" dirty="0" smtClean="0">
                <a:solidFill>
                  <a:srgbClr val="C00000"/>
                </a:solidFill>
              </a:rPr>
              <a:t> 1.9.4</a:t>
            </a:r>
            <a:r>
              <a:rPr lang="en-US" sz="2400" dirty="0" smtClean="0"/>
              <a:t> for our previous project </a:t>
            </a:r>
            <a:r>
              <a:rPr lang="en-US" sz="2400" b="1" dirty="0" smtClean="0">
                <a:solidFill>
                  <a:srgbClr val="7030A0"/>
                </a:solidFill>
              </a:rPr>
              <a:t>“</a:t>
            </a:r>
            <a:r>
              <a:rPr lang="en-US" sz="2400" b="1" dirty="0" err="1" smtClean="0">
                <a:solidFill>
                  <a:srgbClr val="7030A0"/>
                </a:solidFill>
              </a:rPr>
              <a:t>Mouzikka</a:t>
            </a:r>
            <a:r>
              <a:rPr lang="en-US" sz="2400" b="1" dirty="0" smtClean="0">
                <a:solidFill>
                  <a:srgbClr val="7030A0"/>
                </a:solidFill>
              </a:rPr>
              <a:t>”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C00000"/>
                </a:solidFill>
              </a:rPr>
              <a:t>PyGame</a:t>
            </a:r>
            <a:r>
              <a:rPr lang="en-US" sz="2400" b="1" dirty="0" smtClean="0">
                <a:solidFill>
                  <a:srgbClr val="C00000"/>
                </a:solidFill>
              </a:rPr>
              <a:t> 2.0 </a:t>
            </a:r>
            <a:r>
              <a:rPr lang="en-US" sz="2400" dirty="0" smtClean="0"/>
              <a:t>for our </a:t>
            </a:r>
            <a:r>
              <a:rPr lang="en-US" sz="2400" b="1" dirty="0" smtClean="0">
                <a:solidFill>
                  <a:srgbClr val="7030A0"/>
                </a:solidFill>
              </a:rPr>
              <a:t>new project</a:t>
            </a:r>
            <a:r>
              <a:rPr lang="en-US" sz="2400" dirty="0" smtClean="0"/>
              <a:t>.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A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Virtual Environment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 smtClean="0"/>
              <a:t>This is only possible using </a:t>
            </a:r>
            <a:r>
              <a:rPr lang="en-US" sz="2400" b="1" u="sng" dirty="0" smtClean="0">
                <a:solidFill>
                  <a:srgbClr val="002060"/>
                </a:solidFill>
              </a:rPr>
              <a:t>“Virtual Environments”</a:t>
            </a:r>
          </a:p>
          <a:p>
            <a:pPr fontAlgn="base"/>
            <a:endParaRPr lang="en-US" sz="2400" b="1" u="sng" dirty="0" smtClean="0">
              <a:solidFill>
                <a:srgbClr val="002060"/>
              </a:solidFill>
            </a:endParaRP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So , a </a:t>
            </a:r>
            <a:r>
              <a:rPr lang="en-IN" sz="2400" b="1" dirty="0" smtClean="0">
                <a:solidFill>
                  <a:srgbClr val="002060"/>
                </a:solidFill>
              </a:rPr>
              <a:t>virtual environment 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rgbClr val="7030A0"/>
                </a:solidFill>
              </a:rPr>
              <a:t>tool</a:t>
            </a:r>
            <a:r>
              <a:rPr lang="en-IN" sz="2400" dirty="0" smtClean="0"/>
              <a:t> to maintain </a:t>
            </a:r>
            <a:r>
              <a:rPr lang="en-IN" sz="2400" b="1" dirty="0" smtClean="0">
                <a:solidFill>
                  <a:srgbClr val="002060"/>
                </a:solidFill>
              </a:rPr>
              <a:t>separate space</a:t>
            </a:r>
            <a:r>
              <a:rPr lang="en-IN" sz="2400" dirty="0" smtClean="0"/>
              <a:t> for a </a:t>
            </a:r>
            <a:r>
              <a:rPr lang="en-IN" sz="2400" b="1" dirty="0" smtClean="0">
                <a:solidFill>
                  <a:srgbClr val="C00000"/>
                </a:solidFill>
              </a:rPr>
              <a:t>project</a:t>
            </a:r>
            <a:r>
              <a:rPr lang="en-IN" sz="2400" dirty="0" smtClean="0"/>
              <a:t> with its </a:t>
            </a:r>
            <a:r>
              <a:rPr lang="en-IN" sz="2400" b="1" dirty="0" smtClean="0">
                <a:solidFill>
                  <a:srgbClr val="7030A0"/>
                </a:solidFill>
              </a:rPr>
              <a:t>dependencies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libraries</a:t>
            </a:r>
            <a:r>
              <a:rPr lang="en-IN" sz="2400" dirty="0" smtClean="0"/>
              <a:t> in one place.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 This </a:t>
            </a:r>
            <a:r>
              <a:rPr lang="en-IN" sz="2400" b="1" dirty="0" smtClean="0">
                <a:solidFill>
                  <a:srgbClr val="002060"/>
                </a:solidFill>
              </a:rPr>
              <a:t>environment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specific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C00000"/>
                </a:solidFill>
              </a:rPr>
              <a:t>particular project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doesn't interfere </a:t>
            </a:r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C00000"/>
                </a:solidFill>
              </a:rPr>
              <a:t>other projects' dependencies</a:t>
            </a:r>
            <a:r>
              <a:rPr lang="en-IN" sz="2400" dirty="0" smtClean="0"/>
              <a:t>. </a:t>
            </a:r>
            <a:endParaRPr lang="en-US" sz="2300" b="1" u="sng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3459</TotalTime>
  <Words>1036</Words>
  <Application>Microsoft Office PowerPoint</Application>
  <PresentationFormat>On-screen Show (4:3)</PresentationFormat>
  <Paragraphs>244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PowerPoint Presentation</vt:lpstr>
      <vt:lpstr>Today’s Agenda</vt:lpstr>
      <vt:lpstr>Setting Up The System</vt:lpstr>
      <vt:lpstr>Installing Python</vt:lpstr>
      <vt:lpstr>What Is A  Virtual Environment ?</vt:lpstr>
      <vt:lpstr>What Is A  Virtual Environment ?</vt:lpstr>
      <vt:lpstr>What Is A  Virtual Environment ?</vt:lpstr>
      <vt:lpstr>What Is A  Virtual Environment ?</vt:lpstr>
      <vt:lpstr>What Is A  Virtual Environment ?</vt:lpstr>
      <vt:lpstr>What Is A  Virtual Environment ?</vt:lpstr>
      <vt:lpstr>What Is A  Virtual Environment ?</vt:lpstr>
      <vt:lpstr>What Is A  Virtual Environment ?</vt:lpstr>
      <vt:lpstr>Creating The Project Directory</vt:lpstr>
      <vt:lpstr>Creating The Project Directory</vt:lpstr>
      <vt:lpstr>Creating The  Virtual Environment</vt:lpstr>
      <vt:lpstr>Creating The  Virtual Environment</vt:lpstr>
      <vt:lpstr>Updating pip</vt:lpstr>
      <vt:lpstr>Updating pip</vt:lpstr>
      <vt:lpstr>Creating The  Virtual Environment</vt:lpstr>
      <vt:lpstr>Creating The  Virtual Environment</vt:lpstr>
      <vt:lpstr>Activating The  Virtual Environment</vt:lpstr>
      <vt:lpstr>Activating The  Virtual Environment</vt:lpstr>
      <vt:lpstr>Deactivating The  Virtual Environment</vt:lpstr>
      <vt:lpstr>Deactivating The  Virtual Environment</vt:lpstr>
      <vt:lpstr>Installing Django</vt:lpstr>
      <vt:lpstr>Installing Django</vt:lpstr>
      <vt:lpstr>Testing The Installation</vt:lpstr>
      <vt:lpstr>Testing The Installation</vt:lpstr>
      <vt:lpstr>Testing The Installation</vt:lpstr>
      <vt:lpstr>Testing The Installation</vt:lpstr>
      <vt:lpstr>Testing The Installation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hp</cp:lastModifiedBy>
  <cp:revision>290</cp:revision>
  <dcterms:created xsi:type="dcterms:W3CDTF">2015-12-21T13:46:48Z</dcterms:created>
  <dcterms:modified xsi:type="dcterms:W3CDTF">2020-02-05T19:19:00Z</dcterms:modified>
</cp:coreProperties>
</file>