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99" r:id="rId4"/>
    <p:sldId id="460" r:id="rId5"/>
    <p:sldId id="463" r:id="rId6"/>
    <p:sldId id="462" r:id="rId7"/>
    <p:sldId id="464" r:id="rId8"/>
    <p:sldId id="465" r:id="rId9"/>
    <p:sldId id="466" r:id="rId10"/>
    <p:sldId id="467" r:id="rId11"/>
    <p:sldId id="426" r:id="rId12"/>
    <p:sldId id="469" r:id="rId13"/>
    <p:sldId id="468" r:id="rId14"/>
    <p:sldId id="471" r:id="rId15"/>
    <p:sldId id="473" r:id="rId16"/>
    <p:sldId id="472" r:id="rId17"/>
    <p:sldId id="475" r:id="rId18"/>
    <p:sldId id="474" r:id="rId19"/>
    <p:sldId id="476" r:id="rId20"/>
    <p:sldId id="477" r:id="rId21"/>
    <p:sldId id="478" r:id="rId22"/>
    <p:sldId id="480" r:id="rId23"/>
    <p:sldId id="4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Following is the </a:t>
            </a:r>
            <a:r>
              <a:rPr lang="en-IN" sz="2400" b="1" dirty="0" smtClean="0">
                <a:solidFill>
                  <a:srgbClr val="0070C0"/>
                </a:solidFill>
              </a:rPr>
              <a:t>folder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file</a:t>
            </a:r>
            <a:r>
              <a:rPr lang="en-IN" sz="2400" dirty="0" smtClean="0"/>
              <a:t> structure the previous command will create:</a:t>
            </a:r>
          </a:p>
          <a:p>
            <a:pPr>
              <a:buNone/>
            </a:pPr>
            <a:r>
              <a:rPr lang="en-IN" sz="2400" dirty="0" smtClean="0"/>
              <a:t> 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yfirstprojecttre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00306"/>
            <a:ext cx="9001156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Details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Folder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rgbClr val="C00000"/>
                </a:solidFill>
              </a:rPr>
              <a:t>File</a:t>
            </a:r>
            <a:r>
              <a:rPr lang="en-US" sz="2800" b="1" dirty="0" smtClean="0"/>
              <a:t> Structure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first_project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(outer folder)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outer</a:t>
            </a:r>
            <a:r>
              <a:rPr lang="en-IN" dirty="0" smtClean="0"/>
              <a:t> </a:t>
            </a:r>
            <a:r>
              <a:rPr lang="en-IN" b="1" dirty="0" err="1" smtClean="0">
                <a:solidFill>
                  <a:srgbClr val="0070C0"/>
                </a:solidFill>
              </a:rPr>
              <a:t>first_project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tx1"/>
                </a:solidFill>
              </a:rPr>
              <a:t>folder is our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b="1" dirty="0" smtClean="0">
                <a:solidFill>
                  <a:srgbClr val="C00000"/>
                </a:solidFill>
              </a:rPr>
              <a:t> project</a:t>
            </a:r>
            <a:r>
              <a:rPr lang="en-IN" dirty="0" smtClean="0"/>
              <a:t>.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IN" b="1" dirty="0" err="1" smtClean="0">
                <a:solidFill>
                  <a:srgbClr val="C00000"/>
                </a:solidFill>
              </a:rPr>
              <a:t>jango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created this folder and its contents when we ran the</a:t>
            </a:r>
            <a:r>
              <a:rPr lang="en-IN" dirty="0" smtClean="0"/>
              <a:t> </a:t>
            </a:r>
            <a:r>
              <a:rPr lang="en-IN" b="1" dirty="0" err="1" smtClean="0">
                <a:solidFill>
                  <a:srgbClr val="C00000"/>
                </a:solidFill>
              </a:rPr>
              <a:t>startproject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tx1"/>
                </a:solidFill>
              </a:rPr>
              <a:t>command 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IN" b="1" dirty="0" err="1" smtClean="0">
                <a:solidFill>
                  <a:srgbClr val="C00000"/>
                </a:solidFill>
              </a:rPr>
              <a:t>jango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doesn’t care about the folder name, so we can rename it to something meaningful to us</a:t>
            </a:r>
            <a:r>
              <a:rPr lang="en-IN" dirty="0" smtClean="0"/>
              <a:t>.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first_project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(inner folder)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inner</a:t>
            </a:r>
            <a:r>
              <a:rPr lang="en-IN" dirty="0" smtClean="0"/>
              <a:t> </a:t>
            </a:r>
            <a:r>
              <a:rPr lang="en-IN" b="1" dirty="0" err="1" smtClean="0">
                <a:solidFill>
                  <a:srgbClr val="0070C0"/>
                </a:solidFill>
              </a:rPr>
              <a:t>first_project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tx1"/>
                </a:solidFill>
              </a:rPr>
              <a:t>folder is our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dirty="0" smtClean="0">
                <a:solidFill>
                  <a:schemeClr val="tx1"/>
                </a:solidFill>
              </a:rPr>
              <a:t> website application.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This is the one application that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creates automatically for us.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Because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dirty="0" smtClean="0">
                <a:solidFill>
                  <a:schemeClr val="tx1"/>
                </a:solidFill>
              </a:rPr>
              <a:t> is a web framework, it assumes we are going to build a </a:t>
            </a:r>
            <a:r>
              <a:rPr lang="en-IN" b="1" dirty="0" smtClean="0">
                <a:solidFill>
                  <a:srgbClr val="0070C0"/>
                </a:solidFill>
              </a:rPr>
              <a:t>website app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endParaRPr lang="en-IN" sz="1900" dirty="0" smtClean="0"/>
          </a:p>
          <a:p>
            <a:pPr>
              <a:buNone/>
            </a:pPr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Details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Folder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rgbClr val="C00000"/>
                </a:solidFill>
              </a:rPr>
              <a:t>File</a:t>
            </a:r>
            <a:r>
              <a:rPr lang="en-US" sz="2800" b="1" dirty="0" smtClean="0"/>
              <a:t> Structure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400" b="1" dirty="0" smtClean="0">
                <a:solidFill>
                  <a:srgbClr val="00B050"/>
                </a:solidFill>
              </a:rPr>
              <a:t>__</a:t>
            </a:r>
            <a:r>
              <a:rPr lang="en-IN" sz="2400" b="1" dirty="0" err="1" smtClean="0">
                <a:solidFill>
                  <a:srgbClr val="00B050"/>
                </a:solidFill>
              </a:rPr>
              <a:t>init__.py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This is a blank </a:t>
            </a:r>
            <a:r>
              <a:rPr lang="en-IN" sz="2400" b="1" dirty="0" smtClean="0">
                <a:solidFill>
                  <a:srgbClr val="C00000"/>
                </a:solidFill>
              </a:rPr>
              <a:t>Python script </a:t>
            </a:r>
            <a:r>
              <a:rPr lang="en-IN" sz="2400" dirty="0" smtClean="0">
                <a:solidFill>
                  <a:schemeClr val="tx1"/>
                </a:solidFill>
              </a:rPr>
              <a:t>that due to its special name let’s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know that this directory can be treated as a </a:t>
            </a:r>
            <a:r>
              <a:rPr lang="en-IN" sz="2400" b="1" dirty="0" smtClean="0">
                <a:solidFill>
                  <a:srgbClr val="FF0000"/>
                </a:solidFill>
              </a:rPr>
              <a:t>package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settings.py</a:t>
            </a:r>
            <a:r>
              <a:rPr lang="en-US" sz="2400" dirty="0" smtClean="0"/>
              <a:t> : </a:t>
            </a:r>
            <a:r>
              <a:rPr lang="en-IN" sz="2400" dirty="0" smtClean="0"/>
              <a:t>This is where we will store all our </a:t>
            </a:r>
            <a:r>
              <a:rPr lang="en-IN" sz="2400" b="1" dirty="0" smtClean="0">
                <a:solidFill>
                  <a:srgbClr val="7030A0"/>
                </a:solidFill>
              </a:rPr>
              <a:t>project settings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urls.py</a:t>
            </a:r>
            <a:r>
              <a:rPr lang="en-US" sz="2400" dirty="0" smtClean="0"/>
              <a:t>: </a:t>
            </a:r>
            <a:r>
              <a:rPr lang="en-IN" sz="2400" dirty="0" smtClean="0"/>
              <a:t>This is a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script that will store all the </a:t>
            </a:r>
            <a:r>
              <a:rPr lang="en-IN" sz="2400" b="1" dirty="0" smtClean="0">
                <a:solidFill>
                  <a:srgbClr val="7030A0"/>
                </a:solidFill>
              </a:rPr>
              <a:t>URL patterns</a:t>
            </a:r>
            <a:r>
              <a:rPr lang="en-IN" sz="2400" dirty="0" smtClean="0"/>
              <a:t> for our project. </a:t>
            </a:r>
            <a:r>
              <a:rPr lang="en-IN" sz="2400" b="1" dirty="0" err="1" smtClean="0">
                <a:solidFill>
                  <a:srgbClr val="7030A0"/>
                </a:solidFill>
              </a:rPr>
              <a:t>Url</a:t>
            </a:r>
            <a:r>
              <a:rPr lang="en-IN" sz="2400" dirty="0" smtClean="0"/>
              <a:t> is basically the path to different pages of our web application.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pPr>
              <a:buNone/>
            </a:pPr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Details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Folder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rgbClr val="C00000"/>
                </a:solidFill>
              </a:rPr>
              <a:t>File</a:t>
            </a:r>
            <a:r>
              <a:rPr lang="en-US" sz="2800" b="1" dirty="0" smtClean="0"/>
              <a:t> Structure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wsgi.py</a:t>
            </a:r>
            <a:r>
              <a:rPr lang="en-US" sz="2400" dirty="0" smtClean="0"/>
              <a:t>:</a:t>
            </a:r>
            <a:r>
              <a:rPr lang="en-IN" sz="2400" dirty="0" smtClean="0"/>
              <a:t>This is a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script</a:t>
            </a:r>
            <a:r>
              <a:rPr lang="en-IN" sz="2400" dirty="0" smtClean="0"/>
              <a:t> that acts as the </a:t>
            </a:r>
            <a:r>
              <a:rPr lang="en-IN" sz="2400" b="1" dirty="0" smtClean="0">
                <a:solidFill>
                  <a:srgbClr val="0070C0"/>
                </a:solidFill>
              </a:rPr>
              <a:t>Web Server Gateway Interface</a:t>
            </a:r>
            <a:r>
              <a:rPr lang="en-IN" sz="2400" dirty="0" smtClean="0"/>
              <a:t>. It will later on help us deploy our web app to </a:t>
            </a:r>
            <a:r>
              <a:rPr lang="en-IN" sz="2400" b="1" dirty="0" smtClean="0">
                <a:solidFill>
                  <a:srgbClr val="7030A0"/>
                </a:solidFill>
              </a:rPr>
              <a:t>production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manage.py</a:t>
            </a:r>
            <a:r>
              <a:rPr lang="en-US" sz="2400" dirty="0" smtClean="0"/>
              <a:t>:</a:t>
            </a:r>
            <a:r>
              <a:rPr lang="en-IN" sz="2400" dirty="0" smtClean="0"/>
              <a:t>This is a </a:t>
            </a:r>
            <a:r>
              <a:rPr lang="en-IN" sz="2400" b="1" dirty="0" smtClean="0">
                <a:solidFill>
                  <a:srgbClr val="C00000"/>
                </a:solidFill>
              </a:rPr>
              <a:t>Python script </a:t>
            </a:r>
            <a:r>
              <a:rPr lang="en-IN" sz="2400" dirty="0" smtClean="0"/>
              <a:t>that we will use a lot. It will be associated with many commands as we build our web app!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pPr>
              <a:buNone/>
            </a:pPr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Running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Let’s verify our whether our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works.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Follow the given steps :</a:t>
            </a:r>
          </a:p>
          <a:p>
            <a:pPr lvl="1" fontAlgn="base"/>
            <a:r>
              <a:rPr lang="en-IN" dirty="0" smtClean="0"/>
              <a:t>Activate the </a:t>
            </a:r>
            <a:r>
              <a:rPr lang="en-IN" b="1" dirty="0" smtClean="0">
                <a:solidFill>
                  <a:srgbClr val="C00000"/>
                </a:solidFill>
              </a:rPr>
              <a:t>virtual environment </a:t>
            </a:r>
            <a:r>
              <a:rPr lang="en-IN" dirty="0" smtClean="0"/>
              <a:t>if it is not activated</a:t>
            </a:r>
          </a:p>
          <a:p>
            <a:pPr lvl="1" fontAlgn="base"/>
            <a:r>
              <a:rPr lang="en-IN" dirty="0" smtClean="0"/>
              <a:t>Go to the </a:t>
            </a:r>
            <a:r>
              <a:rPr lang="en-IN" b="1" dirty="0" smtClean="0">
                <a:solidFill>
                  <a:srgbClr val="00B050"/>
                </a:solidFill>
              </a:rPr>
              <a:t>outer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first_project</a:t>
            </a:r>
            <a:r>
              <a:rPr lang="en-IN" dirty="0" smtClean="0"/>
              <a:t> directory and run the following command:</a:t>
            </a:r>
          </a:p>
          <a:p>
            <a:pPr lvl="2" fontAlgn="base"/>
            <a:r>
              <a:rPr lang="en-US" sz="2100" b="1" dirty="0" smtClean="0">
                <a:solidFill>
                  <a:srgbClr val="C00000"/>
                </a:solidFill>
              </a:rPr>
              <a:t>p</a:t>
            </a:r>
            <a:r>
              <a:rPr lang="en-IN" sz="2100" b="1" dirty="0" err="1" smtClean="0">
                <a:solidFill>
                  <a:srgbClr val="C00000"/>
                </a:solidFill>
              </a:rPr>
              <a:t>ython</a:t>
            </a:r>
            <a:r>
              <a:rPr lang="en-IN" sz="2100" b="1" dirty="0" smtClean="0">
                <a:solidFill>
                  <a:srgbClr val="C00000"/>
                </a:solidFill>
              </a:rPr>
              <a:t> manage.py </a:t>
            </a:r>
            <a:r>
              <a:rPr lang="en-IN" sz="21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2100" b="1" dirty="0" smtClean="0">
                <a:solidFill>
                  <a:srgbClr val="C00000"/>
                </a:solidFill>
              </a:rPr>
              <a:t> </a:t>
            </a:r>
          </a:p>
          <a:p>
            <a:pPr lvl="1" fontAlgn="base"/>
            <a:r>
              <a:rPr lang="en-IN" dirty="0" smtClean="0"/>
              <a:t>This will start the </a:t>
            </a:r>
            <a:r>
              <a:rPr lang="en-IN" b="1" dirty="0" err="1" smtClean="0">
                <a:solidFill>
                  <a:srgbClr val="7030A0"/>
                </a:solidFill>
              </a:rPr>
              <a:t>Django</a:t>
            </a:r>
            <a:r>
              <a:rPr lang="en-IN" b="1" dirty="0" smtClean="0">
                <a:solidFill>
                  <a:srgbClr val="7030A0"/>
                </a:solidFill>
              </a:rPr>
              <a:t> development server </a:t>
            </a:r>
            <a:r>
              <a:rPr lang="en-IN" dirty="0" smtClean="0"/>
              <a:t>– a lightweight </a:t>
            </a:r>
            <a:r>
              <a:rPr lang="en-IN" b="1" dirty="0" smtClean="0">
                <a:solidFill>
                  <a:srgbClr val="7030A0"/>
                </a:solidFill>
              </a:rPr>
              <a:t>Web server </a:t>
            </a:r>
            <a:r>
              <a:rPr lang="en-IN" dirty="0" smtClean="0"/>
              <a:t>written in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. </a:t>
            </a:r>
          </a:p>
          <a:p>
            <a:pPr lvl="1" fontAlgn="base"/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development server </a:t>
            </a:r>
            <a:r>
              <a:rPr lang="en-IN" dirty="0" smtClean="0"/>
              <a:t>comes bundled with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dirty="0" smtClean="0"/>
              <a:t> and was created so that we can develop things rapidly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Running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pic>
        <p:nvPicPr>
          <p:cNvPr id="7" name="Content Placeholder 6" descr="djangoscreen1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50331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Running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When the server starts,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will output a few messages before telling us that the </a:t>
            </a:r>
            <a:r>
              <a:rPr lang="en-IN" sz="2400" b="1" dirty="0" smtClean="0">
                <a:solidFill>
                  <a:srgbClr val="0070C0"/>
                </a:solidFill>
              </a:rPr>
              <a:t>development server is up </a:t>
            </a:r>
            <a:r>
              <a:rPr lang="en-IN" sz="2400" dirty="0" smtClean="0"/>
              <a:t>and running at </a:t>
            </a:r>
            <a:r>
              <a:rPr lang="en-IN" sz="2400" b="1" dirty="0" smtClean="0">
                <a:solidFill>
                  <a:srgbClr val="7030A0"/>
                </a:solidFill>
              </a:rPr>
              <a:t>http://127.0.0.1:8000/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Here , </a:t>
            </a:r>
            <a:r>
              <a:rPr lang="en-IN" sz="2400" b="1" dirty="0" smtClean="0">
                <a:solidFill>
                  <a:srgbClr val="C00000"/>
                </a:solidFill>
              </a:rPr>
              <a:t>127.0.0.1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0070C0"/>
                </a:solidFill>
              </a:rPr>
              <a:t>IP address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local host</a:t>
            </a:r>
            <a:r>
              <a:rPr lang="en-IN" sz="2400" dirty="0" smtClean="0"/>
              <a:t>, or our </a:t>
            </a:r>
            <a:r>
              <a:rPr lang="en-IN" sz="2400" b="1" dirty="0" smtClean="0">
                <a:solidFill>
                  <a:srgbClr val="C00000"/>
                </a:solidFill>
              </a:rPr>
              <a:t>local computer </a:t>
            </a:r>
            <a:r>
              <a:rPr lang="en-IN" sz="2400" dirty="0" smtClean="0"/>
              <a:t>and the number </a:t>
            </a:r>
            <a:r>
              <a:rPr lang="en-IN" sz="2400" b="1" dirty="0" smtClean="0">
                <a:solidFill>
                  <a:srgbClr val="C00000"/>
                </a:solidFill>
              </a:rPr>
              <a:t>8000</a:t>
            </a:r>
            <a:r>
              <a:rPr lang="en-IN" sz="2400" dirty="0" smtClean="0"/>
              <a:t> on the end is telling us that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is listening at </a:t>
            </a:r>
            <a:r>
              <a:rPr lang="en-IN" sz="2400" b="1" dirty="0" smtClean="0">
                <a:solidFill>
                  <a:srgbClr val="C00000"/>
                </a:solidFill>
              </a:rPr>
              <a:t>port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8000</a:t>
            </a:r>
            <a:r>
              <a:rPr lang="en-IN" sz="2400" dirty="0" smtClean="0"/>
              <a:t> on our </a:t>
            </a:r>
            <a:r>
              <a:rPr lang="en-IN" sz="2400" b="1" dirty="0" smtClean="0">
                <a:solidFill>
                  <a:srgbClr val="C00000"/>
                </a:solidFill>
              </a:rPr>
              <a:t>local host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Running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that the server is running, we can visit </a:t>
            </a:r>
            <a:r>
              <a:rPr lang="en-IN" sz="2400" b="1" dirty="0" smtClean="0">
                <a:solidFill>
                  <a:srgbClr val="7030A0"/>
                </a:solidFill>
              </a:rPr>
              <a:t>http://127.0.0.1:8000/</a:t>
            </a:r>
            <a:r>
              <a:rPr lang="en-IN" sz="2400" dirty="0" smtClean="0"/>
              <a:t> with our </a:t>
            </a:r>
            <a:r>
              <a:rPr lang="en-IN" sz="2400" b="1" dirty="0" smtClean="0">
                <a:solidFill>
                  <a:srgbClr val="7030A0"/>
                </a:solidFill>
              </a:rPr>
              <a:t>web browser </a:t>
            </a:r>
            <a:r>
              <a:rPr lang="en-IN" sz="2400" dirty="0" smtClean="0"/>
              <a:t>and we’ll see </a:t>
            </a:r>
            <a:r>
              <a:rPr lang="en-IN" sz="2400" b="1" dirty="0" err="1" smtClean="0">
                <a:solidFill>
                  <a:srgbClr val="00B050"/>
                </a:solidFill>
              </a:rPr>
              <a:t>Django’s</a:t>
            </a:r>
            <a:r>
              <a:rPr lang="en-IN" sz="2400" b="1" dirty="0" smtClean="0">
                <a:solidFill>
                  <a:srgbClr val="00B050"/>
                </a:solidFill>
              </a:rPr>
              <a:t> default welcome page</a:t>
            </a:r>
            <a:r>
              <a:rPr lang="en-IN" sz="2400" dirty="0" smtClean="0"/>
              <a:t>, complete with a cool </a:t>
            </a:r>
            <a:r>
              <a:rPr lang="en-IN" sz="2400" b="1" dirty="0" smtClean="0">
                <a:solidFill>
                  <a:srgbClr val="002060"/>
                </a:solidFill>
              </a:rPr>
              <a:t>animated rocket </a:t>
            </a:r>
            <a:r>
              <a:rPr lang="en-IN" sz="2400" dirty="0" smtClean="0"/>
              <a:t>(as shown in next slide)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Running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pic>
        <p:nvPicPr>
          <p:cNvPr id="7" name="Content Placeholder 6" descr="djangoscreen1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Little Bit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Migrations</a:t>
            </a:r>
            <a:r>
              <a:rPr lang="en-US" sz="2800" b="1" dirty="0" smtClean="0"/>
              <a:t> Warning!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When we launched the server , you must have noticed that we got a </a:t>
            </a:r>
            <a:r>
              <a:rPr lang="en-US" sz="2400" b="1" dirty="0" smtClean="0">
                <a:solidFill>
                  <a:srgbClr val="0070C0"/>
                </a:solidFill>
              </a:rPr>
              <a:t>warning from </a:t>
            </a:r>
            <a:r>
              <a:rPr lang="en-US" sz="2400" b="1" dirty="0" err="1" smtClean="0">
                <a:solidFill>
                  <a:srgbClr val="0070C0"/>
                </a:solidFill>
              </a:rPr>
              <a:t>Django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related to </a:t>
            </a:r>
            <a:r>
              <a:rPr lang="en-US" sz="2400" b="1" dirty="0" smtClean="0">
                <a:solidFill>
                  <a:srgbClr val="C00000"/>
                </a:solidFill>
              </a:rPr>
              <a:t>migrations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8858311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First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Starting A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Project V/s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Creating A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Understanding The File Structure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Running The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Little Bit About Migrations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Little Bit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Migrations</a:t>
            </a:r>
            <a:r>
              <a:rPr lang="en-US" sz="2800" b="1" dirty="0" smtClean="0"/>
              <a:t> Warning!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This raises a question that what is </a:t>
            </a:r>
            <a:r>
              <a:rPr lang="en-US" sz="2400" b="1" dirty="0" smtClean="0">
                <a:solidFill>
                  <a:srgbClr val="7030A0"/>
                </a:solidFill>
              </a:rPr>
              <a:t>migration</a:t>
            </a:r>
            <a:r>
              <a:rPr lang="en-US" sz="2400" dirty="0" smtClean="0"/>
              <a:t> ?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World , </a:t>
            </a:r>
            <a:r>
              <a:rPr lang="en-IN" sz="2400" b="1" dirty="0" smtClean="0">
                <a:solidFill>
                  <a:srgbClr val="7030A0"/>
                </a:solidFill>
              </a:rPr>
              <a:t>Migrations</a:t>
            </a:r>
            <a:r>
              <a:rPr lang="en-IN" sz="2400" dirty="0" smtClean="0"/>
              <a:t> are a way of propagating </a:t>
            </a:r>
            <a:r>
              <a:rPr lang="en-IN" sz="2400" dirty="0" smtClean="0"/>
              <a:t>the changes </a:t>
            </a:r>
            <a:r>
              <a:rPr lang="en-IN" sz="2400" dirty="0" smtClean="0"/>
              <a:t>made in the </a:t>
            </a:r>
            <a:r>
              <a:rPr lang="en-IN" sz="2400" b="1" dirty="0" smtClean="0">
                <a:solidFill>
                  <a:srgbClr val="0070C0"/>
                </a:solidFill>
              </a:rPr>
              <a:t>model</a:t>
            </a:r>
            <a:r>
              <a:rPr lang="en-IN" sz="2400" dirty="0" smtClean="0"/>
              <a:t> </a:t>
            </a:r>
            <a:r>
              <a:rPr lang="en-IN" sz="2400" dirty="0" smtClean="0"/>
              <a:t>, </a:t>
            </a:r>
            <a:r>
              <a:rPr lang="en-IN" sz="2400" dirty="0" smtClean="0"/>
              <a:t>to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database schema</a:t>
            </a:r>
            <a:r>
              <a:rPr lang="en-IN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raises 2 more questions that what is a </a:t>
            </a:r>
            <a:r>
              <a:rPr lang="en-US" sz="2400" b="1" dirty="0" smtClean="0">
                <a:solidFill>
                  <a:srgbClr val="0070C0"/>
                </a:solidFill>
              </a:rPr>
              <a:t>database schema </a:t>
            </a:r>
            <a:r>
              <a:rPr lang="en-US" sz="2400" dirty="0" smtClean="0"/>
              <a:t>and what are </a:t>
            </a:r>
            <a:r>
              <a:rPr lang="en-US" sz="2400" b="1" dirty="0" smtClean="0">
                <a:solidFill>
                  <a:srgbClr val="0070C0"/>
                </a:solidFill>
              </a:rPr>
              <a:t>models</a:t>
            </a:r>
            <a:r>
              <a:rPr lang="en-US" sz="2400" dirty="0" smtClean="0"/>
              <a:t> ?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Little Bit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Migrations</a:t>
            </a:r>
            <a:r>
              <a:rPr lang="en-US" sz="2800" b="1" dirty="0" smtClean="0"/>
              <a:t> Warning!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Like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dirty="0" smtClean="0"/>
              <a:t> is also designed to work with </a:t>
            </a:r>
            <a:r>
              <a:rPr lang="en-US" sz="2200" b="1" dirty="0" smtClean="0">
                <a:solidFill>
                  <a:srgbClr val="C00000"/>
                </a:solidFill>
              </a:rPr>
              <a:t>relational databases </a:t>
            </a:r>
            <a:r>
              <a:rPr lang="en-US" sz="2200" dirty="0" smtClean="0"/>
              <a:t>like </a:t>
            </a:r>
            <a:r>
              <a:rPr lang="en-US" sz="2200" b="1" dirty="0" smtClean="0">
                <a:solidFill>
                  <a:srgbClr val="0070C0"/>
                </a:solidFill>
              </a:rPr>
              <a:t>Oracle</a:t>
            </a:r>
            <a:r>
              <a:rPr lang="en-US" sz="2200" dirty="0" smtClean="0"/>
              <a:t>, </a:t>
            </a:r>
            <a:r>
              <a:rPr lang="en-IN" sz="2200" b="1" dirty="0" err="1" smtClean="0">
                <a:solidFill>
                  <a:srgbClr val="0070C0"/>
                </a:solidFill>
              </a:rPr>
              <a:t>PostgreSQL</a:t>
            </a:r>
            <a:r>
              <a:rPr lang="en-IN" sz="2200" dirty="0" smtClean="0"/>
              <a:t>, </a:t>
            </a:r>
            <a:r>
              <a:rPr lang="en-IN" sz="2200" b="1" dirty="0" err="1" smtClean="0">
                <a:solidFill>
                  <a:srgbClr val="0070C0"/>
                </a:solidFill>
              </a:rPr>
              <a:t>MySQL</a:t>
            </a:r>
            <a:r>
              <a:rPr lang="en-IN" sz="2200" dirty="0" smtClean="0"/>
              <a:t>, or </a:t>
            </a:r>
            <a:r>
              <a:rPr lang="en-IN" sz="2200" b="1" dirty="0" err="1" smtClean="0">
                <a:solidFill>
                  <a:srgbClr val="0070C0"/>
                </a:solidFill>
              </a:rPr>
              <a:t>SQLite</a:t>
            </a:r>
            <a:r>
              <a:rPr lang="en-IN" sz="2200" b="1" dirty="0" smtClean="0">
                <a:solidFill>
                  <a:srgbClr val="0070C0"/>
                </a:solidFill>
              </a:rPr>
              <a:t>.</a:t>
            </a:r>
          </a:p>
          <a:p>
            <a:pPr fontAlgn="base"/>
            <a:endParaRPr lang="en-IN" sz="2200" dirty="0" smtClean="0"/>
          </a:p>
          <a:p>
            <a:pPr fontAlgn="base"/>
            <a:r>
              <a:rPr lang="en-IN" sz="2200" dirty="0" smtClean="0"/>
              <a:t>In a </a:t>
            </a:r>
            <a:r>
              <a:rPr lang="en-IN" sz="2200" b="1" dirty="0" smtClean="0">
                <a:solidFill>
                  <a:srgbClr val="C00000"/>
                </a:solidFill>
              </a:rPr>
              <a:t>relational database</a:t>
            </a:r>
            <a:r>
              <a:rPr lang="en-IN" sz="2200" dirty="0" smtClean="0"/>
              <a:t>:</a:t>
            </a:r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</a:rPr>
              <a:t>Data </a:t>
            </a:r>
            <a:r>
              <a:rPr lang="en-IN" sz="1900" dirty="0" smtClean="0"/>
              <a:t>is organized in </a:t>
            </a:r>
            <a:r>
              <a:rPr lang="en-IN" sz="1900" b="1" dirty="0" smtClean="0">
                <a:solidFill>
                  <a:srgbClr val="C00000"/>
                </a:solidFill>
              </a:rPr>
              <a:t>tables</a:t>
            </a:r>
            <a:r>
              <a:rPr lang="en-IN" sz="1900" dirty="0" smtClean="0"/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Every </a:t>
            </a:r>
            <a:r>
              <a:rPr lang="en-IN" sz="1900" b="1" dirty="0" smtClean="0">
                <a:solidFill>
                  <a:srgbClr val="C00000"/>
                </a:solidFill>
              </a:rPr>
              <a:t>table</a:t>
            </a:r>
            <a:r>
              <a:rPr lang="en-IN" sz="1900" dirty="0" smtClean="0"/>
              <a:t> has a certain </a:t>
            </a:r>
            <a:r>
              <a:rPr lang="en-IN" sz="1900" b="1" dirty="0" smtClean="0">
                <a:solidFill>
                  <a:srgbClr val="C00000"/>
                </a:solidFill>
              </a:rPr>
              <a:t>number of columns</a:t>
            </a:r>
            <a:r>
              <a:rPr lang="en-IN" sz="1900" dirty="0" smtClean="0"/>
              <a:t>.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Each </a:t>
            </a:r>
            <a:r>
              <a:rPr lang="en-IN" sz="1900" b="1" dirty="0" smtClean="0">
                <a:solidFill>
                  <a:srgbClr val="C00000"/>
                </a:solidFill>
              </a:rPr>
              <a:t>column</a:t>
            </a:r>
            <a:r>
              <a:rPr lang="en-IN" sz="1900" dirty="0" smtClean="0"/>
              <a:t> has a specific </a:t>
            </a:r>
            <a:r>
              <a:rPr lang="en-IN" sz="1900" b="1" dirty="0" err="1" smtClean="0">
                <a:solidFill>
                  <a:srgbClr val="C00000"/>
                </a:solidFill>
              </a:rPr>
              <a:t>datatype</a:t>
            </a:r>
            <a:r>
              <a:rPr lang="en-IN" sz="1900" dirty="0" smtClean="0"/>
              <a:t>, like a </a:t>
            </a:r>
            <a:r>
              <a:rPr lang="en-IN" sz="1900" b="1" dirty="0" smtClean="0">
                <a:solidFill>
                  <a:srgbClr val="C00000"/>
                </a:solidFill>
              </a:rPr>
              <a:t>string</a:t>
            </a:r>
            <a:r>
              <a:rPr lang="en-IN" sz="1900" dirty="0" smtClean="0"/>
              <a:t> of a certain maximum length or a </a:t>
            </a:r>
            <a:r>
              <a:rPr lang="en-IN" sz="1900" b="1" dirty="0" smtClean="0">
                <a:solidFill>
                  <a:srgbClr val="C00000"/>
                </a:solidFill>
              </a:rPr>
              <a:t>positive integer</a:t>
            </a:r>
            <a:r>
              <a:rPr lang="en-IN" sz="1900" dirty="0" smtClean="0"/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7030A0"/>
                </a:solidFill>
              </a:rPr>
              <a:t>description</a:t>
            </a:r>
            <a:r>
              <a:rPr lang="en-IN" sz="1900" dirty="0" smtClean="0"/>
              <a:t> of all tables with their </a:t>
            </a:r>
            <a:r>
              <a:rPr lang="en-IN" sz="1900" b="1" dirty="0" smtClean="0">
                <a:solidFill>
                  <a:srgbClr val="C00000"/>
                </a:solidFill>
              </a:rPr>
              <a:t>columns</a:t>
            </a:r>
            <a:r>
              <a:rPr lang="en-IN" sz="1900" dirty="0" smtClean="0"/>
              <a:t> and their respective </a:t>
            </a:r>
            <a:r>
              <a:rPr lang="en-IN" sz="1900" b="1" dirty="0" err="1" smtClean="0">
                <a:solidFill>
                  <a:srgbClr val="C00000"/>
                </a:solidFill>
              </a:rPr>
              <a:t>datatypes</a:t>
            </a:r>
            <a:r>
              <a:rPr lang="en-IN" sz="1900" dirty="0" smtClean="0"/>
              <a:t> is called a </a:t>
            </a:r>
            <a:r>
              <a:rPr lang="en-IN" sz="1900" b="1" u="sng" dirty="0" smtClean="0">
                <a:solidFill>
                  <a:srgbClr val="00B050"/>
                </a:solidFill>
              </a:rPr>
              <a:t>database schema</a:t>
            </a:r>
            <a:r>
              <a:rPr lang="en-IN" sz="1900" dirty="0" smtClean="0"/>
              <a:t>.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Little Bit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Migrations</a:t>
            </a:r>
            <a:r>
              <a:rPr lang="en-US" sz="2800" b="1" dirty="0" smtClean="0"/>
              <a:t> Warning!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All database systems supported by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use the language 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 stands for </a:t>
            </a:r>
            <a:r>
              <a:rPr lang="en-IN" sz="1900" b="1" dirty="0" smtClean="0">
                <a:solidFill>
                  <a:srgbClr val="C00000"/>
                </a:solidFill>
              </a:rPr>
              <a:t>Structured Query Language </a:t>
            </a:r>
            <a:r>
              <a:rPr lang="en-IN" sz="1900" dirty="0" smtClean="0"/>
              <a:t>and is used to </a:t>
            </a:r>
            <a:r>
              <a:rPr lang="en-IN" sz="1900" b="1" dirty="0" smtClean="0">
                <a:solidFill>
                  <a:srgbClr val="0070C0"/>
                </a:solidFill>
              </a:rPr>
              <a:t>create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70C0"/>
                </a:solidFill>
              </a:rPr>
              <a:t>read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70C0"/>
                </a:solidFill>
              </a:rPr>
              <a:t>update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0070C0"/>
                </a:solidFill>
              </a:rPr>
              <a:t>delete</a:t>
            </a:r>
            <a:r>
              <a:rPr lang="en-IN" sz="1900" dirty="0" smtClean="0"/>
              <a:t> data in a </a:t>
            </a:r>
            <a:r>
              <a:rPr lang="en-IN" sz="1900" b="1" dirty="0" smtClean="0">
                <a:solidFill>
                  <a:srgbClr val="0070C0"/>
                </a:solidFill>
              </a:rPr>
              <a:t>relational database</a:t>
            </a:r>
            <a:r>
              <a:rPr lang="en-IN" sz="1900" dirty="0" smtClean="0"/>
              <a:t>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 is also used to </a:t>
            </a:r>
            <a:r>
              <a:rPr lang="en-IN" sz="1900" b="1" dirty="0" smtClean="0">
                <a:solidFill>
                  <a:srgbClr val="0070C0"/>
                </a:solidFill>
              </a:rPr>
              <a:t>create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70C0"/>
                </a:solidFill>
              </a:rPr>
              <a:t>change</a:t>
            </a:r>
            <a:r>
              <a:rPr lang="en-IN" sz="1900" dirty="0" smtClean="0"/>
              <a:t>, and </a:t>
            </a:r>
            <a:r>
              <a:rPr lang="en-IN" sz="1900" b="1" dirty="0" smtClean="0">
                <a:solidFill>
                  <a:srgbClr val="0070C0"/>
                </a:solidFill>
              </a:rPr>
              <a:t>delete</a:t>
            </a:r>
            <a:r>
              <a:rPr lang="en-IN" sz="1900" dirty="0" smtClean="0"/>
              <a:t> the </a:t>
            </a:r>
            <a:r>
              <a:rPr lang="en-IN" sz="1900" b="1" dirty="0" smtClean="0">
                <a:solidFill>
                  <a:srgbClr val="0070C0"/>
                </a:solidFill>
              </a:rPr>
              <a:t>database tables </a:t>
            </a:r>
            <a:r>
              <a:rPr lang="en-IN" sz="1900" dirty="0" smtClean="0"/>
              <a:t>themselves.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But working directly with </a:t>
            </a:r>
            <a:r>
              <a:rPr lang="en-IN" sz="1900" b="1" dirty="0" smtClean="0">
                <a:solidFill>
                  <a:srgbClr val="C00000"/>
                </a:solidFill>
              </a:rPr>
              <a:t>SQL </a:t>
            </a:r>
            <a:r>
              <a:rPr lang="en-IN" sz="1900" dirty="0" smtClean="0"/>
              <a:t>can be quite </a:t>
            </a:r>
            <a:r>
              <a:rPr lang="en-IN" sz="1900" b="1" dirty="0" smtClean="0">
                <a:solidFill>
                  <a:srgbClr val="C00000"/>
                </a:solidFill>
              </a:rPr>
              <a:t>cumbersome</a:t>
            </a:r>
            <a:r>
              <a:rPr lang="en-IN" sz="1900" dirty="0" smtClean="0"/>
              <a:t>, so to make our life easier,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comes with an </a:t>
            </a:r>
            <a:r>
              <a:rPr lang="en-IN" sz="1900" b="1" dirty="0" smtClean="0">
                <a:solidFill>
                  <a:srgbClr val="C00000"/>
                </a:solidFill>
              </a:rPr>
              <a:t>object-relational </a:t>
            </a:r>
            <a:r>
              <a:rPr lang="en-IN" sz="1900" b="1" dirty="0" err="1" smtClean="0">
                <a:solidFill>
                  <a:srgbClr val="C00000"/>
                </a:solidFill>
              </a:rPr>
              <a:t>mapper</a:t>
            </a:r>
            <a:r>
              <a:rPr lang="en-IN" sz="1900" dirty="0" smtClean="0"/>
              <a:t>, or </a:t>
            </a:r>
            <a:r>
              <a:rPr lang="en-IN" sz="1900" b="1" dirty="0" smtClean="0">
                <a:solidFill>
                  <a:srgbClr val="C00000"/>
                </a:solidFill>
              </a:rPr>
              <a:t>ORM</a:t>
            </a:r>
            <a:r>
              <a:rPr lang="en-IN" sz="1900" dirty="0" smtClean="0"/>
              <a:t> for short. </a:t>
            </a:r>
          </a:p>
          <a:p>
            <a:pPr lvl="1" fontAlgn="base"/>
            <a:endParaRPr lang="en-IN" sz="19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Little Bit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Migrations </a:t>
            </a:r>
            <a:r>
              <a:rPr lang="en-US" sz="2800" b="1" dirty="0" smtClean="0"/>
              <a:t>Warning!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ORM</a:t>
            </a:r>
            <a:r>
              <a:rPr lang="en-IN" sz="1900" dirty="0" smtClean="0"/>
              <a:t> maps the </a:t>
            </a:r>
            <a:r>
              <a:rPr lang="en-IN" sz="1900" b="1" dirty="0" smtClean="0">
                <a:solidFill>
                  <a:srgbClr val="0070C0"/>
                </a:solidFill>
              </a:rPr>
              <a:t>relational database </a:t>
            </a:r>
            <a:r>
              <a:rPr lang="en-IN" sz="1900" dirty="0" smtClean="0"/>
              <a:t>to the world of </a:t>
            </a:r>
            <a:r>
              <a:rPr lang="en-IN" sz="1900" b="1" dirty="0" smtClean="0">
                <a:solidFill>
                  <a:srgbClr val="C00000"/>
                </a:solidFill>
              </a:rPr>
              <a:t>object oriented programming</a:t>
            </a:r>
            <a:r>
              <a:rPr lang="en-IN" sz="1900" dirty="0" smtClean="0"/>
              <a:t>. Instead of defining database tables in </a:t>
            </a:r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, we write </a:t>
            </a:r>
            <a:r>
              <a:rPr lang="en-IN" sz="1900" b="1" dirty="0" err="1" smtClean="0">
                <a:solidFill>
                  <a:srgbClr val="0070C0"/>
                </a:solidFill>
              </a:rPr>
              <a:t>Django</a:t>
            </a:r>
            <a:r>
              <a:rPr lang="en-IN" sz="1900" b="1" dirty="0" smtClean="0">
                <a:solidFill>
                  <a:srgbClr val="0070C0"/>
                </a:solidFill>
              </a:rPr>
              <a:t> models</a:t>
            </a:r>
            <a:r>
              <a:rPr lang="en-IN" sz="1900" dirty="0" smtClean="0"/>
              <a:t> in </a:t>
            </a:r>
            <a:r>
              <a:rPr lang="en-IN" sz="1900" b="1" dirty="0" smtClean="0">
                <a:solidFill>
                  <a:srgbClr val="C00000"/>
                </a:solidFill>
              </a:rPr>
              <a:t>Python</a:t>
            </a:r>
            <a:r>
              <a:rPr lang="en-IN" sz="1900" dirty="0" smtClean="0"/>
              <a:t>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Our </a:t>
            </a:r>
            <a:r>
              <a:rPr lang="en-IN" sz="1900" b="1" dirty="0" smtClean="0">
                <a:solidFill>
                  <a:srgbClr val="C00000"/>
                </a:solidFill>
              </a:rPr>
              <a:t>models</a:t>
            </a:r>
            <a:r>
              <a:rPr lang="en-IN" sz="1900" dirty="0" smtClean="0"/>
              <a:t> define </a:t>
            </a:r>
            <a:r>
              <a:rPr lang="en-IN" sz="1900" b="1" dirty="0" smtClean="0">
                <a:solidFill>
                  <a:srgbClr val="0070C0"/>
                </a:solidFill>
              </a:rPr>
              <a:t>database fields</a:t>
            </a:r>
            <a:r>
              <a:rPr lang="en-IN" sz="1900" dirty="0" smtClean="0"/>
              <a:t>, which </a:t>
            </a:r>
            <a:r>
              <a:rPr lang="en-IN" sz="1900" b="1" dirty="0" smtClean="0">
                <a:solidFill>
                  <a:srgbClr val="0070C0"/>
                </a:solidFill>
              </a:rPr>
              <a:t>correspond to the columns </a:t>
            </a:r>
            <a:r>
              <a:rPr lang="en-IN" sz="1900" dirty="0" smtClean="0"/>
              <a:t>in their </a:t>
            </a:r>
            <a:r>
              <a:rPr lang="en-IN" sz="1900" b="1" dirty="0" smtClean="0">
                <a:solidFill>
                  <a:srgbClr val="0070C0"/>
                </a:solidFill>
              </a:rPr>
              <a:t>database tables</a:t>
            </a:r>
            <a:r>
              <a:rPr lang="en-IN" sz="1900" dirty="0" smtClean="0"/>
              <a:t>.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Finally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converts our </a:t>
            </a:r>
            <a:r>
              <a:rPr lang="en-US" sz="1900" b="1" dirty="0" smtClean="0">
                <a:solidFill>
                  <a:srgbClr val="C00000"/>
                </a:solidFill>
              </a:rPr>
              <a:t>models</a:t>
            </a:r>
            <a:r>
              <a:rPr lang="en-US" sz="1900" dirty="0" smtClean="0"/>
              <a:t> into </a:t>
            </a:r>
            <a:r>
              <a:rPr lang="en-US" sz="1900" b="1" dirty="0" smtClean="0">
                <a:solidFill>
                  <a:srgbClr val="0070C0"/>
                </a:solidFill>
              </a:rPr>
              <a:t>database tables </a:t>
            </a:r>
            <a:r>
              <a:rPr lang="en-US" sz="1900" dirty="0" smtClean="0"/>
              <a:t>and this is called </a:t>
            </a:r>
            <a:r>
              <a:rPr lang="en-US" sz="1900" b="1" dirty="0" smtClean="0">
                <a:solidFill>
                  <a:srgbClr val="00B050"/>
                </a:solidFill>
              </a:rPr>
              <a:t>migrations</a:t>
            </a:r>
            <a:r>
              <a:rPr lang="en-US" sz="1900" dirty="0" smtClean="0"/>
              <a:t>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Additionally, whenever we make a </a:t>
            </a:r>
            <a:r>
              <a:rPr lang="en-IN" sz="1900" b="1" dirty="0" smtClean="0">
                <a:solidFill>
                  <a:srgbClr val="0070C0"/>
                </a:solidFill>
              </a:rPr>
              <a:t>change to our models</a:t>
            </a:r>
            <a:r>
              <a:rPr lang="en-IN" sz="1900" dirty="0" smtClean="0"/>
              <a:t>, like </a:t>
            </a:r>
            <a:r>
              <a:rPr lang="en-IN" sz="1900" b="1" dirty="0" smtClean="0">
                <a:solidFill>
                  <a:srgbClr val="0070C0"/>
                </a:solidFill>
              </a:rPr>
              <a:t>adding a field</a:t>
            </a:r>
            <a:r>
              <a:rPr lang="en-IN" sz="1900" dirty="0" smtClean="0"/>
              <a:t>, the </a:t>
            </a:r>
            <a:r>
              <a:rPr lang="en-IN" sz="1900" b="1" dirty="0" smtClean="0">
                <a:solidFill>
                  <a:srgbClr val="C00000"/>
                </a:solidFill>
              </a:rPr>
              <a:t>database</a:t>
            </a:r>
            <a:r>
              <a:rPr lang="en-IN" sz="1900" dirty="0" smtClean="0"/>
              <a:t> has to be changed too. </a:t>
            </a:r>
            <a:r>
              <a:rPr lang="en-IN" sz="1900" b="1" dirty="0" smtClean="0">
                <a:solidFill>
                  <a:srgbClr val="00B050"/>
                </a:solidFill>
              </a:rPr>
              <a:t>Migrations</a:t>
            </a:r>
            <a:r>
              <a:rPr lang="en-IN" sz="1900" dirty="0" smtClean="0"/>
              <a:t> handle that as well.</a:t>
            </a:r>
          </a:p>
          <a:p>
            <a:pPr lvl="1"/>
            <a:r>
              <a:rPr lang="en-US" sz="1900" dirty="0" smtClean="0"/>
              <a:t>We will discuss </a:t>
            </a:r>
            <a:r>
              <a:rPr lang="en-US" sz="1900" b="1" dirty="0" smtClean="0">
                <a:solidFill>
                  <a:srgbClr val="00B050"/>
                </a:solidFill>
              </a:rPr>
              <a:t>migrations</a:t>
            </a:r>
            <a:r>
              <a:rPr lang="en-US" sz="1900" dirty="0" smtClean="0"/>
              <a:t> when we will learn </a:t>
            </a:r>
            <a:r>
              <a:rPr lang="en-US" sz="1900" b="1" dirty="0" smtClean="0">
                <a:solidFill>
                  <a:srgbClr val="0070C0"/>
                </a:solidFill>
              </a:rPr>
              <a:t>Models</a:t>
            </a:r>
            <a:r>
              <a:rPr lang="en-US" sz="1900" dirty="0" smtClean="0"/>
              <a:t> in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Starting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Once we’ve installed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, we can take the first step in developing a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i="1" dirty="0" smtClean="0">
                <a:solidFill>
                  <a:srgbClr val="7030A0"/>
                </a:solidFill>
              </a:rPr>
              <a:t> application </a:t>
            </a:r>
            <a:r>
              <a:rPr lang="en-IN" sz="2400" dirty="0" smtClean="0"/>
              <a:t>by creating a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i="1" dirty="0" smtClean="0">
                <a:solidFill>
                  <a:srgbClr val="7030A0"/>
                </a:solidFill>
              </a:rPr>
              <a:t> project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But before we do that , we must have a very clear understanding about the 2 terms which are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and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App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which beginners find very confusing </a:t>
            </a: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App </a:t>
            </a:r>
            <a:r>
              <a:rPr lang="en-US" sz="2800" b="1" dirty="0" smtClean="0"/>
              <a:t>V/s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 </a:t>
            </a:r>
            <a:r>
              <a:rPr lang="en-US" sz="2800" b="1" dirty="0" smtClean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 refers to the </a:t>
            </a:r>
            <a:r>
              <a:rPr lang="en-IN" sz="2400" b="1" dirty="0" smtClean="0">
                <a:solidFill>
                  <a:srgbClr val="0070C0"/>
                </a:solidFill>
              </a:rPr>
              <a:t>entire website </a:t>
            </a:r>
            <a:r>
              <a:rPr lang="en-IN" sz="2400" dirty="0" smtClean="0"/>
              <a:t>and all it’s parts.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 app</a:t>
            </a:r>
            <a:r>
              <a:rPr lang="en-IN" sz="2400" dirty="0" smtClean="0"/>
              <a:t> refers to a </a:t>
            </a:r>
            <a:r>
              <a:rPr lang="en-IN" sz="2400" b="1" dirty="0" err="1" smtClean="0">
                <a:solidFill>
                  <a:srgbClr val="0070C0"/>
                </a:solidFill>
              </a:rPr>
              <a:t>submodule</a:t>
            </a:r>
            <a:r>
              <a:rPr lang="en-IN" sz="2400" dirty="0" smtClean="0"/>
              <a:t> of the project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App </a:t>
            </a:r>
            <a:r>
              <a:rPr lang="en-US" sz="2800" b="1" dirty="0" smtClean="0"/>
              <a:t>V/s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 </a:t>
            </a:r>
            <a:r>
              <a:rPr lang="en-US" sz="2800" b="1" dirty="0" smtClean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For example , let us consider </a:t>
            </a:r>
            <a:r>
              <a:rPr lang="en-IN" sz="2400" b="1" dirty="0" err="1" smtClean="0">
                <a:solidFill>
                  <a:srgbClr val="0070C0"/>
                </a:solidFill>
              </a:rPr>
              <a:t>Facebook</a:t>
            </a:r>
            <a:r>
              <a:rPr lang="en-IN" sz="2400" dirty="0" smtClean="0"/>
              <a:t> 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terms 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7030A0"/>
                </a:solidFill>
              </a:rPr>
              <a:t>entire </a:t>
            </a:r>
            <a:r>
              <a:rPr lang="en-IN" sz="2400" b="1" dirty="0" err="1" smtClean="0">
                <a:solidFill>
                  <a:srgbClr val="7030A0"/>
                </a:solidFill>
              </a:rPr>
              <a:t>Facebook</a:t>
            </a:r>
            <a:r>
              <a:rPr lang="en-IN" sz="2400" b="1" dirty="0" smtClean="0">
                <a:solidFill>
                  <a:srgbClr val="7030A0"/>
                </a:solidFill>
              </a:rPr>
              <a:t> website </a:t>
            </a:r>
            <a:r>
              <a:rPr lang="en-IN" sz="2400" dirty="0" smtClean="0"/>
              <a:t>is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, while the </a:t>
            </a:r>
            <a:r>
              <a:rPr lang="en-IN" sz="2400" b="1" dirty="0" smtClean="0">
                <a:solidFill>
                  <a:srgbClr val="7030A0"/>
                </a:solidFill>
              </a:rPr>
              <a:t>individual components </a:t>
            </a:r>
            <a:r>
              <a:rPr lang="en-IN" sz="2400" dirty="0" smtClean="0"/>
              <a:t>of </a:t>
            </a:r>
            <a:r>
              <a:rPr lang="en-IN" sz="2400" b="1" dirty="0" err="1" smtClean="0">
                <a:solidFill>
                  <a:srgbClr val="7030A0"/>
                </a:solidFill>
              </a:rPr>
              <a:t>Facebook</a:t>
            </a:r>
            <a:r>
              <a:rPr lang="en-IN" sz="2400" b="1" dirty="0" smtClean="0">
                <a:solidFill>
                  <a:srgbClr val="7030A0"/>
                </a:solidFill>
              </a:rPr>
              <a:t> website </a:t>
            </a:r>
            <a:r>
              <a:rPr lang="en-IN" sz="2400" dirty="0" smtClean="0"/>
              <a:t>which offer </a:t>
            </a:r>
            <a:r>
              <a:rPr lang="en-IN" sz="2400" b="1" dirty="0" smtClean="0">
                <a:solidFill>
                  <a:srgbClr val="0070C0"/>
                </a:solidFill>
              </a:rPr>
              <a:t>different functionalities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2060"/>
                </a:solidFill>
              </a:rPr>
              <a:t>login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2060"/>
                </a:solidFill>
              </a:rPr>
              <a:t>post uploading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account settings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time line </a:t>
            </a:r>
            <a:r>
              <a:rPr lang="en-IN" sz="2400" dirty="0" smtClean="0"/>
              <a:t>etc are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apps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US" sz="2400" dirty="0" smtClean="0"/>
              <a:t>So we can say that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is composed of one or more 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apps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To create a new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 </a:t>
            </a:r>
            <a:r>
              <a:rPr lang="en-IN" sz="2400" dirty="0" smtClean="0"/>
              <a:t>we’ll be using a </a:t>
            </a:r>
            <a:r>
              <a:rPr lang="en-IN" sz="2400" b="1" dirty="0" smtClean="0">
                <a:solidFill>
                  <a:srgbClr val="0070C0"/>
                </a:solidFill>
              </a:rPr>
              <a:t>special command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auto-generate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folders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files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code </a:t>
            </a:r>
            <a:r>
              <a:rPr lang="en-IN" sz="2400" dirty="0" smtClean="0"/>
              <a:t>that make up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But before writing the command make sure you are in your </a:t>
            </a:r>
            <a:r>
              <a:rPr lang="en-IN" sz="2400" b="1" dirty="0" smtClean="0">
                <a:solidFill>
                  <a:srgbClr val="002060"/>
                </a:solidFill>
              </a:rPr>
              <a:t>projects folder</a:t>
            </a:r>
            <a:r>
              <a:rPr lang="en-IN" sz="2400" dirty="0" smtClean="0"/>
              <a:t>( in our case it was </a:t>
            </a:r>
            <a:r>
              <a:rPr lang="en-IN" sz="2400" b="1" dirty="0" smtClean="0">
                <a:solidFill>
                  <a:srgbClr val="C00000"/>
                </a:solidFill>
              </a:rPr>
              <a:t>d:\djangoexamples\myfirstproject</a:t>
            </a:r>
            <a:r>
              <a:rPr lang="en-IN" sz="2400" dirty="0" smtClean="0"/>
              <a:t>) and running the </a:t>
            </a:r>
            <a:r>
              <a:rPr lang="en-IN" sz="2400" b="1" dirty="0" smtClean="0">
                <a:solidFill>
                  <a:srgbClr val="002060"/>
                </a:solidFill>
              </a:rPr>
              <a:t>Virtual Environment</a:t>
            </a:r>
            <a:r>
              <a:rPr lang="en-IN" sz="2400" dirty="0" smtClean="0"/>
              <a:t>( in our case it was </a:t>
            </a:r>
            <a:r>
              <a:rPr lang="en-IN" sz="2400" b="1" dirty="0" err="1" smtClean="0">
                <a:solidFill>
                  <a:srgbClr val="C00000"/>
                </a:solidFill>
              </a:rPr>
              <a:t>myenv</a:t>
            </a:r>
            <a:r>
              <a:rPr lang="en-IN" sz="2400" dirty="0" smtClean="0"/>
              <a:t>)</a:t>
            </a: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pic>
        <p:nvPicPr>
          <p:cNvPr id="7" name="Content Placeholder 6" descr="djangoscreen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50331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Once we have activated our virtual environment , the next task is to create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, which is done using the following command:</a:t>
            </a:r>
          </a:p>
          <a:p>
            <a:pPr lvl="1" fontAlgn="base"/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djangoprojectname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where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djangoprojectname</a:t>
            </a:r>
            <a:r>
              <a:rPr lang="en-IN" sz="2400" b="1" i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is the name of our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project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/>
              <a:t>For example:</a:t>
            </a: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IN" sz="1900" b="1" dirty="0" smtClean="0">
                <a:solidFill>
                  <a:srgbClr val="C00000"/>
                </a:solidFill>
              </a:rPr>
              <a:t> 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first_project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>
                <a:solidFill>
                  <a:srgbClr val="C00000"/>
                </a:solidFill>
              </a:rPr>
              <a:t> Project</a:t>
            </a:r>
            <a:endParaRPr lang="en-IN" sz="2800" b="1" dirty="0"/>
          </a:p>
        </p:txBody>
      </p:sp>
      <p:pic>
        <p:nvPicPr>
          <p:cNvPr id="7" name="Content Placeholder 6" descr="djangoscreen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50331" cy="21161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This command will automatically create a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43434"/>
                </a:solidFill>
                <a:effectLst/>
                <a:latin typeface="Arial Unicode MS" pitchFamily="34" charset="-128"/>
                <a:cs typeface="Arial" pitchFamily="34" charset="0"/>
              </a:rPr>
              <a:t>myclub_site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 folder in your project folder, as well as all the necessary files for a basic, but fully functioning Django website</a:t>
            </a: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3857628"/>
            <a:ext cx="8643966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This command will automatically create a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first_project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 folder in our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Raleway"/>
                <a:cs typeface="Arial" pitchFamily="34" charset="0"/>
              </a:rPr>
              <a:t>myfirstproject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 folder, as well as all the necessary files for a basic, but fully functioning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Django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Raleway"/>
                <a:cs typeface="Arial" pitchFamily="34" charset="0"/>
              </a:rPr>
              <a:t>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3637</TotalTime>
  <Words>775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Starting A Django Project</vt:lpstr>
      <vt:lpstr>Django App V/s Django Project ?</vt:lpstr>
      <vt:lpstr>Django App V/s Django Project ?</vt:lpstr>
      <vt:lpstr>Creating A Django Project</vt:lpstr>
      <vt:lpstr>Creating A Django Project</vt:lpstr>
      <vt:lpstr>Creating A Django Project</vt:lpstr>
      <vt:lpstr>Creating A Django Project</vt:lpstr>
      <vt:lpstr>Creating A Django Project</vt:lpstr>
      <vt:lpstr>Details Of  Folder/File Structure</vt:lpstr>
      <vt:lpstr>Details Of  Folder/File Structure</vt:lpstr>
      <vt:lpstr>Details Of  Folder/File Structure</vt:lpstr>
      <vt:lpstr>Running The Django Project</vt:lpstr>
      <vt:lpstr>Running The Django Project</vt:lpstr>
      <vt:lpstr>Running The Django Project</vt:lpstr>
      <vt:lpstr>Running The Django Project</vt:lpstr>
      <vt:lpstr>Running The Django Project</vt:lpstr>
      <vt:lpstr>A Little Bit About  Migrations Warning!</vt:lpstr>
      <vt:lpstr>A Little Bit About  Migrations Warning!</vt:lpstr>
      <vt:lpstr>A Little Bit About  Migrations Warning!</vt:lpstr>
      <vt:lpstr>A Little Bit About  Migrations Warning!</vt:lpstr>
      <vt:lpstr>A Little Bit About  Migrations Warning!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310</cp:revision>
  <dcterms:created xsi:type="dcterms:W3CDTF">2015-12-21T13:46:48Z</dcterms:created>
  <dcterms:modified xsi:type="dcterms:W3CDTF">2019-04-05T04:44:06Z</dcterms:modified>
</cp:coreProperties>
</file>