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476" r:id="rId4"/>
    <p:sldId id="477" r:id="rId5"/>
    <p:sldId id="478" r:id="rId6"/>
    <p:sldId id="480" r:id="rId7"/>
    <p:sldId id="479" r:id="rId8"/>
    <p:sldId id="481" r:id="rId9"/>
    <p:sldId id="482" r:id="rId10"/>
    <p:sldId id="483" r:id="rId11"/>
    <p:sldId id="485" r:id="rId12"/>
    <p:sldId id="484" r:id="rId13"/>
    <p:sldId id="486" r:id="rId14"/>
    <p:sldId id="487" r:id="rId15"/>
    <p:sldId id="488" r:id="rId16"/>
    <p:sldId id="489" r:id="rId17"/>
    <p:sldId id="490" r:id="rId18"/>
    <p:sldId id="491" r:id="rId19"/>
    <p:sldId id="49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656" y="-2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26-01-2020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26-01-2020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26-01-2020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26-01-2020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FULL STACK WEB DEVELOPMENT WITH DJANGO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5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Creating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Environment</a:t>
            </a:r>
            <a:br>
              <a:rPr lang="en-US" sz="2800" b="1" dirty="0" smtClean="0"/>
            </a:br>
            <a:r>
              <a:rPr lang="en-US" sz="2800" b="1" dirty="0" smtClean="0"/>
              <a:t>In VS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sz="2000" dirty="0" smtClean="0"/>
              <a:t>Run </a:t>
            </a:r>
            <a:r>
              <a:rPr lang="en-IN" sz="2000" b="1" dirty="0" smtClean="0">
                <a:solidFill>
                  <a:srgbClr val="00B050"/>
                </a:solidFill>
              </a:rPr>
              <a:t>Terminal: New Terminal</a:t>
            </a:r>
            <a:r>
              <a:rPr lang="en-IN" sz="2000" dirty="0" smtClean="0"/>
              <a:t> (</a:t>
            </a:r>
            <a:r>
              <a:rPr lang="en-IN" sz="2000" dirty="0" err="1" smtClean="0"/>
              <a:t>Ctrl+Shift</a:t>
            </a:r>
            <a:r>
              <a:rPr lang="en-IN" sz="2000" dirty="0" smtClean="0"/>
              <a:t>+`) from the </a:t>
            </a:r>
            <a:r>
              <a:rPr lang="en-IN" sz="2000" b="1" dirty="0" smtClean="0">
                <a:solidFill>
                  <a:srgbClr val="00B050"/>
                </a:solidFill>
              </a:rPr>
              <a:t>Command Palette</a:t>
            </a:r>
            <a:r>
              <a:rPr lang="en-IN" sz="2000" dirty="0" smtClean="0"/>
              <a:t>, which </a:t>
            </a:r>
            <a:r>
              <a:rPr lang="en-IN" sz="2000" b="1" dirty="0" smtClean="0">
                <a:solidFill>
                  <a:srgbClr val="0070C0"/>
                </a:solidFill>
              </a:rPr>
              <a:t>creates a terminal </a:t>
            </a:r>
            <a:r>
              <a:rPr lang="en-IN" sz="2000" dirty="0" smtClean="0"/>
              <a:t>and </a:t>
            </a:r>
            <a:r>
              <a:rPr lang="en-IN" sz="2000" b="1" dirty="0" smtClean="0">
                <a:solidFill>
                  <a:srgbClr val="0070C0"/>
                </a:solidFill>
              </a:rPr>
              <a:t>automatically activates the virtual environment </a:t>
            </a:r>
            <a:r>
              <a:rPr lang="en-IN" sz="2000" dirty="0" smtClean="0"/>
              <a:t>by running its activation script.</a:t>
            </a:r>
            <a:endParaRPr lang="en-IN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Creating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Environment</a:t>
            </a:r>
            <a:br>
              <a:rPr lang="en-US" sz="2800" b="1" dirty="0" smtClean="0"/>
            </a:br>
            <a:r>
              <a:rPr lang="en-US" sz="2800" b="1" dirty="0" smtClean="0"/>
              <a:t>In VS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>
              <a:buNone/>
            </a:pPr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786874" cy="5257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Creating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Environment</a:t>
            </a:r>
            <a:br>
              <a:rPr lang="en-US" sz="2800" b="1" dirty="0" smtClean="0"/>
            </a:br>
            <a:r>
              <a:rPr lang="en-US" sz="2800" b="1" dirty="0" smtClean="0"/>
              <a:t>In VS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sz="2000" dirty="0" smtClean="0"/>
              <a:t>Install </a:t>
            </a:r>
            <a:r>
              <a:rPr lang="en-IN" sz="2000" b="1" dirty="0" err="1" smtClean="0">
                <a:solidFill>
                  <a:srgbClr val="C00000"/>
                </a:solidFill>
              </a:rPr>
              <a:t>Django</a:t>
            </a:r>
            <a:r>
              <a:rPr lang="en-IN" sz="2000" dirty="0" smtClean="0"/>
              <a:t> in the </a:t>
            </a:r>
            <a:r>
              <a:rPr lang="en-IN" sz="2000" b="1" dirty="0" smtClean="0">
                <a:solidFill>
                  <a:srgbClr val="C00000"/>
                </a:solidFill>
              </a:rPr>
              <a:t>virtual environment </a:t>
            </a:r>
            <a:r>
              <a:rPr lang="en-IN" sz="2000" dirty="0" smtClean="0"/>
              <a:t>by running the following command in the </a:t>
            </a:r>
            <a:r>
              <a:rPr lang="en-IN" sz="2000" b="1" dirty="0" smtClean="0">
                <a:solidFill>
                  <a:srgbClr val="7030A0"/>
                </a:solidFill>
              </a:rPr>
              <a:t>VS Code Terminal</a:t>
            </a:r>
            <a:r>
              <a:rPr lang="en-IN" sz="2000" dirty="0" smtClean="0"/>
              <a:t>:</a:t>
            </a:r>
            <a:endParaRPr lang="en-US" sz="2000" dirty="0" smtClean="0"/>
          </a:p>
          <a:p>
            <a:pPr lvl="2" fontAlgn="base"/>
            <a:endParaRPr lang="en-IN" sz="1800" b="1" dirty="0" smtClean="0">
              <a:solidFill>
                <a:srgbClr val="00B050"/>
              </a:solidFill>
            </a:endParaRPr>
          </a:p>
          <a:p>
            <a:pPr lvl="2" fontAlgn="base"/>
            <a:endParaRPr lang="en-IN" sz="1800" b="1" dirty="0" smtClean="0">
              <a:solidFill>
                <a:srgbClr val="00B050"/>
              </a:solidFill>
            </a:endParaRPr>
          </a:p>
          <a:p>
            <a:pPr lvl="2" fontAlgn="base"/>
            <a:r>
              <a:rPr lang="en-IN" sz="1800" b="1" dirty="0" smtClean="0">
                <a:solidFill>
                  <a:srgbClr val="C00000"/>
                </a:solidFill>
              </a:rPr>
              <a:t>pip install </a:t>
            </a:r>
            <a:r>
              <a:rPr lang="en-IN" sz="1800" b="1" dirty="0" err="1" smtClean="0">
                <a:solidFill>
                  <a:srgbClr val="C00000"/>
                </a:solidFill>
              </a:rPr>
              <a:t>django</a:t>
            </a:r>
            <a:endParaRPr lang="en-IN" sz="1800" b="1" dirty="0" smtClean="0">
              <a:solidFill>
                <a:srgbClr val="C00000"/>
              </a:solidFill>
            </a:endParaRPr>
          </a:p>
          <a:p>
            <a:pPr lvl="1" fontAlgn="base"/>
            <a:endParaRPr lang="en-US" sz="2000" dirty="0" smtClean="0"/>
          </a:p>
          <a:p>
            <a:pPr lvl="1" fontAlgn="base"/>
            <a:endParaRPr lang="en-US" sz="2000" dirty="0" smtClean="0"/>
          </a:p>
          <a:p>
            <a:pPr lvl="1" fontAlgn="base">
              <a:buNone/>
            </a:pPr>
            <a:endParaRPr lang="en-IN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Creating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Environment</a:t>
            </a:r>
            <a:br>
              <a:rPr lang="en-US" sz="2800" b="1" dirty="0" smtClean="0"/>
            </a:br>
            <a:r>
              <a:rPr lang="en-US" sz="2800" b="1" dirty="0" smtClean="0"/>
              <a:t>In VS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>
              <a:buNone/>
            </a:pPr>
            <a:endParaRPr lang="en-US" sz="2000" dirty="0" smtClean="0"/>
          </a:p>
          <a:p>
            <a:pPr lvl="1" fontAlgn="base"/>
            <a:endParaRPr lang="en-US" sz="2000" dirty="0" smtClean="0"/>
          </a:p>
          <a:p>
            <a:pPr lvl="1" fontAlgn="base">
              <a:buNone/>
            </a:pPr>
            <a:endParaRPr lang="en-IN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35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Creating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Environment</a:t>
            </a:r>
            <a:br>
              <a:rPr lang="en-US" sz="2800" b="1" dirty="0" smtClean="0"/>
            </a:br>
            <a:r>
              <a:rPr lang="en-US" sz="2800" b="1" dirty="0" smtClean="0"/>
              <a:t>In VS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We now have a </a:t>
            </a:r>
            <a:r>
              <a:rPr lang="en-IN" sz="2400" b="1" dirty="0" smtClean="0">
                <a:solidFill>
                  <a:srgbClr val="0070C0"/>
                </a:solidFill>
              </a:rPr>
              <a:t>self-contained environment </a:t>
            </a:r>
            <a:r>
              <a:rPr lang="en-IN" sz="2400" dirty="0" smtClean="0"/>
              <a:t>ready for writing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code.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VS Code activates the environment automatically when you use </a:t>
            </a:r>
            <a:r>
              <a:rPr lang="en-IN" sz="2400" b="1" dirty="0" smtClean="0">
                <a:solidFill>
                  <a:srgbClr val="00B050"/>
                </a:solidFill>
              </a:rPr>
              <a:t>Terminal: New Terminal</a:t>
            </a:r>
            <a:r>
              <a:rPr lang="en-IN" sz="2400" dirty="0" smtClean="0"/>
              <a:t>.</a:t>
            </a:r>
            <a:endParaRPr lang="en-US" sz="2400" dirty="0" smtClean="0"/>
          </a:p>
          <a:p>
            <a:pPr fontAlgn="base">
              <a:buNone/>
            </a:pP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Creating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Project </a:t>
            </a:r>
            <a:br>
              <a:rPr lang="en-US" sz="2800" b="1" dirty="0" smtClean="0"/>
            </a:br>
            <a:r>
              <a:rPr lang="en-US" sz="2800" b="1" dirty="0" smtClean="0"/>
              <a:t>In VS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Now the next task is to create the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</a:rPr>
              <a:t> project</a:t>
            </a:r>
            <a:r>
              <a:rPr lang="en-IN" sz="2400" dirty="0" smtClean="0"/>
              <a:t>, which is done by typing the following command at VS Code terminal:</a:t>
            </a:r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900" b="1" dirty="0" err="1" smtClean="0">
                <a:solidFill>
                  <a:srgbClr val="C00000"/>
                </a:solidFill>
              </a:rPr>
              <a:t>django</a:t>
            </a:r>
            <a:r>
              <a:rPr lang="en-US" sz="1900" b="1" dirty="0" smtClean="0">
                <a:solidFill>
                  <a:srgbClr val="C00000"/>
                </a:solidFill>
              </a:rPr>
              <a:t>-admin </a:t>
            </a:r>
            <a:r>
              <a:rPr lang="en-US" sz="1900" b="1" dirty="0" err="1" smtClean="0">
                <a:solidFill>
                  <a:srgbClr val="C00000"/>
                </a:solidFill>
              </a:rPr>
              <a:t>startproject</a:t>
            </a:r>
            <a:r>
              <a:rPr lang="en-US" sz="1900" b="1" dirty="0" smtClean="0">
                <a:solidFill>
                  <a:srgbClr val="C00000"/>
                </a:solidFill>
              </a:rPr>
              <a:t> </a:t>
            </a:r>
            <a:r>
              <a:rPr lang="en-US" sz="1900" b="1" dirty="0" err="1" smtClean="0">
                <a:solidFill>
                  <a:srgbClr val="C00000"/>
                </a:solidFill>
              </a:rPr>
              <a:t>demoproject</a:t>
            </a:r>
            <a:endParaRPr lang="en-IN" sz="1200" b="1" dirty="0" smtClean="0">
              <a:solidFill>
                <a:srgbClr val="C00000"/>
              </a:solidFill>
            </a:endParaRPr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Doing this will generate the </a:t>
            </a:r>
            <a:r>
              <a:rPr lang="en-US" sz="1900" b="1" dirty="0" smtClean="0">
                <a:solidFill>
                  <a:srgbClr val="0070C0"/>
                </a:solidFill>
              </a:rPr>
              <a:t>same file/folder </a:t>
            </a:r>
            <a:r>
              <a:rPr lang="en-US" sz="1900" dirty="0" smtClean="0"/>
              <a:t>structure as we saw before </a:t>
            </a:r>
            <a:endParaRPr lang="en-IN" sz="1900" dirty="0" smtClean="0"/>
          </a:p>
          <a:p>
            <a:pPr lvl="1" fontAlgn="base"/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Creating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Project </a:t>
            </a:r>
            <a:br>
              <a:rPr lang="en-US" sz="2800" b="1" dirty="0" smtClean="0"/>
            </a:br>
            <a:r>
              <a:rPr lang="en-US" sz="2800" b="1" dirty="0" smtClean="0"/>
              <a:t>In VS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>
              <a:buNone/>
            </a:pPr>
            <a:endParaRPr lang="en-US" sz="2000" dirty="0" smtClean="0"/>
          </a:p>
          <a:p>
            <a:pPr lvl="1" fontAlgn="base"/>
            <a:endParaRPr lang="en-US" sz="2000" dirty="0" smtClean="0"/>
          </a:p>
          <a:p>
            <a:pPr lvl="1" fontAlgn="base">
              <a:buNone/>
            </a:pPr>
            <a:endParaRPr lang="en-IN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500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Creating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Project </a:t>
            </a:r>
            <a:br>
              <a:rPr lang="en-US" sz="2800" b="1" dirty="0" smtClean="0"/>
            </a:br>
            <a:r>
              <a:rPr lang="en-US" sz="2800" b="1" dirty="0" smtClean="0"/>
              <a:t>In VS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sz="1900" dirty="0" smtClean="0"/>
              <a:t>To verify the </a:t>
            </a:r>
            <a:r>
              <a:rPr lang="en-IN" sz="1900" dirty="0" err="1" smtClean="0"/>
              <a:t>Django</a:t>
            </a:r>
            <a:r>
              <a:rPr lang="en-IN" sz="1900" dirty="0" smtClean="0"/>
              <a:t> project, go to the folder </a:t>
            </a:r>
            <a:r>
              <a:rPr lang="en-IN" sz="1900" b="1" dirty="0" err="1" smtClean="0">
                <a:solidFill>
                  <a:srgbClr val="C00000"/>
                </a:solidFill>
              </a:rPr>
              <a:t>demoproject</a:t>
            </a:r>
            <a:r>
              <a:rPr lang="en-IN" sz="1900" dirty="0" smtClean="0"/>
              <a:t> by using </a:t>
            </a:r>
            <a:r>
              <a:rPr lang="en-IN" sz="1900" b="1" dirty="0" err="1" smtClean="0">
                <a:solidFill>
                  <a:srgbClr val="C00000"/>
                </a:solidFill>
              </a:rPr>
              <a:t>cd</a:t>
            </a:r>
            <a:r>
              <a:rPr lang="en-IN" sz="1900" dirty="0" smtClean="0"/>
              <a:t> command and type the </a:t>
            </a:r>
            <a:r>
              <a:rPr lang="en-IN" sz="1900" b="1" dirty="0" err="1" smtClean="0">
                <a:solidFill>
                  <a:srgbClr val="C00000"/>
                </a:solidFill>
              </a:rPr>
              <a:t>runserver</a:t>
            </a:r>
            <a:r>
              <a:rPr lang="en-IN" sz="1900" dirty="0" smtClean="0"/>
              <a:t> command in </a:t>
            </a:r>
            <a:r>
              <a:rPr lang="en-IN" sz="1900" b="1" dirty="0" smtClean="0">
                <a:solidFill>
                  <a:srgbClr val="7030A0"/>
                </a:solidFill>
              </a:rPr>
              <a:t>VS Code terminal </a:t>
            </a:r>
          </a:p>
          <a:p>
            <a:pPr lvl="1" fontAlgn="base"/>
            <a:endParaRPr lang="en-IN" sz="1900" dirty="0" smtClean="0"/>
          </a:p>
          <a:p>
            <a:pPr lvl="2" fontAlgn="base"/>
            <a:r>
              <a:rPr lang="en-US" sz="1700" b="1" dirty="0" err="1" smtClean="0">
                <a:solidFill>
                  <a:srgbClr val="00B050"/>
                </a:solidFill>
              </a:rPr>
              <a:t>cd</a:t>
            </a:r>
            <a:r>
              <a:rPr lang="en-US" sz="1700" b="1" dirty="0" smtClean="0">
                <a:solidFill>
                  <a:srgbClr val="00B050"/>
                </a:solidFill>
              </a:rPr>
              <a:t> </a:t>
            </a:r>
            <a:r>
              <a:rPr lang="en-US" sz="1700" b="1" dirty="0" err="1" smtClean="0">
                <a:solidFill>
                  <a:srgbClr val="00B050"/>
                </a:solidFill>
              </a:rPr>
              <a:t>demoproject</a:t>
            </a:r>
            <a:endParaRPr lang="en-IN" sz="1700" b="1" dirty="0" smtClean="0">
              <a:solidFill>
                <a:srgbClr val="00B050"/>
              </a:solidFill>
            </a:endParaRPr>
          </a:p>
          <a:p>
            <a:pPr lvl="2" fontAlgn="base"/>
            <a:r>
              <a:rPr lang="en-IN" sz="1700" b="1" dirty="0" smtClean="0">
                <a:solidFill>
                  <a:srgbClr val="00B050"/>
                </a:solidFill>
              </a:rPr>
              <a:t>python manage.py </a:t>
            </a:r>
            <a:r>
              <a:rPr lang="en-IN" sz="1700" b="1" dirty="0" err="1" smtClean="0">
                <a:solidFill>
                  <a:srgbClr val="00B050"/>
                </a:solidFill>
              </a:rPr>
              <a:t>runserver</a:t>
            </a:r>
            <a:r>
              <a:rPr lang="en-IN" sz="1700" b="1" dirty="0" smtClean="0">
                <a:solidFill>
                  <a:srgbClr val="00B050"/>
                </a:solidFill>
              </a:rPr>
              <a:t>. </a:t>
            </a:r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1900" dirty="0" smtClean="0"/>
              <a:t>The server runs on the </a:t>
            </a:r>
            <a:r>
              <a:rPr lang="en-IN" sz="1900" b="1" dirty="0" smtClean="0">
                <a:solidFill>
                  <a:srgbClr val="C00000"/>
                </a:solidFill>
              </a:rPr>
              <a:t>default port 8000</a:t>
            </a:r>
            <a:r>
              <a:rPr lang="en-IN" sz="1900" dirty="0" smtClean="0"/>
              <a:t>, and </a:t>
            </a:r>
            <a:r>
              <a:rPr lang="en-IN" sz="1900" dirty="0" err="1" smtClean="0"/>
              <a:t>we’llsee</a:t>
            </a:r>
            <a:r>
              <a:rPr lang="en-IN" sz="1900" dirty="0" smtClean="0"/>
              <a:t> output like the following output in the </a:t>
            </a:r>
            <a:r>
              <a:rPr lang="en-IN" sz="1900" b="1" dirty="0" smtClean="0">
                <a:solidFill>
                  <a:srgbClr val="C00000"/>
                </a:solidFill>
              </a:rPr>
              <a:t>terminal window</a:t>
            </a:r>
            <a:r>
              <a:rPr lang="en-IN" sz="1900" dirty="0" smtClean="0"/>
              <a:t>:</a:t>
            </a:r>
            <a:endParaRPr lang="en-US" sz="1400" b="1" dirty="0" smtClean="0">
              <a:solidFill>
                <a:srgbClr val="C00000"/>
              </a:solidFill>
            </a:endParaRPr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84" y="4246503"/>
            <a:ext cx="8858312" cy="26114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Creating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Project </a:t>
            </a:r>
            <a:br>
              <a:rPr lang="en-US" sz="2800" b="1" dirty="0" smtClean="0"/>
            </a:br>
            <a:r>
              <a:rPr lang="en-US" sz="2800" b="1" dirty="0" smtClean="0"/>
              <a:t>In VS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sz="2000" b="1" dirty="0" err="1" smtClean="0">
                <a:solidFill>
                  <a:srgbClr val="0070C0"/>
                </a:solidFill>
              </a:rPr>
              <a:t>Ctrl+click</a:t>
            </a:r>
            <a:r>
              <a:rPr lang="en-IN" sz="2000" dirty="0" smtClean="0"/>
              <a:t> the </a:t>
            </a:r>
            <a:r>
              <a:rPr lang="en-IN" sz="2000" b="1" dirty="0" smtClean="0">
                <a:solidFill>
                  <a:srgbClr val="C00000"/>
                </a:solidFill>
              </a:rPr>
              <a:t>http://127.0.0.1:8000/</a:t>
            </a:r>
            <a:r>
              <a:rPr lang="en-IN" sz="2000" dirty="0" smtClean="0"/>
              <a:t> URL in the terminal output window to open default browser to that address. If </a:t>
            </a:r>
            <a:r>
              <a:rPr lang="en-IN" sz="2000" dirty="0" err="1" smtClean="0"/>
              <a:t>Django</a:t>
            </a:r>
            <a:r>
              <a:rPr lang="en-IN" sz="2000" dirty="0" smtClean="0"/>
              <a:t> is installed correctly and the project is valid, we’ll see the default page shown below. The VS Code terminal output window also shows the server log.</a:t>
            </a:r>
            <a:endParaRPr lang="en-IN" sz="1900" dirty="0" smtClean="0"/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857496"/>
            <a:ext cx="8858312" cy="4000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Creating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Project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sz="2000" dirty="0" smtClean="0"/>
              <a:t>When we're done, close the browser window and stop the server in </a:t>
            </a:r>
            <a:r>
              <a:rPr lang="en-IN" sz="2000" b="1" dirty="0" smtClean="0">
                <a:solidFill>
                  <a:srgbClr val="7030A0"/>
                </a:solidFill>
              </a:rPr>
              <a:t>VS Code</a:t>
            </a:r>
            <a:r>
              <a:rPr lang="en-IN" sz="2000" dirty="0" smtClean="0"/>
              <a:t> using </a:t>
            </a:r>
            <a:r>
              <a:rPr lang="en-IN" sz="2000" b="1" dirty="0" err="1" smtClean="0">
                <a:solidFill>
                  <a:srgbClr val="0070C0"/>
                </a:solidFill>
              </a:rPr>
              <a:t>Ctrl+C</a:t>
            </a:r>
            <a:r>
              <a:rPr lang="en-IN" sz="2000" b="1" dirty="0" smtClean="0">
                <a:solidFill>
                  <a:srgbClr val="0070C0"/>
                </a:solidFill>
              </a:rPr>
              <a:t> </a:t>
            </a:r>
            <a:r>
              <a:rPr lang="en-IN" sz="2000" dirty="0" smtClean="0"/>
              <a:t>as indicated in the </a:t>
            </a:r>
            <a:r>
              <a:rPr lang="en-IN" sz="2000" b="1" dirty="0" smtClean="0">
                <a:solidFill>
                  <a:srgbClr val="7030A0"/>
                </a:solidFill>
              </a:rPr>
              <a:t>terminal output window</a:t>
            </a:r>
            <a:r>
              <a:rPr lang="en-IN" sz="2000" dirty="0" smtClean="0"/>
              <a:t>.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285992"/>
            <a:ext cx="8858312" cy="4429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/>
              <a:t>Developing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Project Using VS Code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Creating </a:t>
            </a:r>
            <a:r>
              <a:rPr lang="en-US" sz="2400" dirty="0" err="1" smtClean="0">
                <a:solidFill>
                  <a:schemeClr val="tx1"/>
                </a:solidFill>
              </a:rPr>
              <a:t>Django</a:t>
            </a:r>
            <a:r>
              <a:rPr lang="en-US" sz="2400" dirty="0" smtClean="0">
                <a:solidFill>
                  <a:schemeClr val="tx1"/>
                </a:solidFill>
              </a:rPr>
              <a:t> Environment In VS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Creating </a:t>
            </a:r>
            <a:r>
              <a:rPr lang="en-US" sz="2400" dirty="0" err="1" smtClean="0">
                <a:solidFill>
                  <a:schemeClr val="tx1"/>
                </a:solidFill>
              </a:rPr>
              <a:t>Django</a:t>
            </a:r>
            <a:r>
              <a:rPr lang="en-US" sz="2400" dirty="0" smtClean="0">
                <a:solidFill>
                  <a:schemeClr val="tx1"/>
                </a:solidFill>
              </a:rPr>
              <a:t> Project In VS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Running The </a:t>
            </a:r>
            <a:r>
              <a:rPr lang="en-US" sz="2400" dirty="0" err="1" smtClean="0">
                <a:solidFill>
                  <a:schemeClr val="tx1"/>
                </a:solidFill>
              </a:rPr>
              <a:t>Django</a:t>
            </a:r>
            <a:r>
              <a:rPr lang="en-US" sz="2400" smtClean="0">
                <a:solidFill>
                  <a:schemeClr val="tx1"/>
                </a:solidFill>
              </a:rPr>
              <a:t> Project In VS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Creating And Running </a:t>
            </a:r>
            <a:br>
              <a:rPr lang="en-US" sz="2800" b="1" dirty="0" smtClean="0"/>
            </a:br>
            <a:r>
              <a:rPr lang="en-US" sz="2800" b="1" dirty="0" err="1" smtClean="0">
                <a:solidFill>
                  <a:srgbClr val="C00000"/>
                </a:solidFill>
              </a:rPr>
              <a:t>Django</a:t>
            </a:r>
            <a:r>
              <a:rPr lang="en-US" sz="2800" b="1" dirty="0" smtClean="0"/>
              <a:t> Project From </a:t>
            </a:r>
            <a:r>
              <a:rPr lang="en-US" sz="2800" b="1" dirty="0" smtClean="0">
                <a:solidFill>
                  <a:srgbClr val="C00000"/>
                </a:solidFill>
              </a:rPr>
              <a:t>VS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Since we will be using </a:t>
            </a:r>
            <a:r>
              <a:rPr lang="en-IN" sz="2400" b="1" dirty="0" smtClean="0">
                <a:solidFill>
                  <a:srgbClr val="7030A0"/>
                </a:solidFill>
              </a:rPr>
              <a:t>VS Code IDE </a:t>
            </a:r>
            <a:r>
              <a:rPr lang="en-IN" sz="2400" dirty="0" smtClean="0"/>
              <a:t>for our project designing , so we must learn how to set up and use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7030A0"/>
                </a:solidFill>
              </a:rPr>
              <a:t>Visual Studio Code</a:t>
            </a:r>
            <a:r>
              <a:rPr lang="en-IN" sz="2400" dirty="0" smtClean="0"/>
              <a:t>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IN" sz="2400" dirty="0" smtClean="0"/>
              <a:t>We will create a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</a:rPr>
              <a:t> Project </a:t>
            </a:r>
            <a:r>
              <a:rPr lang="en-IN" sz="2400" dirty="0" smtClean="0"/>
              <a:t>in the context of </a:t>
            </a:r>
            <a:r>
              <a:rPr lang="en-IN" sz="2400" b="1" dirty="0" smtClean="0">
                <a:solidFill>
                  <a:srgbClr val="7030A0"/>
                </a:solidFill>
              </a:rPr>
              <a:t>Visual Studio Code </a:t>
            </a:r>
            <a:r>
              <a:rPr lang="en-IN" sz="2400" dirty="0" smtClean="0"/>
              <a:t>in order to understand how to work with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7030A0"/>
                </a:solidFill>
              </a:rPr>
              <a:t>VS Code terminal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7030A0"/>
                </a:solidFill>
              </a:rPr>
              <a:t>editor</a:t>
            </a:r>
            <a:r>
              <a:rPr lang="en-IN" sz="2400" dirty="0" smtClean="0"/>
              <a:t>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Before moving further , we must install </a:t>
            </a:r>
            <a:r>
              <a:rPr lang="en-US" sz="2400" b="1" dirty="0" smtClean="0">
                <a:solidFill>
                  <a:srgbClr val="7030A0"/>
                </a:solidFill>
              </a:rPr>
              <a:t>Python extension </a:t>
            </a:r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rgbClr val="7030A0"/>
                </a:solidFill>
              </a:rPr>
              <a:t>VS Code </a:t>
            </a:r>
            <a:r>
              <a:rPr lang="en-US" sz="2400" dirty="0" smtClean="0"/>
              <a:t>from the following link:</a:t>
            </a:r>
          </a:p>
          <a:p>
            <a:pPr lvl="1" fontAlgn="base"/>
            <a:r>
              <a:rPr lang="en-IN" sz="1900" b="1" dirty="0" smtClean="0">
                <a:solidFill>
                  <a:srgbClr val="0070C0"/>
                </a:solidFill>
              </a:rPr>
              <a:t>https://marketplace.visualstudio.com/items?itemName=ms-python.python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Creating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Environment</a:t>
            </a:r>
            <a:br>
              <a:rPr lang="en-US" sz="2800" b="1" dirty="0" smtClean="0"/>
            </a:br>
            <a:r>
              <a:rPr lang="en-US" sz="2800" b="1" dirty="0" smtClean="0"/>
              <a:t>In VS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The first step as before is to create a </a:t>
            </a:r>
            <a:r>
              <a:rPr lang="en-US" sz="2400" b="1" dirty="0" smtClean="0">
                <a:solidFill>
                  <a:srgbClr val="C00000"/>
                </a:solidFill>
              </a:rPr>
              <a:t>virtual environment </a:t>
            </a:r>
            <a:r>
              <a:rPr lang="en-US" sz="2400" dirty="0" smtClean="0"/>
              <a:t>and install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dirty="0" smtClean="0"/>
              <a:t> in it.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To do this , follow the steps given below:</a:t>
            </a:r>
          </a:p>
          <a:p>
            <a:pPr fontAlgn="base"/>
            <a:endParaRPr lang="en-US" sz="2400" dirty="0" smtClean="0"/>
          </a:p>
          <a:p>
            <a:pPr lvl="1" fontAlgn="base"/>
            <a:r>
              <a:rPr lang="en-IN" sz="1900" dirty="0" smtClean="0"/>
              <a:t>Create a project folder </a:t>
            </a:r>
            <a:r>
              <a:rPr lang="en-IN" sz="1900" b="1" dirty="0" smtClean="0">
                <a:solidFill>
                  <a:srgbClr val="0070C0"/>
                </a:solidFill>
              </a:rPr>
              <a:t>anywhere</a:t>
            </a:r>
            <a:r>
              <a:rPr lang="en-IN" sz="1900" dirty="0" smtClean="0"/>
              <a:t> on your computer.</a:t>
            </a:r>
          </a:p>
          <a:p>
            <a:pPr fontAlgn="base"/>
            <a:endParaRPr lang="en-US" sz="2400" dirty="0" smtClean="0"/>
          </a:p>
          <a:p>
            <a:pPr lvl="1" fontAlgn="base"/>
            <a:r>
              <a:rPr lang="en-US" sz="1900" dirty="0" smtClean="0"/>
              <a:t>We are creating it in </a:t>
            </a:r>
            <a:r>
              <a:rPr lang="en-US" sz="1900" b="1" dirty="0" smtClean="0">
                <a:solidFill>
                  <a:srgbClr val="C00000"/>
                </a:solidFill>
              </a:rPr>
              <a:t>D:\djangoexamples </a:t>
            </a:r>
            <a:r>
              <a:rPr lang="en-US" sz="1900" dirty="0" smtClean="0"/>
              <a:t>by the name </a:t>
            </a:r>
            <a:r>
              <a:rPr lang="en-US" sz="1900" b="1" dirty="0" err="1" smtClean="0">
                <a:solidFill>
                  <a:srgbClr val="C00000"/>
                </a:solidFill>
              </a:rPr>
              <a:t>myvsdjangoproject</a:t>
            </a:r>
            <a:r>
              <a:rPr lang="en-US" sz="1900" b="1" dirty="0" smtClean="0">
                <a:solidFill>
                  <a:srgbClr val="C00000"/>
                </a:solidFill>
              </a:rPr>
              <a:t>.</a:t>
            </a:r>
          </a:p>
          <a:p>
            <a:pPr fontAlgn="base"/>
            <a:endParaRPr lang="en-US" sz="2400" dirty="0" smtClean="0"/>
          </a:p>
          <a:p>
            <a:pPr lvl="1" fontAlgn="base"/>
            <a:r>
              <a:rPr lang="en-US" sz="1900" dirty="0" smtClean="0"/>
              <a:t>So the complete path is </a:t>
            </a:r>
            <a:r>
              <a:rPr lang="en-US" sz="1900" b="1" dirty="0" smtClean="0">
                <a:solidFill>
                  <a:srgbClr val="C00000"/>
                </a:solidFill>
              </a:rPr>
              <a:t>D:\djangoexamples\myvsdjangoproject</a:t>
            </a:r>
          </a:p>
          <a:p>
            <a:pPr fontAlgn="base">
              <a:buNone/>
            </a:pP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Creating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Environment</a:t>
            </a:r>
            <a:br>
              <a:rPr lang="en-US" sz="2800" b="1" dirty="0" smtClean="0"/>
            </a:br>
            <a:r>
              <a:rPr lang="en-US" sz="2800" b="1" dirty="0" smtClean="0"/>
              <a:t>In VS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US" sz="1900" dirty="0" smtClean="0"/>
              <a:t>Now go to the project directory </a:t>
            </a:r>
            <a:r>
              <a:rPr lang="en-US" sz="1900" b="1" dirty="0" err="1" smtClean="0">
                <a:solidFill>
                  <a:srgbClr val="C00000"/>
                </a:solidFill>
              </a:rPr>
              <a:t>myvsdjangoproject</a:t>
            </a:r>
            <a:r>
              <a:rPr lang="en-US" sz="1900" dirty="0" smtClean="0"/>
              <a:t> and create a </a:t>
            </a:r>
            <a:r>
              <a:rPr lang="en-US" sz="1900" b="1" dirty="0" smtClean="0">
                <a:solidFill>
                  <a:srgbClr val="0070C0"/>
                </a:solidFill>
              </a:rPr>
              <a:t>virtual environment </a:t>
            </a:r>
            <a:r>
              <a:rPr lang="en-US" sz="1900" dirty="0" smtClean="0"/>
              <a:t>there by the name </a:t>
            </a:r>
            <a:r>
              <a:rPr lang="en-US" sz="1900" b="1" dirty="0" err="1" smtClean="0">
                <a:solidFill>
                  <a:srgbClr val="C00000"/>
                </a:solidFill>
              </a:rPr>
              <a:t>vsdjango</a:t>
            </a:r>
            <a:r>
              <a:rPr lang="en-US" sz="1900" dirty="0" smtClean="0"/>
              <a:t> using the command as shown below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Type the command : </a:t>
            </a:r>
            <a:r>
              <a:rPr lang="en-US" sz="1900" b="1" dirty="0" err="1" smtClean="0">
                <a:solidFill>
                  <a:srgbClr val="C00000"/>
                </a:solidFill>
              </a:rPr>
              <a:t>virtualenv</a:t>
            </a:r>
            <a:r>
              <a:rPr lang="en-US" sz="1900" dirty="0" smtClean="0"/>
              <a:t>  </a:t>
            </a:r>
            <a:r>
              <a:rPr lang="en-US" sz="1900" b="1" dirty="0" err="1" smtClean="0">
                <a:solidFill>
                  <a:srgbClr val="7030A0"/>
                </a:solidFill>
              </a:rPr>
              <a:t>vsdjango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143248"/>
            <a:ext cx="8715436" cy="35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Creating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Environment</a:t>
            </a:r>
            <a:br>
              <a:rPr lang="en-US" sz="2800" b="1" dirty="0" smtClean="0"/>
            </a:br>
            <a:r>
              <a:rPr lang="en-US" sz="2800" b="1" dirty="0" smtClean="0"/>
              <a:t>In VS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US" sz="1900" dirty="0" smtClean="0"/>
              <a:t>Launch </a:t>
            </a:r>
            <a:r>
              <a:rPr lang="en-US" sz="1900" b="1" dirty="0" smtClean="0">
                <a:solidFill>
                  <a:srgbClr val="0070C0"/>
                </a:solidFill>
              </a:rPr>
              <a:t>VS Code </a:t>
            </a:r>
            <a:r>
              <a:rPr lang="en-US" sz="1900" dirty="0" smtClean="0"/>
              <a:t>and open the project folder </a:t>
            </a:r>
            <a:r>
              <a:rPr lang="en-US" sz="1900" b="1" dirty="0" err="1" smtClean="0">
                <a:solidFill>
                  <a:srgbClr val="C00000"/>
                </a:solidFill>
              </a:rPr>
              <a:t>myvsdjangoproject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/>
            <a:endParaRPr lang="en-IN" sz="1900" dirty="0" smtClean="0"/>
          </a:p>
          <a:p>
            <a:pPr lvl="1" fontAlgn="base"/>
            <a:endParaRPr lang="en-IN" sz="1900" dirty="0" smtClean="0"/>
          </a:p>
          <a:p>
            <a:pPr lvl="1" fontAlgn="base"/>
            <a:endParaRPr lang="en-IN" sz="1900" dirty="0" smtClean="0"/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1900" dirty="0" smtClean="0"/>
              <a:t>In </a:t>
            </a:r>
            <a:r>
              <a:rPr lang="en-IN" sz="1900" b="1" dirty="0" smtClean="0">
                <a:solidFill>
                  <a:srgbClr val="0070C0"/>
                </a:solidFill>
              </a:rPr>
              <a:t>VS Code</a:t>
            </a:r>
            <a:r>
              <a:rPr lang="en-IN" sz="1900" dirty="0" smtClean="0"/>
              <a:t>, open the </a:t>
            </a:r>
            <a:r>
              <a:rPr lang="en-IN" sz="1900" b="1" dirty="0" smtClean="0">
                <a:solidFill>
                  <a:srgbClr val="0070C0"/>
                </a:solidFill>
              </a:rPr>
              <a:t>Command Palette </a:t>
            </a:r>
            <a:r>
              <a:rPr lang="en-IN" sz="1900" dirty="0" smtClean="0"/>
              <a:t>(</a:t>
            </a:r>
            <a:r>
              <a:rPr lang="en-IN" sz="1900" b="1" dirty="0" smtClean="0">
                <a:solidFill>
                  <a:srgbClr val="00B050"/>
                </a:solidFill>
              </a:rPr>
              <a:t>View</a:t>
            </a:r>
            <a:r>
              <a:rPr lang="en-IN" sz="1900" dirty="0" smtClean="0"/>
              <a:t> &gt; </a:t>
            </a:r>
            <a:r>
              <a:rPr lang="en-IN" sz="1900" b="1" dirty="0" smtClean="0">
                <a:solidFill>
                  <a:srgbClr val="00B050"/>
                </a:solidFill>
              </a:rPr>
              <a:t>Command Palette</a:t>
            </a:r>
            <a:r>
              <a:rPr lang="en-IN" sz="1900" dirty="0" smtClean="0"/>
              <a:t> or (</a:t>
            </a:r>
            <a:r>
              <a:rPr lang="en-IN" sz="1900" b="1" dirty="0" err="1" smtClean="0">
                <a:solidFill>
                  <a:srgbClr val="00B050"/>
                </a:solidFill>
              </a:rPr>
              <a:t>Ctrl+Shift+P</a:t>
            </a:r>
            <a:r>
              <a:rPr lang="en-IN" sz="1900" dirty="0" smtClean="0"/>
              <a:t>)). </a:t>
            </a:r>
          </a:p>
          <a:p>
            <a:pPr lvl="1" fontAlgn="base"/>
            <a:endParaRPr lang="en-IN" sz="1900" dirty="0" smtClean="0"/>
          </a:p>
          <a:p>
            <a:pPr lvl="1" fontAlgn="base"/>
            <a:endParaRPr lang="en-IN" sz="1900" dirty="0" smtClean="0"/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1900" dirty="0" smtClean="0"/>
              <a:t>Then select the </a:t>
            </a:r>
            <a:r>
              <a:rPr lang="en-IN" sz="1900" b="1" dirty="0" smtClean="0">
                <a:solidFill>
                  <a:srgbClr val="C00000"/>
                </a:solidFill>
              </a:rPr>
              <a:t>Python: Select Interpreter</a:t>
            </a:r>
            <a:r>
              <a:rPr lang="en-IN" sz="1900" dirty="0" smtClean="0"/>
              <a:t> command:</a:t>
            </a:r>
            <a:endParaRPr lang="en-US" sz="1900" dirty="0" smtClean="0">
              <a:solidFill>
                <a:srgbClr val="7030A0"/>
              </a:solidFill>
            </a:endParaRPr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Creating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Environment</a:t>
            </a:r>
            <a:br>
              <a:rPr lang="en-US" sz="2800" b="1" dirty="0" smtClean="0"/>
            </a:br>
            <a:r>
              <a:rPr lang="en-US" sz="2800" b="1" dirty="0" smtClean="0"/>
              <a:t>In VS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22" y="1454956"/>
            <a:ext cx="8786874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Creating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Environment</a:t>
            </a:r>
            <a:br>
              <a:rPr lang="en-US" sz="2800" b="1" dirty="0" smtClean="0"/>
            </a:br>
            <a:r>
              <a:rPr lang="en-US" sz="2800" b="1" dirty="0" smtClean="0"/>
              <a:t>In VS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sz="2000" dirty="0" smtClean="0"/>
              <a:t>The command presents a </a:t>
            </a:r>
            <a:r>
              <a:rPr lang="en-IN" sz="2000" b="1" dirty="0" smtClean="0">
                <a:solidFill>
                  <a:srgbClr val="0070C0"/>
                </a:solidFill>
              </a:rPr>
              <a:t>list of available interpreters </a:t>
            </a:r>
            <a:r>
              <a:rPr lang="en-IN" sz="2000" dirty="0" smtClean="0"/>
              <a:t>that </a:t>
            </a:r>
            <a:r>
              <a:rPr lang="en-IN" sz="2000" b="1" dirty="0" smtClean="0">
                <a:solidFill>
                  <a:srgbClr val="7030A0"/>
                </a:solidFill>
              </a:rPr>
              <a:t>VS Code</a:t>
            </a:r>
            <a:r>
              <a:rPr lang="en-IN" sz="2000" dirty="0" smtClean="0"/>
              <a:t> can locate automatically.</a:t>
            </a:r>
          </a:p>
          <a:p>
            <a:pPr lvl="1" fontAlgn="base"/>
            <a:endParaRPr lang="en-US" sz="2000" dirty="0" smtClean="0"/>
          </a:p>
          <a:p>
            <a:pPr lvl="1" fontAlgn="base"/>
            <a:endParaRPr lang="en-IN" sz="2000" dirty="0" smtClean="0"/>
          </a:p>
          <a:p>
            <a:pPr lvl="1" fontAlgn="base"/>
            <a:r>
              <a:rPr lang="en-IN" sz="2000" dirty="0" smtClean="0"/>
              <a:t>Select the </a:t>
            </a:r>
            <a:r>
              <a:rPr lang="en-IN" sz="2000" b="1" dirty="0" smtClean="0">
                <a:solidFill>
                  <a:srgbClr val="C00000"/>
                </a:solidFill>
              </a:rPr>
              <a:t>virtual environment </a:t>
            </a:r>
            <a:r>
              <a:rPr lang="en-IN" sz="2000" dirty="0" smtClean="0"/>
              <a:t>in our </a:t>
            </a:r>
            <a:r>
              <a:rPr lang="en-IN" sz="2000" b="1" dirty="0" smtClean="0">
                <a:solidFill>
                  <a:srgbClr val="C00000"/>
                </a:solidFill>
              </a:rPr>
              <a:t>project folder</a:t>
            </a:r>
            <a:r>
              <a:rPr lang="en-IN" sz="2000" dirty="0" smtClean="0"/>
              <a:t>.</a:t>
            </a:r>
          </a:p>
          <a:p>
            <a:pPr lvl="1" fontAlgn="base"/>
            <a:endParaRPr lang="en-US" sz="2000" dirty="0" smtClean="0"/>
          </a:p>
          <a:p>
            <a:pPr lvl="1" fontAlgn="base"/>
            <a:endParaRPr lang="en-US" sz="2000" dirty="0" smtClean="0"/>
          </a:p>
          <a:p>
            <a:pPr lvl="1" fontAlgn="base"/>
            <a:r>
              <a:rPr lang="en-US" sz="2000" dirty="0" smtClean="0"/>
              <a:t>In our case it will be </a:t>
            </a:r>
            <a:r>
              <a:rPr lang="en-US" sz="2000" b="1" dirty="0" err="1" smtClean="0">
                <a:solidFill>
                  <a:srgbClr val="C00000"/>
                </a:solidFill>
              </a:rPr>
              <a:t>vsdjango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2000" dirty="0" smtClean="0"/>
              <a:t>The </a:t>
            </a:r>
            <a:r>
              <a:rPr lang="en-IN" sz="2000" b="1" dirty="0" smtClean="0">
                <a:solidFill>
                  <a:srgbClr val="0070C0"/>
                </a:solidFill>
              </a:rPr>
              <a:t>selected environment </a:t>
            </a:r>
            <a:r>
              <a:rPr lang="en-IN" sz="2000" dirty="0" smtClean="0"/>
              <a:t>appears on </a:t>
            </a:r>
            <a:r>
              <a:rPr lang="en-IN" sz="2000" b="1" dirty="0" smtClean="0">
                <a:solidFill>
                  <a:srgbClr val="0070C0"/>
                </a:solidFill>
              </a:rPr>
              <a:t>the left side </a:t>
            </a:r>
            <a:r>
              <a:rPr lang="en-IN" sz="2000" dirty="0" smtClean="0"/>
              <a:t>of the </a:t>
            </a:r>
            <a:r>
              <a:rPr lang="en-IN" sz="2000" b="1" dirty="0" smtClean="0">
                <a:solidFill>
                  <a:srgbClr val="7030A0"/>
                </a:solidFill>
              </a:rPr>
              <a:t>VS Code </a:t>
            </a:r>
            <a:r>
              <a:rPr lang="en-IN" sz="2000" dirty="0" smtClean="0"/>
              <a:t>status bar, and notice the </a:t>
            </a:r>
            <a:r>
              <a:rPr lang="en-IN" sz="2000" b="1" dirty="0" smtClean="0">
                <a:solidFill>
                  <a:srgbClr val="C00000"/>
                </a:solidFill>
              </a:rPr>
              <a:t>"(</a:t>
            </a:r>
            <a:r>
              <a:rPr lang="en-IN" sz="2000" b="1" dirty="0" err="1" smtClean="0">
                <a:solidFill>
                  <a:srgbClr val="C00000"/>
                </a:solidFill>
              </a:rPr>
              <a:t>virtualenv</a:t>
            </a:r>
            <a:r>
              <a:rPr lang="en-IN" sz="2000" b="1" dirty="0" smtClean="0">
                <a:solidFill>
                  <a:srgbClr val="C00000"/>
                </a:solidFill>
              </a:rPr>
              <a:t>)" </a:t>
            </a:r>
            <a:r>
              <a:rPr lang="en-IN" sz="2000" dirty="0" smtClean="0"/>
              <a:t>indicator that tells you that you're using a </a:t>
            </a:r>
            <a:r>
              <a:rPr lang="en-IN" sz="2000" b="1" dirty="0" smtClean="0">
                <a:solidFill>
                  <a:srgbClr val="C00000"/>
                </a:solidFill>
              </a:rPr>
              <a:t>virtual environment</a:t>
            </a:r>
            <a:r>
              <a:rPr lang="en-IN" sz="2000" dirty="0" smtClean="0"/>
              <a:t>:</a:t>
            </a:r>
            <a:endParaRPr lang="en-IN" sz="1900" dirty="0" smtClean="0"/>
          </a:p>
          <a:p>
            <a:pPr lvl="1" fontAlgn="base"/>
            <a:endParaRPr lang="en-IN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2" y="5786454"/>
            <a:ext cx="4143404" cy="475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Creating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Environment</a:t>
            </a:r>
            <a:br>
              <a:rPr lang="en-US" sz="2800" b="1" dirty="0" smtClean="0"/>
            </a:br>
            <a:r>
              <a:rPr lang="en-US" sz="2800" b="1" dirty="0" smtClean="0"/>
              <a:t>In VS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357299"/>
            <a:ext cx="8786874" cy="535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3621</TotalTime>
  <Words>452</Words>
  <Application>Microsoft Office PowerPoint</Application>
  <PresentationFormat>On-screen Show (4:3)</PresentationFormat>
  <Paragraphs>142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PowerPoint Presentation</vt:lpstr>
      <vt:lpstr>Today’s Agenda</vt:lpstr>
      <vt:lpstr>Creating And Running  Django Project From VS Code</vt:lpstr>
      <vt:lpstr>Creating Django Environment In VS Code</vt:lpstr>
      <vt:lpstr>Creating Django Environment In VS Code</vt:lpstr>
      <vt:lpstr>Creating Django Environment In VS Code</vt:lpstr>
      <vt:lpstr>Creating Django Environment In VS Code</vt:lpstr>
      <vt:lpstr>Creating Django Environment In VS Code</vt:lpstr>
      <vt:lpstr>Creating Django Environment In VS Code</vt:lpstr>
      <vt:lpstr>Creating Django Environment In VS Code</vt:lpstr>
      <vt:lpstr>Creating Django Environment In VS Code</vt:lpstr>
      <vt:lpstr>Creating Django Environment In VS Code</vt:lpstr>
      <vt:lpstr>Creating Django Environment In VS Code</vt:lpstr>
      <vt:lpstr>Creating Django Environment In VS Code</vt:lpstr>
      <vt:lpstr>Creating Django Project  In VS Code</vt:lpstr>
      <vt:lpstr>Creating Django Project  In VS Code</vt:lpstr>
      <vt:lpstr>Creating Django Project  In VS Code</vt:lpstr>
      <vt:lpstr>Creating Django Project  In VS Code</vt:lpstr>
      <vt:lpstr>Creating Django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hp</cp:lastModifiedBy>
  <cp:revision>307</cp:revision>
  <dcterms:created xsi:type="dcterms:W3CDTF">2015-12-21T13:46:48Z</dcterms:created>
  <dcterms:modified xsi:type="dcterms:W3CDTF">2020-01-25T19:25:50Z</dcterms:modified>
</cp:coreProperties>
</file>