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399" r:id="rId4"/>
    <p:sldId id="507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60" r:id="rId14"/>
    <p:sldId id="491" r:id="rId15"/>
    <p:sldId id="489" r:id="rId16"/>
    <p:sldId id="486" r:id="rId17"/>
    <p:sldId id="487" r:id="rId18"/>
    <p:sldId id="485" r:id="rId19"/>
    <p:sldId id="484" r:id="rId20"/>
    <p:sldId id="463" r:id="rId21"/>
    <p:sldId id="488" r:id="rId22"/>
    <p:sldId id="492" r:id="rId23"/>
    <p:sldId id="493" r:id="rId24"/>
    <p:sldId id="494" r:id="rId25"/>
    <p:sldId id="495" r:id="rId26"/>
    <p:sldId id="496" r:id="rId27"/>
    <p:sldId id="501" r:id="rId28"/>
    <p:sldId id="498" r:id="rId29"/>
    <p:sldId id="499" r:id="rId30"/>
    <p:sldId id="500" r:id="rId31"/>
    <p:sldId id="497" r:id="rId32"/>
    <p:sldId id="502" r:id="rId33"/>
    <p:sldId id="503" r:id="rId34"/>
    <p:sldId id="505" r:id="rId35"/>
    <p:sldId id="506" r:id="rId36"/>
    <p:sldId id="508" r:id="rId37"/>
    <p:sldId id="509" r:id="rId38"/>
    <p:sldId id="513" r:id="rId39"/>
    <p:sldId id="514" r:id="rId40"/>
    <p:sldId id="515" r:id="rId41"/>
    <p:sldId id="510" r:id="rId42"/>
    <p:sldId id="512" r:id="rId43"/>
    <p:sldId id="51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656" y="-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11-02-2020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11-02-2020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11-02-2020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11-02-2020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hyperlink" Target="http://127.0.0.1:8000/sc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27.0.0.1:8000/contac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FULL STACK WEB DEVELOPMENT WITH </a:t>
            </a:r>
            <a:r>
              <a:rPr lang="en-US" sz="4400" dirty="0" err="1" smtClean="0">
                <a:solidFill>
                  <a:srgbClr val="002060"/>
                </a:solidFill>
              </a:rPr>
              <a:t>DJANmmGO</a:t>
            </a:r>
            <a:endParaRPr lang="en-US" sz="4400" dirty="0" smtClean="0">
              <a:solidFill>
                <a:srgbClr val="002060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Lecture 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Default Components Of</a:t>
            </a:r>
            <a:br>
              <a:rPr lang="en-US" sz="2800" b="1" dirty="0" smtClean="0"/>
            </a:br>
            <a:r>
              <a:rPr lang="en-US" sz="2800" b="1" dirty="0" smtClean="0"/>
              <a:t>A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App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admin.py</a:t>
            </a:r>
            <a:r>
              <a:rPr lang="en-IN" sz="2400" dirty="0" smtClean="0"/>
              <a:t> file</a:t>
            </a:r>
          </a:p>
          <a:p>
            <a:pPr lvl="1" fontAlgn="base"/>
            <a:r>
              <a:rPr lang="en-IN" dirty="0" smtClean="0"/>
              <a:t>This </a:t>
            </a:r>
            <a:r>
              <a:rPr lang="en-IN" b="1" dirty="0" smtClean="0">
                <a:solidFill>
                  <a:srgbClr val="7030A0"/>
                </a:solidFill>
              </a:rPr>
              <a:t>file</a:t>
            </a:r>
            <a:r>
              <a:rPr lang="en-IN" dirty="0" smtClean="0"/>
              <a:t> is the </a:t>
            </a:r>
            <a:r>
              <a:rPr lang="en-IN" b="1" dirty="0" smtClean="0">
                <a:solidFill>
                  <a:srgbClr val="7030A0"/>
                </a:solidFill>
              </a:rPr>
              <a:t>configuration file </a:t>
            </a:r>
            <a:r>
              <a:rPr lang="en-IN" dirty="0" smtClean="0"/>
              <a:t>for the built in </a:t>
            </a:r>
            <a:r>
              <a:rPr lang="en-IN" b="1" dirty="0" smtClean="0">
                <a:solidFill>
                  <a:srgbClr val="C00000"/>
                </a:solidFill>
              </a:rPr>
              <a:t>admin app </a:t>
            </a:r>
            <a:r>
              <a:rPr lang="en-IN" dirty="0" smtClean="0"/>
              <a:t>provided by </a:t>
            </a:r>
            <a:r>
              <a:rPr lang="en-IN" b="1" dirty="0" err="1" smtClean="0">
                <a:solidFill>
                  <a:srgbClr val="C00000"/>
                </a:solidFill>
              </a:rPr>
              <a:t>Django</a:t>
            </a:r>
            <a:r>
              <a:rPr lang="en-IN" dirty="0" smtClean="0"/>
              <a:t>. It contains all the </a:t>
            </a:r>
            <a:r>
              <a:rPr lang="en-IN" b="1" dirty="0" smtClean="0">
                <a:solidFill>
                  <a:srgbClr val="C00000"/>
                </a:solidFill>
              </a:rPr>
              <a:t>models </a:t>
            </a:r>
            <a:r>
              <a:rPr lang="en-IN" dirty="0" smtClean="0"/>
              <a:t>we need for administration app which can be used for maintaining and customizing site data.</a:t>
            </a:r>
          </a:p>
          <a:p>
            <a:pPr lvl="1" fontAlgn="base"/>
            <a:endParaRPr lang="en-US" sz="2400" dirty="0" smtClean="0"/>
          </a:p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apps.py </a:t>
            </a:r>
            <a:r>
              <a:rPr lang="en-IN" sz="2400" dirty="0" smtClean="0"/>
              <a:t> file</a:t>
            </a:r>
          </a:p>
          <a:p>
            <a:pPr lvl="1" fontAlgn="base"/>
            <a:r>
              <a:rPr lang="en-IN" dirty="0" smtClean="0"/>
              <a:t>This </a:t>
            </a:r>
            <a:r>
              <a:rPr lang="en-IN" b="1" dirty="0" smtClean="0">
                <a:solidFill>
                  <a:srgbClr val="7030A0"/>
                </a:solidFill>
              </a:rPr>
              <a:t>file</a:t>
            </a:r>
            <a:r>
              <a:rPr lang="en-IN" dirty="0" smtClean="0"/>
              <a:t> </a:t>
            </a:r>
            <a:r>
              <a:rPr lang="en-US" dirty="0" smtClean="0"/>
              <a:t>contains application level configuration.</a:t>
            </a:r>
          </a:p>
          <a:p>
            <a:pPr lvl="1" fontAlgn="base"/>
            <a:r>
              <a:rPr lang="en-US" dirty="0" smtClean="0"/>
              <a:t>It contains information about classes used in our apps and other metadata.</a:t>
            </a:r>
            <a:endParaRPr lang="en-IN" dirty="0" smtClean="0"/>
          </a:p>
          <a:p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pPr lvl="1"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Default Components Of</a:t>
            </a:r>
            <a:br>
              <a:rPr lang="en-US" sz="2800" b="1" dirty="0" smtClean="0"/>
            </a:br>
            <a:r>
              <a:rPr lang="en-US" sz="2800" b="1" dirty="0" smtClean="0"/>
              <a:t>A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App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models.py</a:t>
            </a:r>
            <a:r>
              <a:rPr lang="en-IN" sz="2400" dirty="0" smtClean="0"/>
              <a:t> file</a:t>
            </a:r>
          </a:p>
          <a:p>
            <a:pPr lvl="1" fontAlgn="base"/>
            <a:r>
              <a:rPr lang="en-IN" dirty="0" smtClean="0"/>
              <a:t>This </a:t>
            </a:r>
            <a:r>
              <a:rPr lang="en-IN" b="1" dirty="0" smtClean="0">
                <a:solidFill>
                  <a:srgbClr val="7030A0"/>
                </a:solidFill>
              </a:rPr>
              <a:t>file</a:t>
            </a:r>
            <a:r>
              <a:rPr lang="en-IN" dirty="0" smtClean="0"/>
              <a:t> contains all the </a:t>
            </a:r>
            <a:r>
              <a:rPr lang="en-IN" b="1" dirty="0" smtClean="0">
                <a:solidFill>
                  <a:srgbClr val="C00000"/>
                </a:solidFill>
              </a:rPr>
              <a:t>models</a:t>
            </a:r>
            <a:r>
              <a:rPr lang="en-IN" dirty="0" smtClean="0"/>
              <a:t> used by our application . </a:t>
            </a:r>
          </a:p>
          <a:p>
            <a:pPr lvl="1" fontAlgn="base"/>
            <a:r>
              <a:rPr lang="en-US" dirty="0" smtClean="0"/>
              <a:t>Recall that </a:t>
            </a:r>
            <a:r>
              <a:rPr lang="en-US" b="1" dirty="0" smtClean="0">
                <a:solidFill>
                  <a:srgbClr val="C00000"/>
                </a:solidFill>
              </a:rPr>
              <a:t>models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rgbClr val="C00000"/>
                </a:solidFill>
              </a:rPr>
              <a:t>classes</a:t>
            </a:r>
            <a:r>
              <a:rPr lang="en-US" dirty="0" smtClean="0"/>
              <a:t> that represent </a:t>
            </a:r>
            <a:r>
              <a:rPr lang="en-US" b="1" dirty="0" smtClean="0">
                <a:solidFill>
                  <a:srgbClr val="C00000"/>
                </a:solidFill>
              </a:rPr>
              <a:t>database tables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So all the </a:t>
            </a:r>
            <a:r>
              <a:rPr lang="en-US" b="1" dirty="0" smtClean="0">
                <a:solidFill>
                  <a:srgbClr val="C00000"/>
                </a:solidFill>
              </a:rPr>
              <a:t>tables</a:t>
            </a:r>
            <a:r>
              <a:rPr lang="en-US" dirty="0" smtClean="0"/>
              <a:t> used by our app will be </a:t>
            </a:r>
            <a:r>
              <a:rPr lang="en-US" b="1" dirty="0" smtClean="0">
                <a:solidFill>
                  <a:srgbClr val="7030A0"/>
                </a:solidFill>
              </a:rPr>
              <a:t>represented</a:t>
            </a:r>
            <a:r>
              <a:rPr lang="en-US" dirty="0" smtClean="0"/>
              <a:t> as </a:t>
            </a:r>
            <a:r>
              <a:rPr lang="en-US" b="1" dirty="0" smtClean="0">
                <a:solidFill>
                  <a:srgbClr val="C00000"/>
                </a:solidFill>
              </a:rPr>
              <a:t>models</a:t>
            </a:r>
            <a:r>
              <a:rPr lang="en-US" dirty="0" smtClean="0"/>
              <a:t> in this file, with their </a:t>
            </a:r>
            <a:r>
              <a:rPr lang="en-US" b="1" dirty="0" smtClean="0">
                <a:solidFill>
                  <a:srgbClr val="7030A0"/>
                </a:solidFill>
              </a:rPr>
              <a:t>columns</a:t>
            </a:r>
            <a:r>
              <a:rPr lang="en-US" dirty="0" smtClean="0"/>
              <a:t> declared </a:t>
            </a:r>
            <a:r>
              <a:rPr lang="en-US" b="1" dirty="0" smtClean="0">
                <a:solidFill>
                  <a:srgbClr val="7030A0"/>
                </a:solidFill>
              </a:rPr>
              <a:t>as data members</a:t>
            </a:r>
            <a:r>
              <a:rPr lang="en-US" dirty="0" smtClean="0"/>
              <a:t> in these </a:t>
            </a:r>
            <a:r>
              <a:rPr lang="en-US" b="1" dirty="0" smtClean="0">
                <a:solidFill>
                  <a:srgbClr val="C00000"/>
                </a:solidFill>
              </a:rPr>
              <a:t>classes</a:t>
            </a:r>
            <a:r>
              <a:rPr lang="en-US" dirty="0" smtClean="0"/>
              <a:t>.</a:t>
            </a:r>
            <a:endParaRPr lang="en-IN" dirty="0" smtClean="0"/>
          </a:p>
          <a:p>
            <a:pPr lvl="1" fontAlgn="base"/>
            <a:endParaRPr lang="en-US" sz="2400" dirty="0" smtClean="0"/>
          </a:p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tests.py </a:t>
            </a:r>
            <a:r>
              <a:rPr lang="en-IN" sz="2400" dirty="0" smtClean="0"/>
              <a:t> file</a:t>
            </a:r>
          </a:p>
          <a:p>
            <a:pPr lvl="1" fontAlgn="base"/>
            <a:r>
              <a:rPr lang="en-IN" dirty="0" smtClean="0"/>
              <a:t>This </a:t>
            </a:r>
            <a:r>
              <a:rPr lang="en-IN" b="1" dirty="0" smtClean="0">
                <a:solidFill>
                  <a:srgbClr val="7030A0"/>
                </a:solidFill>
              </a:rPr>
              <a:t>file</a:t>
            </a:r>
            <a:r>
              <a:rPr lang="en-IN" dirty="0" smtClean="0"/>
              <a:t> </a:t>
            </a:r>
            <a:r>
              <a:rPr lang="en-US" dirty="0" smtClean="0"/>
              <a:t>contains all the test functions used for testing our application’s code</a:t>
            </a:r>
            <a:endParaRPr lang="en-IN" dirty="0" smtClean="0"/>
          </a:p>
          <a:p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pPr lvl="1"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Default Components Of</a:t>
            </a:r>
            <a:br>
              <a:rPr lang="en-US" sz="2800" b="1" dirty="0" smtClean="0"/>
            </a:br>
            <a:r>
              <a:rPr lang="en-US" sz="2800" b="1" dirty="0" smtClean="0"/>
              <a:t>A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App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views.py</a:t>
            </a:r>
            <a:r>
              <a:rPr lang="en-IN" sz="2400" dirty="0" smtClean="0"/>
              <a:t> file</a:t>
            </a:r>
          </a:p>
          <a:p>
            <a:pPr lvl="1" fontAlgn="base"/>
            <a:r>
              <a:rPr lang="en-IN" dirty="0" smtClean="0"/>
              <a:t>This </a:t>
            </a:r>
            <a:r>
              <a:rPr lang="en-IN" b="1" dirty="0" smtClean="0">
                <a:solidFill>
                  <a:srgbClr val="7030A0"/>
                </a:solidFill>
              </a:rPr>
              <a:t>file</a:t>
            </a:r>
            <a:r>
              <a:rPr lang="en-IN" dirty="0" smtClean="0"/>
              <a:t> </a:t>
            </a:r>
            <a:r>
              <a:rPr lang="en-US" dirty="0" smtClean="0"/>
              <a:t>is the most important file.</a:t>
            </a:r>
          </a:p>
          <a:p>
            <a:pPr lvl="1" fontAlgn="base"/>
            <a:endParaRPr lang="en-US" dirty="0" smtClean="0"/>
          </a:p>
          <a:p>
            <a:pPr lvl="1" fontAlgn="base"/>
            <a:r>
              <a:rPr lang="en-US" dirty="0" smtClean="0"/>
              <a:t>T</a:t>
            </a:r>
            <a:r>
              <a:rPr lang="en-IN" dirty="0" smtClean="0"/>
              <a:t>his is where we have functions that handle </a:t>
            </a:r>
            <a:r>
              <a:rPr lang="en-IN" b="1" dirty="0" smtClean="0">
                <a:solidFill>
                  <a:srgbClr val="7030A0"/>
                </a:solidFill>
              </a:rPr>
              <a:t>requests</a:t>
            </a:r>
            <a:r>
              <a:rPr lang="en-IN" dirty="0" smtClean="0"/>
              <a:t> and return </a:t>
            </a:r>
            <a:r>
              <a:rPr lang="en-IN" b="1" dirty="0" smtClean="0">
                <a:solidFill>
                  <a:srgbClr val="7030A0"/>
                </a:solidFill>
              </a:rPr>
              <a:t>responses</a:t>
            </a:r>
            <a:r>
              <a:rPr lang="en-IN" dirty="0" smtClean="0"/>
              <a:t>.</a:t>
            </a:r>
          </a:p>
          <a:p>
            <a:pPr lvl="1" fontAlgn="base"/>
            <a:endParaRPr lang="en-US" dirty="0" smtClean="0"/>
          </a:p>
          <a:p>
            <a:pPr lvl="1" fontAlgn="base"/>
            <a:r>
              <a:rPr lang="en-US" dirty="0" smtClean="0"/>
              <a:t>All the </a:t>
            </a:r>
            <a:r>
              <a:rPr lang="en-US" b="1" dirty="0" smtClean="0">
                <a:solidFill>
                  <a:srgbClr val="7030A0"/>
                </a:solidFill>
              </a:rPr>
              <a:t>application logic </a:t>
            </a:r>
            <a:r>
              <a:rPr lang="en-US" dirty="0" smtClean="0"/>
              <a:t>goes here , for example, when the user </a:t>
            </a:r>
            <a:r>
              <a:rPr lang="en-US" b="1" dirty="0" smtClean="0">
                <a:solidFill>
                  <a:srgbClr val="7030A0"/>
                </a:solidFill>
              </a:rPr>
              <a:t>clicks a button </a:t>
            </a:r>
            <a:r>
              <a:rPr lang="en-US" dirty="0" smtClean="0"/>
              <a:t>what needs to be done is </a:t>
            </a:r>
            <a:r>
              <a:rPr lang="en-US" b="1" dirty="0" smtClean="0">
                <a:solidFill>
                  <a:srgbClr val="7030A0"/>
                </a:solidFill>
              </a:rPr>
              <a:t>coded here</a:t>
            </a:r>
            <a:r>
              <a:rPr lang="en-US" dirty="0" smtClean="0"/>
              <a:t>.</a:t>
            </a:r>
            <a:endParaRPr lang="en-IN" dirty="0" smtClean="0"/>
          </a:p>
          <a:p>
            <a:pPr lvl="1" fontAlgn="base"/>
            <a:endParaRPr lang="en-IN" dirty="0" smtClean="0"/>
          </a:p>
          <a:p>
            <a:pPr lvl="1" fontAlgn="base"/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pPr lvl="1"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2: Activating The App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Once we have created an app we must let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/>
              <a:t> know about it so that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/>
              <a:t> can </a:t>
            </a:r>
            <a:r>
              <a:rPr lang="en-IN" sz="2400" dirty="0" smtClean="0"/>
              <a:t>keep track of our application and allow us to do </a:t>
            </a:r>
            <a:r>
              <a:rPr lang="en-IN" sz="2400" dirty="0" err="1" smtClean="0"/>
              <a:t>sttuff</a:t>
            </a:r>
            <a:r>
              <a:rPr lang="en-IN" sz="2400" dirty="0" smtClean="0"/>
              <a:t> with the app like </a:t>
            </a:r>
            <a:r>
              <a:rPr lang="en-IN" sz="2400" b="1" dirty="0" smtClean="0">
                <a:solidFill>
                  <a:srgbClr val="7030A0"/>
                </a:solidFill>
              </a:rPr>
              <a:t>create database tables </a:t>
            </a:r>
            <a:r>
              <a:rPr lang="en-IN" sz="2400" dirty="0" smtClean="0"/>
              <a:t>etc.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To do this we must make an </a:t>
            </a:r>
            <a:r>
              <a:rPr lang="en-US" sz="2400" b="1" dirty="0" smtClean="0">
                <a:solidFill>
                  <a:srgbClr val="7030A0"/>
                </a:solidFill>
              </a:rPr>
              <a:t>entry</a:t>
            </a:r>
            <a:r>
              <a:rPr lang="en-US" sz="2400" dirty="0" smtClean="0"/>
              <a:t> of our app in the </a:t>
            </a:r>
            <a:r>
              <a:rPr lang="en-US" sz="2400" b="1" dirty="0" smtClean="0">
                <a:solidFill>
                  <a:srgbClr val="C00000"/>
                </a:solidFill>
              </a:rPr>
              <a:t>INSTALLED_APPS</a:t>
            </a:r>
            <a:r>
              <a:rPr lang="en-US" sz="2400" dirty="0" smtClean="0"/>
              <a:t> list of the </a:t>
            </a:r>
            <a:r>
              <a:rPr lang="en-US" sz="2400" b="1" dirty="0" smtClean="0">
                <a:solidFill>
                  <a:srgbClr val="7030A0"/>
                </a:solidFill>
              </a:rPr>
              <a:t>settings.py </a:t>
            </a:r>
            <a:r>
              <a:rPr lang="en-US" sz="2400" dirty="0" smtClean="0"/>
              <a:t>file of the default app given by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2: Activating The App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Open the </a:t>
            </a:r>
            <a:r>
              <a:rPr lang="en-US" sz="2400" b="1" dirty="0" smtClean="0">
                <a:solidFill>
                  <a:srgbClr val="C00000"/>
                </a:solidFill>
              </a:rPr>
              <a:t>settings.py</a:t>
            </a:r>
            <a:r>
              <a:rPr lang="en-US" sz="2400" dirty="0" smtClean="0"/>
              <a:t> file in the </a:t>
            </a:r>
            <a:r>
              <a:rPr lang="en-US" sz="2400" b="1" dirty="0" err="1" smtClean="0">
                <a:solidFill>
                  <a:srgbClr val="C00000"/>
                </a:solidFill>
              </a:rPr>
              <a:t>demoproject</a:t>
            </a:r>
            <a:r>
              <a:rPr lang="en-US" sz="2400" dirty="0" smtClean="0"/>
              <a:t> app of our </a:t>
            </a:r>
            <a:r>
              <a:rPr lang="en-US" sz="2400" b="1" dirty="0" err="1" smtClean="0">
                <a:solidFill>
                  <a:srgbClr val="C00000"/>
                </a:solidFill>
              </a:rPr>
              <a:t>demoproject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folder and make the entry shown in </a:t>
            </a:r>
            <a:r>
              <a:rPr lang="en-US" sz="2400" b="1" dirty="0" smtClean="0">
                <a:solidFill>
                  <a:srgbClr val="00B050"/>
                </a:solidFill>
              </a:rPr>
              <a:t>green color </a:t>
            </a: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rgbClr val="C00000"/>
                </a:solidFill>
              </a:rPr>
              <a:t>INSTALLED_APPS</a:t>
            </a:r>
            <a:r>
              <a:rPr lang="en-US" sz="2400" dirty="0" smtClean="0"/>
              <a:t> list</a:t>
            </a:r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</a:rPr>
              <a:t>Code: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INSTALLED_APPS = [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django.contrib.admin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django.contrib.auth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django.contrib.contenttypes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django.contrib.sessions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django.contrib.messages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django.contrib.staticfiles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'</a:t>
            </a:r>
            <a:r>
              <a:rPr lang="en-IN" sz="2000" b="1" dirty="0" err="1" smtClean="0">
                <a:solidFill>
                  <a:srgbClr val="00B050"/>
                </a:solidFill>
              </a:rPr>
              <a:t>greetingsapp</a:t>
            </a:r>
            <a:r>
              <a:rPr lang="en-IN" sz="2000" b="1" dirty="0" smtClean="0">
                <a:solidFill>
                  <a:srgbClr val="00B05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]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loud Callout 6"/>
          <p:cNvSpPr/>
          <p:nvPr/>
        </p:nvSpPr>
        <p:spPr>
          <a:xfrm>
            <a:off x="4500562" y="2571744"/>
            <a:ext cx="4343424" cy="2857496"/>
          </a:xfrm>
          <a:prstGeom prst="cloudCallout">
            <a:avLst>
              <a:gd name="adj1" fmla="val -96391"/>
              <a:gd name="adj2" fmla="val 65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Why we are </a:t>
            </a:r>
            <a:r>
              <a:rPr lang="en-US" b="1" dirty="0" err="1" smtClean="0">
                <a:solidFill>
                  <a:srgbClr val="FFFF00"/>
                </a:solidFill>
              </a:rPr>
              <a:t>puttng</a:t>
            </a:r>
            <a:r>
              <a:rPr lang="en-US" b="1" dirty="0" smtClean="0">
                <a:solidFill>
                  <a:srgbClr val="FFFF00"/>
                </a:solidFill>
              </a:rPr>
              <a:t> an extra comma here ?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This is just a convention we use in Python and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</a:t>
            </a:r>
            <a:r>
              <a:rPr lang="en-IN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t’s</a:t>
            </a:r>
            <a:r>
              <a:rPr lang="en-IN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useful for consistency across multiple lines</a:t>
            </a:r>
            <a:endParaRPr lang="en-IN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Understanding </a:t>
            </a:r>
            <a:r>
              <a:rPr lang="en-US" sz="2800" b="1" dirty="0" smtClean="0">
                <a:solidFill>
                  <a:srgbClr val="C00000"/>
                </a:solidFill>
              </a:rPr>
              <a:t>Views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Before creating our first webpage, let us discuss </a:t>
            </a:r>
            <a:r>
              <a:rPr lang="en-US" sz="2400" b="1" dirty="0" smtClean="0">
                <a:solidFill>
                  <a:srgbClr val="7030A0"/>
                </a:solidFill>
              </a:rPr>
              <a:t>what is a view ?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view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view function </a:t>
            </a:r>
            <a:r>
              <a:rPr lang="en-US" sz="2400" dirty="0" smtClean="0"/>
              <a:t>in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/>
              <a:t> is simply a </a:t>
            </a:r>
            <a:r>
              <a:rPr lang="en-US" sz="2400" b="1" dirty="0" smtClean="0">
                <a:solidFill>
                  <a:srgbClr val="C00000"/>
                </a:solidFill>
              </a:rPr>
              <a:t>Python function/method</a:t>
            </a:r>
            <a:r>
              <a:rPr lang="en-US" sz="2400" dirty="0" smtClean="0"/>
              <a:t>  that takes a </a:t>
            </a:r>
            <a:r>
              <a:rPr lang="en-US" sz="2400" b="1" dirty="0" smtClean="0">
                <a:solidFill>
                  <a:srgbClr val="7030A0"/>
                </a:solidFill>
              </a:rPr>
              <a:t>web request </a:t>
            </a:r>
            <a:r>
              <a:rPr lang="en-US" sz="2400" dirty="0" smtClean="0"/>
              <a:t>and generates a </a:t>
            </a:r>
            <a:r>
              <a:rPr lang="en-US" sz="2400" b="1" dirty="0" smtClean="0">
                <a:solidFill>
                  <a:srgbClr val="7030A0"/>
                </a:solidFill>
              </a:rPr>
              <a:t>web response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Understanding </a:t>
            </a:r>
            <a:r>
              <a:rPr lang="en-US" sz="2800" b="1" dirty="0" smtClean="0">
                <a:solidFill>
                  <a:srgbClr val="C00000"/>
                </a:solidFill>
              </a:rPr>
              <a:t>Views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view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fetches</a:t>
            </a:r>
            <a:r>
              <a:rPr lang="en-IN" sz="2400" dirty="0" smtClean="0"/>
              <a:t> data from our </a:t>
            </a:r>
            <a:r>
              <a:rPr lang="en-IN" sz="2400" b="1" dirty="0" smtClean="0">
                <a:solidFill>
                  <a:srgbClr val="C00000"/>
                </a:solidFill>
              </a:rPr>
              <a:t>database</a:t>
            </a:r>
            <a:r>
              <a:rPr lang="en-IN" sz="2400" dirty="0" smtClean="0"/>
              <a:t> (or an external data source or service) and </a:t>
            </a:r>
            <a:r>
              <a:rPr lang="en-IN" sz="2400" b="1" dirty="0" smtClean="0">
                <a:solidFill>
                  <a:srgbClr val="7030A0"/>
                </a:solidFill>
              </a:rPr>
              <a:t>delivers</a:t>
            </a:r>
            <a:r>
              <a:rPr lang="en-IN" sz="2400" dirty="0" smtClean="0"/>
              <a:t> it to a </a:t>
            </a:r>
            <a:r>
              <a:rPr lang="en-IN" sz="2400" b="1" dirty="0" smtClean="0">
                <a:solidFill>
                  <a:srgbClr val="C00000"/>
                </a:solidFill>
              </a:rPr>
              <a:t>template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7030A0"/>
                </a:solidFill>
              </a:rPr>
              <a:t>directly to the browser</a:t>
            </a:r>
            <a:r>
              <a:rPr lang="en-IN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view</a:t>
            </a:r>
            <a:r>
              <a:rPr lang="en-IN" sz="2400" dirty="0" smtClean="0"/>
              <a:t> makes decisions on </a:t>
            </a:r>
            <a:r>
              <a:rPr lang="en-IN" sz="2400" b="1" dirty="0" smtClean="0">
                <a:solidFill>
                  <a:srgbClr val="7030A0"/>
                </a:solidFill>
              </a:rPr>
              <a:t>what data gets delivered </a:t>
            </a:r>
            <a:r>
              <a:rPr lang="en-IN" sz="2400" dirty="0" smtClean="0"/>
              <a:t>,either by acting on input from the user, or in response to other </a:t>
            </a:r>
            <a:r>
              <a:rPr lang="en-IN" sz="2400" b="1" dirty="0" smtClean="0">
                <a:solidFill>
                  <a:srgbClr val="7030A0"/>
                </a:solidFill>
              </a:rPr>
              <a:t>business logic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internal processes</a:t>
            </a:r>
            <a:r>
              <a:rPr lang="en-IN" sz="24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Understanding </a:t>
            </a:r>
            <a:r>
              <a:rPr lang="en-US" sz="2800" b="1" dirty="0" smtClean="0">
                <a:solidFill>
                  <a:srgbClr val="C00000"/>
                </a:solidFill>
              </a:rPr>
              <a:t>Views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the early days of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, there were only </a:t>
            </a:r>
            <a:r>
              <a:rPr lang="en-IN" sz="2400" b="1" dirty="0" smtClean="0">
                <a:solidFill>
                  <a:srgbClr val="7030A0"/>
                </a:solidFill>
              </a:rPr>
              <a:t>function-based views</a:t>
            </a:r>
            <a:r>
              <a:rPr lang="en-IN" sz="2400" dirty="0" smtClean="0"/>
              <a:t>, however, as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has grown over the years, </a:t>
            </a:r>
            <a:r>
              <a:rPr lang="en-IN" sz="2400" dirty="0" err="1" smtClean="0"/>
              <a:t>Django’s</a:t>
            </a:r>
            <a:r>
              <a:rPr lang="en-IN" sz="2400" dirty="0" smtClean="0"/>
              <a:t> developers added </a:t>
            </a:r>
            <a:r>
              <a:rPr lang="en-IN" sz="2400" b="1" dirty="0" smtClean="0">
                <a:solidFill>
                  <a:srgbClr val="7030A0"/>
                </a:solidFill>
              </a:rPr>
              <a:t>class-based views</a:t>
            </a:r>
            <a:r>
              <a:rPr lang="en-IN" sz="24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3:Creating Our  First </a:t>
            </a:r>
            <a:r>
              <a:rPr lang="en-US" sz="2600" b="1" dirty="0" smtClean="0">
                <a:solidFill>
                  <a:srgbClr val="C00000"/>
                </a:solidFill>
              </a:rPr>
              <a:t>View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To create our first view, we need to modify the </a:t>
            </a:r>
            <a:r>
              <a:rPr lang="en-IN" sz="2400" b="1" dirty="0" smtClean="0">
                <a:solidFill>
                  <a:srgbClr val="C00000"/>
                </a:solidFill>
              </a:rPr>
              <a:t>views.py</a:t>
            </a:r>
            <a:r>
              <a:rPr lang="en-IN" sz="2400" dirty="0" smtClean="0"/>
              <a:t> file in our </a:t>
            </a:r>
            <a:r>
              <a:rPr lang="en-IN" sz="2400" b="1" dirty="0" err="1" smtClean="0">
                <a:solidFill>
                  <a:srgbClr val="C00000"/>
                </a:solidFill>
              </a:rPr>
              <a:t>greetingsapp</a:t>
            </a:r>
            <a:r>
              <a:rPr lang="en-IN" sz="2400" dirty="0" smtClean="0"/>
              <a:t> app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Open the </a:t>
            </a:r>
            <a:r>
              <a:rPr lang="en-US" sz="2400" b="1" dirty="0" smtClean="0">
                <a:solidFill>
                  <a:srgbClr val="C00000"/>
                </a:solidFill>
              </a:rPr>
              <a:t>views.py</a:t>
            </a:r>
            <a:r>
              <a:rPr lang="en-US" sz="2400" dirty="0" smtClean="0"/>
              <a:t> file and write the code shown in the next slide</a:t>
            </a: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3:Creating Our  First </a:t>
            </a:r>
            <a:r>
              <a:rPr lang="en-US" sz="2600" b="1" dirty="0" smtClean="0">
                <a:solidFill>
                  <a:srgbClr val="C00000"/>
                </a:solidFill>
              </a:rPr>
              <a:t>View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django.shortcuts</a:t>
            </a:r>
            <a:r>
              <a:rPr lang="en-IN" sz="2000" b="1" dirty="0" smtClean="0">
                <a:solidFill>
                  <a:srgbClr val="002060"/>
                </a:solidFill>
              </a:rPr>
              <a:t> import render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django.http</a:t>
            </a:r>
            <a:r>
              <a:rPr lang="en-IN" sz="2000" b="1" dirty="0" smtClean="0">
                <a:solidFill>
                  <a:srgbClr val="002060"/>
                </a:solidFill>
              </a:rPr>
              <a:t> import </a:t>
            </a:r>
            <a:r>
              <a:rPr lang="en-IN" sz="2000" b="1" dirty="0" err="1" smtClean="0">
                <a:solidFill>
                  <a:srgbClr val="002060"/>
                </a:solidFill>
              </a:rPr>
              <a:t>HttpResponse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def </a:t>
            </a:r>
            <a:r>
              <a:rPr lang="en-IN" sz="2000" b="1" dirty="0" err="1" smtClean="0">
                <a:solidFill>
                  <a:srgbClr val="002060"/>
                </a:solidFill>
              </a:rPr>
              <a:t>homePageView</a:t>
            </a:r>
            <a:r>
              <a:rPr lang="en-IN" sz="2000" b="1" dirty="0" smtClean="0">
                <a:solidFill>
                  <a:srgbClr val="002060"/>
                </a:solidFill>
              </a:rPr>
              <a:t>(request):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return </a:t>
            </a:r>
            <a:r>
              <a:rPr lang="en-IN" sz="2000" b="1" dirty="0" err="1" smtClean="0">
                <a:solidFill>
                  <a:srgbClr val="002060"/>
                </a:solidFill>
              </a:rPr>
              <a:t>HttpResponse</a:t>
            </a:r>
            <a:r>
              <a:rPr lang="en-IN" sz="2000" b="1" dirty="0" smtClean="0">
                <a:solidFill>
                  <a:srgbClr val="002060"/>
                </a:solidFill>
              </a:rPr>
              <a:t>("&lt;h1&gt;Welcome To Sharma Computer Academy!&lt;/h1&gt;")</a:t>
            </a:r>
          </a:p>
          <a:p>
            <a:pPr fontAlgn="base"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/>
              <a:t>Developing Our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What Is An </a:t>
            </a:r>
            <a:r>
              <a:rPr lang="en-US" sz="2400" b="1" dirty="0" smtClean="0">
                <a:solidFill>
                  <a:srgbClr val="C00000"/>
                </a:solidFill>
              </a:rPr>
              <a:t>App</a:t>
            </a:r>
            <a:r>
              <a:rPr lang="en-US" sz="2400" dirty="0" smtClean="0">
                <a:solidFill>
                  <a:schemeClr val="tx1"/>
                </a:solidFill>
              </a:rPr>
              <a:t>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Creating An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Default Components </a:t>
            </a:r>
            <a:r>
              <a:rPr lang="en-US" sz="2400" dirty="0" smtClean="0">
                <a:solidFill>
                  <a:schemeClr val="tx1"/>
                </a:solidFill>
              </a:rPr>
              <a:t>Of An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Activating</a:t>
            </a:r>
            <a:r>
              <a:rPr lang="en-US" sz="2400" dirty="0" smtClean="0">
                <a:solidFill>
                  <a:schemeClr val="tx1"/>
                </a:solidFill>
              </a:rPr>
              <a:t> The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Understanding A </a:t>
            </a:r>
            <a:r>
              <a:rPr lang="en-US" sz="2400" b="1" dirty="0" smtClean="0">
                <a:solidFill>
                  <a:srgbClr val="C00000"/>
                </a:solidFill>
              </a:rPr>
              <a:t>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Creating</a:t>
            </a:r>
            <a:r>
              <a:rPr lang="en-US" sz="2400" dirty="0" smtClean="0">
                <a:solidFill>
                  <a:schemeClr val="tx1"/>
                </a:solidFill>
              </a:rPr>
              <a:t> A 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Configuring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URL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Running The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Code Explained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0070C0"/>
                </a:solidFill>
              </a:rPr>
              <a:t>from </a:t>
            </a:r>
            <a:r>
              <a:rPr lang="en-IN" sz="2400" b="1" dirty="0" err="1" smtClean="0">
                <a:solidFill>
                  <a:srgbClr val="0070C0"/>
                </a:solidFill>
              </a:rPr>
              <a:t>django.shortcuts</a:t>
            </a:r>
            <a:r>
              <a:rPr lang="en-IN" sz="2400" b="1" dirty="0" smtClean="0">
                <a:solidFill>
                  <a:srgbClr val="0070C0"/>
                </a:solidFill>
              </a:rPr>
              <a:t> import render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This line imports the </a:t>
            </a:r>
            <a:r>
              <a:rPr lang="en-IN" sz="1900" b="1" dirty="0" smtClean="0">
                <a:solidFill>
                  <a:srgbClr val="C00000"/>
                </a:solidFill>
              </a:rPr>
              <a:t>render() </a:t>
            </a:r>
            <a:r>
              <a:rPr lang="en-IN" sz="1900" dirty="0" smtClean="0"/>
              <a:t>method and is added to the file automatically by the </a:t>
            </a:r>
            <a:r>
              <a:rPr lang="en-IN" sz="1900" b="1" dirty="0" err="1" smtClean="0">
                <a:solidFill>
                  <a:srgbClr val="C00000"/>
                </a:solidFill>
              </a:rPr>
              <a:t>startapp</a:t>
            </a:r>
            <a:r>
              <a:rPr lang="en-IN" sz="1900" dirty="0" smtClean="0"/>
              <a:t> command . 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The method </a:t>
            </a:r>
            <a:r>
              <a:rPr lang="en-IN" sz="1900" b="1" dirty="0" smtClean="0">
                <a:solidFill>
                  <a:srgbClr val="C00000"/>
                </a:solidFill>
              </a:rPr>
              <a:t>render() </a:t>
            </a:r>
            <a:r>
              <a:rPr lang="en-IN" sz="1900" dirty="0" smtClean="0"/>
              <a:t>is used when rendering templates.</a:t>
            </a: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r>
              <a:rPr lang="en-IN" sz="2400" b="1" dirty="0" smtClean="0">
                <a:solidFill>
                  <a:srgbClr val="0070C0"/>
                </a:solidFill>
              </a:rPr>
              <a:t>from </a:t>
            </a:r>
            <a:r>
              <a:rPr lang="en-IN" sz="2400" b="1" dirty="0" err="1" smtClean="0">
                <a:solidFill>
                  <a:srgbClr val="0070C0"/>
                </a:solidFill>
              </a:rPr>
              <a:t>django.http</a:t>
            </a:r>
            <a:r>
              <a:rPr lang="en-IN" sz="2400" b="1" dirty="0" smtClean="0">
                <a:solidFill>
                  <a:srgbClr val="0070C0"/>
                </a:solidFill>
              </a:rPr>
              <a:t> import </a:t>
            </a:r>
            <a:r>
              <a:rPr lang="en-IN" sz="2400" b="1" dirty="0" err="1" smtClean="0">
                <a:solidFill>
                  <a:srgbClr val="0070C0"/>
                </a:solidFill>
              </a:rPr>
              <a:t>HttpResponse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lvl="1"/>
            <a:r>
              <a:rPr lang="en-IN" sz="1900" dirty="0" smtClean="0"/>
              <a:t>Each view that we write is responsible for </a:t>
            </a:r>
            <a:r>
              <a:rPr lang="en-IN" sz="1900" b="1" dirty="0" smtClean="0">
                <a:solidFill>
                  <a:srgbClr val="002060"/>
                </a:solidFill>
              </a:rPr>
              <a:t>instantiating</a:t>
            </a:r>
            <a:r>
              <a:rPr lang="en-IN" sz="1900" dirty="0" smtClean="0"/>
              <a:t>, </a:t>
            </a:r>
            <a:r>
              <a:rPr lang="en-IN" sz="1900" b="1" dirty="0" smtClean="0">
                <a:solidFill>
                  <a:srgbClr val="002060"/>
                </a:solidFill>
              </a:rPr>
              <a:t>populating</a:t>
            </a:r>
            <a:r>
              <a:rPr lang="en-IN" sz="1900" dirty="0" smtClean="0"/>
              <a:t>, and </a:t>
            </a:r>
            <a:r>
              <a:rPr lang="en-IN" sz="1900" b="1" dirty="0" smtClean="0">
                <a:solidFill>
                  <a:srgbClr val="002060"/>
                </a:solidFill>
              </a:rPr>
              <a:t>returning</a:t>
            </a:r>
            <a:r>
              <a:rPr lang="en-IN" sz="1900" dirty="0" smtClean="0"/>
              <a:t> an </a:t>
            </a:r>
            <a:r>
              <a:rPr lang="en-IN" sz="1900" b="1" dirty="0" err="1" smtClean="0">
                <a:solidFill>
                  <a:srgbClr val="C00000"/>
                </a:solidFill>
              </a:rPr>
              <a:t>HttpResponse</a:t>
            </a:r>
            <a:r>
              <a:rPr lang="en-IN" sz="1900" dirty="0" smtClean="0"/>
              <a:t>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The </a:t>
            </a:r>
            <a:r>
              <a:rPr lang="en-IN" sz="1900" b="1" dirty="0" err="1" smtClean="0">
                <a:solidFill>
                  <a:srgbClr val="C00000"/>
                </a:solidFill>
              </a:rPr>
              <a:t>HttpResponse</a:t>
            </a:r>
            <a:r>
              <a:rPr lang="en-IN" sz="1900" dirty="0" smtClean="0"/>
              <a:t> class lives in the </a:t>
            </a:r>
            <a:r>
              <a:rPr lang="en-IN" sz="1900" b="1" dirty="0" err="1" smtClean="0">
                <a:solidFill>
                  <a:srgbClr val="C00000"/>
                </a:solidFill>
              </a:rPr>
              <a:t>django.http</a:t>
            </a:r>
            <a:r>
              <a:rPr lang="en-IN" sz="1900" dirty="0" smtClean="0"/>
              <a:t> module.</a:t>
            </a:r>
          </a:p>
          <a:p>
            <a:pPr fontAlgn="base"/>
            <a:endParaRPr lang="en-IN" sz="2400" dirty="0" smtClean="0"/>
          </a:p>
          <a:p>
            <a:pPr fontAlgn="base"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Code Explained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SzPct val="150000"/>
              <a:buFont typeface="Arial" pitchFamily="34" charset="0"/>
              <a:buChar char="•"/>
            </a:pPr>
            <a:r>
              <a:rPr lang="en-IN" sz="1800" b="1" dirty="0" smtClean="0">
                <a:solidFill>
                  <a:srgbClr val="0070C0"/>
                </a:solidFill>
              </a:rPr>
              <a:t>def </a:t>
            </a:r>
            <a:r>
              <a:rPr lang="en-IN" sz="1800" b="1" dirty="0" err="1" smtClean="0">
                <a:solidFill>
                  <a:srgbClr val="0070C0"/>
                </a:solidFill>
              </a:rPr>
              <a:t>homePageView</a:t>
            </a:r>
            <a:r>
              <a:rPr lang="en-IN" sz="1800" b="1" dirty="0" smtClean="0">
                <a:solidFill>
                  <a:srgbClr val="0070C0"/>
                </a:solidFill>
              </a:rPr>
              <a:t>(request):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70C0"/>
                </a:solidFill>
              </a:rPr>
              <a:t>	   return </a:t>
            </a:r>
            <a:r>
              <a:rPr lang="en-IN" sz="1800" b="1" dirty="0" err="1" smtClean="0">
                <a:solidFill>
                  <a:srgbClr val="0070C0"/>
                </a:solidFill>
              </a:rPr>
              <a:t>HttpResponse</a:t>
            </a:r>
            <a:r>
              <a:rPr lang="en-IN" sz="1800" b="1" dirty="0" smtClean="0">
                <a:solidFill>
                  <a:srgbClr val="0070C0"/>
                </a:solidFill>
              </a:rPr>
              <a:t>("&lt;h1&gt;Welcome To Sharma Computer Academy!&lt;/h1&gt;")</a:t>
            </a:r>
          </a:p>
          <a:p>
            <a:pPr lvl="1" fontAlgn="base"/>
            <a:endParaRPr lang="en-US" sz="1900" b="1" dirty="0" smtClean="0">
              <a:solidFill>
                <a:srgbClr val="0070C0"/>
              </a:solidFill>
            </a:endParaRPr>
          </a:p>
          <a:p>
            <a:pPr lvl="1" fontAlgn="base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The name of our view function is </a:t>
            </a:r>
            <a:r>
              <a:rPr lang="en-US" sz="1900" b="1" dirty="0" err="1" smtClean="0">
                <a:solidFill>
                  <a:srgbClr val="C00000"/>
                </a:solidFill>
              </a:rPr>
              <a:t>homePageView</a:t>
            </a:r>
            <a:r>
              <a:rPr lang="en-US" sz="1900" b="1" dirty="0" smtClean="0">
                <a:solidFill>
                  <a:srgbClr val="C00000"/>
                </a:solidFill>
              </a:rPr>
              <a:t>( ) 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 fontAlgn="base"/>
            <a:endParaRPr lang="en-US" sz="19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 fontAlgn="base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We can give it any name we like but it should accept </a:t>
            </a:r>
            <a:r>
              <a:rPr lang="en-US" sz="1900" b="1" dirty="0" smtClean="0">
                <a:solidFill>
                  <a:srgbClr val="7030A0"/>
                </a:solidFill>
              </a:rPr>
              <a:t>one argument 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which is called </a:t>
            </a:r>
            <a:r>
              <a:rPr lang="en-US" sz="1900" b="1" dirty="0" smtClean="0">
                <a:solidFill>
                  <a:srgbClr val="C00000"/>
                </a:solidFill>
              </a:rPr>
              <a:t>request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 object and belongs to the class </a:t>
            </a:r>
            <a:r>
              <a:rPr lang="en-US" sz="1900" b="1" dirty="0" err="1" smtClean="0">
                <a:solidFill>
                  <a:srgbClr val="C00000"/>
                </a:solidFill>
              </a:rPr>
              <a:t>HttpRequest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Finally our </a:t>
            </a:r>
            <a:r>
              <a:rPr lang="en-US" sz="1900" b="1" dirty="0" smtClean="0">
                <a:solidFill>
                  <a:srgbClr val="7030A0"/>
                </a:solidFill>
              </a:rPr>
              <a:t>view function 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has to return a </a:t>
            </a:r>
            <a:r>
              <a:rPr lang="en-US" sz="1900" b="1" dirty="0" smtClean="0">
                <a:solidFill>
                  <a:srgbClr val="7030A0"/>
                </a:solidFill>
              </a:rPr>
              <a:t>web response 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which in this case is an object of the class  </a:t>
            </a:r>
            <a:r>
              <a:rPr lang="en-US" sz="1900" b="1" dirty="0" err="1" smtClean="0">
                <a:solidFill>
                  <a:srgbClr val="C00000"/>
                </a:solidFill>
              </a:rPr>
              <a:t>HttpRepsonse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 containing plain </a:t>
            </a:r>
            <a:r>
              <a:rPr lang="en-US" sz="1900" b="1" dirty="0" smtClean="0">
                <a:solidFill>
                  <a:srgbClr val="C00000"/>
                </a:solidFill>
              </a:rPr>
              <a:t>HTML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 data</a:t>
            </a:r>
            <a:endParaRPr lang="en-I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4:Configuring The </a:t>
            </a:r>
            <a:r>
              <a:rPr lang="en-US" sz="2800" b="1" dirty="0" err="1" smtClean="0">
                <a:solidFill>
                  <a:srgbClr val="C00000"/>
                </a:solidFill>
              </a:rPr>
              <a:t>Url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After creating and updating the </a:t>
            </a:r>
            <a:r>
              <a:rPr lang="en-IN" sz="2400" b="1" dirty="0" smtClean="0">
                <a:solidFill>
                  <a:srgbClr val="C00000"/>
                </a:solidFill>
              </a:rPr>
              <a:t>views.py</a:t>
            </a:r>
            <a:r>
              <a:rPr lang="en-IN" sz="2400" dirty="0" smtClean="0"/>
              <a:t> as shown in the previous slide if we start the server and access the </a:t>
            </a:r>
            <a:r>
              <a:rPr lang="en-IN" sz="2400" dirty="0" err="1" smtClean="0"/>
              <a:t>url</a:t>
            </a:r>
            <a:r>
              <a:rPr lang="en-IN" sz="2400" dirty="0" smtClean="0"/>
              <a:t> </a:t>
            </a:r>
            <a:r>
              <a:rPr lang="en-IN" sz="2400" b="1" u="sng" dirty="0" smtClean="0">
                <a:solidFill>
                  <a:srgbClr val="002060"/>
                </a:solidFill>
              </a:rPr>
              <a:t>http://127.0.0.1:8000 </a:t>
            </a:r>
            <a:r>
              <a:rPr lang="en-IN" sz="2400" dirty="0" smtClean="0"/>
              <a:t>, then still we will get the </a:t>
            </a:r>
            <a:r>
              <a:rPr lang="en-IN" sz="2400" b="1" dirty="0" smtClean="0">
                <a:solidFill>
                  <a:srgbClr val="7030A0"/>
                </a:solidFill>
              </a:rPr>
              <a:t>default </a:t>
            </a:r>
            <a:r>
              <a:rPr lang="en-IN" sz="2400" b="1" dirty="0" err="1" smtClean="0">
                <a:solidFill>
                  <a:srgbClr val="7030A0"/>
                </a:solidFill>
              </a:rPr>
              <a:t>Django</a:t>
            </a:r>
            <a:r>
              <a:rPr lang="en-IN" sz="2400" b="1" dirty="0" smtClean="0">
                <a:solidFill>
                  <a:srgbClr val="7030A0"/>
                </a:solidFill>
              </a:rPr>
              <a:t> page</a:t>
            </a:r>
            <a:r>
              <a:rPr lang="en-IN" sz="2400" dirty="0" smtClean="0"/>
              <a:t> .</a:t>
            </a:r>
          </a:p>
          <a:p>
            <a:pPr fontAlgn="base"/>
            <a:endParaRPr lang="en-US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In order for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to use our </a:t>
            </a:r>
            <a:r>
              <a:rPr lang="en-IN" sz="2400" b="1" dirty="0" smtClean="0">
                <a:solidFill>
                  <a:srgbClr val="7030A0"/>
                </a:solidFill>
              </a:rPr>
              <a:t>new view</a:t>
            </a:r>
            <a:r>
              <a:rPr lang="en-IN" sz="2400" dirty="0" smtClean="0"/>
              <a:t>, we need to tell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this is the view we want displayed when someone navigates to the </a:t>
            </a:r>
            <a:r>
              <a:rPr lang="en-IN" sz="2400" b="1" dirty="0" smtClean="0">
                <a:solidFill>
                  <a:srgbClr val="7030A0"/>
                </a:solidFill>
              </a:rPr>
              <a:t>site root </a:t>
            </a:r>
            <a:r>
              <a:rPr lang="en-IN" sz="2400" dirty="0" smtClean="0"/>
              <a:t>(home page)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4:Configuring The </a:t>
            </a:r>
            <a:r>
              <a:rPr lang="en-US" sz="2800" b="1" dirty="0" err="1" smtClean="0">
                <a:solidFill>
                  <a:srgbClr val="C00000"/>
                </a:solidFill>
              </a:rPr>
              <a:t>Url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We do this by configuring our </a:t>
            </a:r>
            <a:r>
              <a:rPr lang="en-IN" sz="2400" b="1" dirty="0" smtClean="0">
                <a:solidFill>
                  <a:srgbClr val="7030A0"/>
                </a:solidFill>
              </a:rPr>
              <a:t>URLs </a:t>
            </a:r>
            <a:r>
              <a:rPr lang="en-IN" sz="2400" dirty="0" smtClean="0"/>
              <a:t>and this </a:t>
            </a:r>
            <a:r>
              <a:rPr lang="en-IN" sz="2400" dirty="0" err="1" smtClean="0"/>
              <a:t>url</a:t>
            </a:r>
            <a:r>
              <a:rPr lang="en-IN" sz="2400" dirty="0" smtClean="0"/>
              <a:t> configuration is done by calling the function </a:t>
            </a:r>
            <a:r>
              <a:rPr lang="en-IN" sz="2400" b="1" dirty="0" smtClean="0">
                <a:solidFill>
                  <a:srgbClr val="C00000"/>
                </a:solidFill>
              </a:rPr>
              <a:t>path()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>
              <a:buNone/>
            </a:pPr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4:Configuring The </a:t>
            </a:r>
            <a:r>
              <a:rPr lang="en-US" sz="2800" b="1" dirty="0" err="1" smtClean="0">
                <a:solidFill>
                  <a:srgbClr val="C00000"/>
                </a:solidFill>
              </a:rPr>
              <a:t>Url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it’s basic form, the </a:t>
            </a:r>
            <a:r>
              <a:rPr lang="en-IN" sz="2400" b="1" dirty="0" smtClean="0">
                <a:solidFill>
                  <a:srgbClr val="C00000"/>
                </a:solidFill>
              </a:rPr>
              <a:t>path() </a:t>
            </a:r>
            <a:r>
              <a:rPr lang="en-IN" sz="2400" dirty="0" smtClean="0"/>
              <a:t>function has a very simple syntax: </a:t>
            </a:r>
          </a:p>
          <a:p>
            <a:pPr lvl="1" fontAlgn="base"/>
            <a:r>
              <a:rPr lang="en-IN" sz="1900" b="1" dirty="0" smtClean="0">
                <a:solidFill>
                  <a:srgbClr val="002060"/>
                </a:solidFill>
              </a:rPr>
              <a:t>path( route, view,[name]) 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b="1" u="sng" dirty="0" smtClean="0"/>
              <a:t>For example </a:t>
            </a:r>
            <a:r>
              <a:rPr lang="en-IN" sz="2400" dirty="0" smtClean="0"/>
              <a:t>: </a:t>
            </a:r>
            <a:r>
              <a:rPr lang="en-IN" sz="2400" b="1" dirty="0" smtClean="0">
                <a:solidFill>
                  <a:srgbClr val="7030A0"/>
                </a:solidFill>
              </a:rPr>
              <a:t>path(' </a:t>
            </a:r>
            <a:r>
              <a:rPr lang="en-IN" sz="2400" b="1" dirty="0" err="1" smtClean="0">
                <a:solidFill>
                  <a:srgbClr val="7030A0"/>
                </a:solidFill>
              </a:rPr>
              <a:t>mypage</a:t>
            </a:r>
            <a:r>
              <a:rPr lang="en-IN" sz="2400" b="1" dirty="0" smtClean="0">
                <a:solidFill>
                  <a:srgbClr val="7030A0"/>
                </a:solidFill>
              </a:rPr>
              <a:t>/', </a:t>
            </a:r>
            <a:r>
              <a:rPr lang="en-IN" sz="2400" b="1" dirty="0" err="1" smtClean="0">
                <a:solidFill>
                  <a:srgbClr val="7030A0"/>
                </a:solidFill>
              </a:rPr>
              <a:t>views.myview</a:t>
            </a:r>
            <a:r>
              <a:rPr lang="en-IN" sz="2400" b="1" dirty="0" smtClean="0">
                <a:solidFill>
                  <a:srgbClr val="7030A0"/>
                </a:solidFill>
              </a:rPr>
              <a:t>) 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In this example, a request to </a:t>
            </a:r>
            <a:r>
              <a:rPr lang="en-IN" sz="2400" b="1" dirty="0" smtClean="0">
                <a:solidFill>
                  <a:srgbClr val="C00000"/>
                </a:solidFill>
              </a:rPr>
              <a:t>http://127.0.0.1:8000/ </a:t>
            </a:r>
            <a:r>
              <a:rPr lang="en-IN" sz="2400" b="1" dirty="0" err="1" smtClean="0">
                <a:solidFill>
                  <a:srgbClr val="C00000"/>
                </a:solidFill>
              </a:rPr>
              <a:t>mypage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would be routed to the </a:t>
            </a:r>
            <a:r>
              <a:rPr lang="en-IN" sz="2400" b="1" dirty="0" err="1" smtClean="0">
                <a:solidFill>
                  <a:srgbClr val="7030A0"/>
                </a:solidFill>
              </a:rPr>
              <a:t>myview</a:t>
            </a:r>
            <a:r>
              <a:rPr lang="en-IN" sz="2400" dirty="0" smtClean="0"/>
              <a:t> function in the application’s </a:t>
            </a:r>
            <a:r>
              <a:rPr lang="en-IN" sz="2400" b="1" dirty="0" smtClean="0">
                <a:solidFill>
                  <a:srgbClr val="C00000"/>
                </a:solidFill>
              </a:rPr>
              <a:t>views.py</a:t>
            </a:r>
            <a:r>
              <a:rPr lang="en-IN" sz="2400" dirty="0" smtClean="0"/>
              <a:t> file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path() </a:t>
            </a:r>
            <a:r>
              <a:rPr lang="en-US" sz="2400" dirty="0" smtClean="0"/>
              <a:t>function also takes an </a:t>
            </a:r>
            <a:r>
              <a:rPr lang="en-US" sz="2400" b="1" dirty="0" smtClean="0">
                <a:solidFill>
                  <a:srgbClr val="7030A0"/>
                </a:solidFill>
              </a:rPr>
              <a:t>optional parameter </a:t>
            </a:r>
            <a:r>
              <a:rPr lang="en-US" sz="2400" dirty="0" smtClean="0"/>
              <a:t>called </a:t>
            </a:r>
            <a:r>
              <a:rPr lang="en-US" sz="2400" b="1" dirty="0" smtClean="0">
                <a:solidFill>
                  <a:srgbClr val="C00000"/>
                </a:solidFill>
              </a:rPr>
              <a:t>name</a:t>
            </a:r>
            <a:r>
              <a:rPr lang="en-US" sz="2400" dirty="0" smtClean="0"/>
              <a:t> that we will discuss later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4:Configuring The </a:t>
            </a:r>
            <a:r>
              <a:rPr lang="en-US" sz="2800" b="1" dirty="0" err="1" smtClean="0">
                <a:solidFill>
                  <a:srgbClr val="C00000"/>
                </a:solidFill>
              </a:rPr>
              <a:t>Url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path() </a:t>
            </a:r>
            <a:r>
              <a:rPr lang="en-IN" sz="2400" dirty="0" smtClean="0"/>
              <a:t>function statements are kept in a special file called </a:t>
            </a:r>
            <a:r>
              <a:rPr lang="en-IN" sz="2400" b="1" dirty="0" smtClean="0">
                <a:solidFill>
                  <a:srgbClr val="C00000"/>
                </a:solidFill>
              </a:rPr>
              <a:t>urls.py</a:t>
            </a:r>
            <a:r>
              <a:rPr lang="en-IN" sz="2400" dirty="0" smtClean="0"/>
              <a:t>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When </a:t>
            </a:r>
            <a:r>
              <a:rPr lang="en-IN" sz="2400" b="1" dirty="0" err="1" smtClean="0">
                <a:solidFill>
                  <a:srgbClr val="C00000"/>
                </a:solidFill>
              </a:rPr>
              <a:t>startproject</a:t>
            </a:r>
            <a:r>
              <a:rPr lang="en-IN" sz="2400" dirty="0" smtClean="0"/>
              <a:t> created our </a:t>
            </a:r>
            <a:r>
              <a:rPr lang="en-IN" sz="2400" b="1" dirty="0" err="1" smtClean="0">
                <a:solidFill>
                  <a:srgbClr val="7030A0"/>
                </a:solidFill>
              </a:rPr>
              <a:t>Django</a:t>
            </a:r>
            <a:r>
              <a:rPr lang="en-IN" sz="2400" b="1" dirty="0" smtClean="0">
                <a:solidFill>
                  <a:srgbClr val="7030A0"/>
                </a:solidFill>
              </a:rPr>
              <a:t> project </a:t>
            </a:r>
            <a:r>
              <a:rPr lang="en-IN" sz="2400" dirty="0" smtClean="0"/>
              <a:t>called </a:t>
            </a:r>
            <a:r>
              <a:rPr lang="en-IN" sz="2400" b="1" dirty="0" err="1" smtClean="0">
                <a:solidFill>
                  <a:srgbClr val="C00000"/>
                </a:solidFill>
              </a:rPr>
              <a:t>demoproject</a:t>
            </a:r>
            <a:r>
              <a:rPr lang="en-IN" sz="2400" dirty="0" smtClean="0"/>
              <a:t> , it created a </a:t>
            </a:r>
            <a:r>
              <a:rPr lang="en-IN" sz="2400" b="1" dirty="0" smtClean="0">
                <a:solidFill>
                  <a:srgbClr val="C00000"/>
                </a:solidFill>
              </a:rPr>
              <a:t>urls.py </a:t>
            </a:r>
            <a:r>
              <a:rPr lang="en-IN" sz="2400" dirty="0" smtClean="0"/>
              <a:t>file in our site folder     (</a:t>
            </a:r>
            <a:r>
              <a:rPr lang="en-IN" sz="2400" b="1" dirty="0" smtClean="0">
                <a:solidFill>
                  <a:srgbClr val="7030A0"/>
                </a:solidFill>
              </a:rPr>
              <a:t>\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demoproject</a:t>
            </a:r>
            <a:r>
              <a:rPr lang="en-IN" sz="2400" b="1" dirty="0" smtClean="0">
                <a:solidFill>
                  <a:srgbClr val="7030A0"/>
                </a:solidFill>
              </a:rPr>
              <a:t>\urls.py</a:t>
            </a:r>
            <a:r>
              <a:rPr lang="en-IN" sz="2400" dirty="0" smtClean="0"/>
              <a:t>).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This is a good place for site-wide navigation, but is rarely a good place to put URLs relating to individual applications. </a:t>
            </a:r>
          </a:p>
          <a:p>
            <a:pPr fontAlgn="base"/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4:Configuring The </a:t>
            </a:r>
            <a:r>
              <a:rPr lang="en-US" sz="2800" b="1" dirty="0" err="1" smtClean="0">
                <a:solidFill>
                  <a:srgbClr val="C00000"/>
                </a:solidFill>
              </a:rPr>
              <a:t>Url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This is for 2 reasons:</a:t>
            </a:r>
          </a:p>
          <a:p>
            <a:pPr fontAlgn="base"/>
            <a:endParaRPr lang="en-IN" sz="2400" dirty="0" smtClean="0"/>
          </a:p>
          <a:p>
            <a:pPr lvl="1" fontAlgn="base"/>
            <a:r>
              <a:rPr lang="en-IN" sz="1900" dirty="0" smtClean="0"/>
              <a:t>Having all our </a:t>
            </a:r>
            <a:r>
              <a:rPr lang="en-IN" sz="1900" b="1" dirty="0" smtClean="0">
                <a:solidFill>
                  <a:srgbClr val="7030A0"/>
                </a:solidFill>
              </a:rPr>
              <a:t>URLs</a:t>
            </a:r>
            <a:r>
              <a:rPr lang="en-IN" sz="1900" dirty="0" smtClean="0"/>
              <a:t> in the one file is </a:t>
            </a:r>
            <a:r>
              <a:rPr lang="en-IN" sz="1900" b="1" dirty="0" smtClean="0">
                <a:solidFill>
                  <a:srgbClr val="7030A0"/>
                </a:solidFill>
              </a:rPr>
              <a:t>more complex </a:t>
            </a:r>
            <a:r>
              <a:rPr lang="en-IN" sz="1900" dirty="0" smtClean="0"/>
              <a:t>and </a:t>
            </a:r>
            <a:r>
              <a:rPr lang="en-IN" sz="1900" b="1" dirty="0" smtClean="0">
                <a:solidFill>
                  <a:srgbClr val="7030A0"/>
                </a:solidFill>
              </a:rPr>
              <a:t>less portable</a:t>
            </a:r>
            <a:r>
              <a:rPr lang="en-IN" sz="1900" dirty="0" smtClean="0"/>
              <a:t>.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It also can lead to strange </a:t>
            </a:r>
            <a:r>
              <a:rPr lang="en-IN" sz="1900" dirty="0" err="1" smtClean="0"/>
              <a:t>behavior</a:t>
            </a:r>
            <a:r>
              <a:rPr lang="en-IN" sz="1900" dirty="0" smtClean="0"/>
              <a:t> if two applications use a </a:t>
            </a:r>
            <a:r>
              <a:rPr lang="en-IN" sz="1900" b="1" dirty="0" smtClean="0">
                <a:solidFill>
                  <a:srgbClr val="C00000"/>
                </a:solidFill>
              </a:rPr>
              <a:t>view</a:t>
            </a:r>
            <a:r>
              <a:rPr lang="en-IN" sz="1900" dirty="0" smtClean="0"/>
              <a:t> with the same name.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To solve this problem, we create a new </a:t>
            </a:r>
            <a:r>
              <a:rPr lang="en-IN" sz="2400" b="1" dirty="0" smtClean="0">
                <a:solidFill>
                  <a:srgbClr val="C00000"/>
                </a:solidFill>
              </a:rPr>
              <a:t>urls.py</a:t>
            </a:r>
            <a:r>
              <a:rPr lang="en-IN" sz="2400" dirty="0" smtClean="0"/>
              <a:t> file for each application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4:Configuring The </a:t>
            </a:r>
            <a:r>
              <a:rPr lang="en-US" sz="2800" b="1" dirty="0" err="1" smtClean="0">
                <a:solidFill>
                  <a:srgbClr val="C00000"/>
                </a:solidFill>
              </a:rPr>
              <a:t>Url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7030A0"/>
                </a:solidFill>
              </a:rPr>
              <a:t>VS Code </a:t>
            </a:r>
            <a:r>
              <a:rPr lang="en-IN" sz="2400" dirty="0" smtClean="0"/>
              <a:t>create a new file called </a:t>
            </a:r>
            <a:r>
              <a:rPr lang="en-IN" sz="2400" b="1" dirty="0" smtClean="0">
                <a:solidFill>
                  <a:srgbClr val="C00000"/>
                </a:solidFill>
              </a:rPr>
              <a:t>urls.py</a:t>
            </a:r>
            <a:r>
              <a:rPr lang="en-IN" sz="2400" dirty="0" smtClean="0"/>
              <a:t> in the </a:t>
            </a:r>
            <a:r>
              <a:rPr lang="en-IN" sz="2400" b="1" dirty="0" err="1" smtClean="0">
                <a:solidFill>
                  <a:srgbClr val="C00000"/>
                </a:solidFill>
              </a:rPr>
              <a:t>greetingsapp</a:t>
            </a:r>
            <a:r>
              <a:rPr lang="en-IN" sz="2400" dirty="0" smtClean="0"/>
              <a:t> folder and write the following code in it.</a:t>
            </a:r>
          </a:p>
          <a:p>
            <a:pPr fontAlgn="base"/>
            <a:endParaRPr lang="en-US" sz="2400" b="1" u="sng" dirty="0" smtClean="0"/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</a:rPr>
              <a:t>Code </a:t>
            </a:r>
            <a:r>
              <a:rPr lang="en-US" sz="2400" b="1" u="sng" dirty="0" smtClean="0">
                <a:solidFill>
                  <a:srgbClr val="7030A0"/>
                </a:solidFill>
              </a:rPr>
              <a:t>(</a:t>
            </a:r>
            <a:r>
              <a:rPr lang="en-US" sz="2400" b="1" u="sng" dirty="0" err="1" smtClean="0">
                <a:solidFill>
                  <a:srgbClr val="7030A0"/>
                </a:solidFill>
              </a:rPr>
              <a:t>greetingsapp</a:t>
            </a:r>
            <a:r>
              <a:rPr lang="en-US" sz="2400" b="1" u="sng" dirty="0" smtClean="0">
                <a:solidFill>
                  <a:srgbClr val="7030A0"/>
                </a:solidFill>
              </a:rPr>
              <a:t>/urls.py)</a:t>
            </a:r>
            <a:r>
              <a:rPr lang="en-US" sz="2400" b="1" u="sng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django.urls</a:t>
            </a:r>
            <a:r>
              <a:rPr lang="en-IN" sz="2000" b="1" dirty="0" smtClean="0">
                <a:solidFill>
                  <a:srgbClr val="002060"/>
                </a:solidFill>
              </a:rPr>
              <a:t> import path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. import views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002060"/>
                </a:solidFill>
              </a:rPr>
              <a:t>urlpatterns</a:t>
            </a:r>
            <a:r>
              <a:rPr lang="en-IN" sz="2000" b="1" dirty="0" smtClean="0">
                <a:solidFill>
                  <a:srgbClr val="002060"/>
                </a:solidFill>
              </a:rPr>
              <a:t> = [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path('', </a:t>
            </a:r>
            <a:r>
              <a:rPr lang="en-IN" sz="2000" b="1" dirty="0" err="1" smtClean="0">
                <a:solidFill>
                  <a:srgbClr val="002060"/>
                </a:solidFill>
              </a:rPr>
              <a:t>views.homePageView</a:t>
            </a:r>
            <a:r>
              <a:rPr lang="en-IN" sz="2000" b="1" dirty="0" smtClean="0">
                <a:solidFill>
                  <a:srgbClr val="002060"/>
                </a:solidFill>
              </a:rPr>
              <a:t>, name =' index'),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]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Code Explained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from </a:t>
            </a:r>
            <a:r>
              <a:rPr lang="en-IN" sz="2400" b="1" dirty="0" err="1" smtClean="0">
                <a:solidFill>
                  <a:srgbClr val="0070C0"/>
                </a:solidFill>
              </a:rPr>
              <a:t>django.urls</a:t>
            </a:r>
            <a:r>
              <a:rPr lang="en-IN" sz="2400" b="1" dirty="0" smtClean="0">
                <a:solidFill>
                  <a:srgbClr val="0070C0"/>
                </a:solidFill>
              </a:rPr>
              <a:t> import path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This line imports the </a:t>
            </a:r>
            <a:r>
              <a:rPr lang="en-IN" sz="1900" b="1" dirty="0" smtClean="0">
                <a:solidFill>
                  <a:srgbClr val="C00000"/>
                </a:solidFill>
              </a:rPr>
              <a:t>path() </a:t>
            </a:r>
            <a:r>
              <a:rPr lang="en-IN" sz="1900" dirty="0" smtClean="0"/>
              <a:t>function. This import is necessary for the </a:t>
            </a:r>
            <a:r>
              <a:rPr lang="en-IN" sz="1900" b="1" dirty="0" smtClean="0">
                <a:solidFill>
                  <a:srgbClr val="7030A0"/>
                </a:solidFill>
              </a:rPr>
              <a:t>URL dispatcher </a:t>
            </a:r>
            <a:r>
              <a:rPr lang="en-IN" sz="1900" dirty="0" smtClean="0"/>
              <a:t>to work and is common to all </a:t>
            </a:r>
            <a:r>
              <a:rPr lang="en-IN" sz="1900" b="1" dirty="0" smtClean="0">
                <a:solidFill>
                  <a:srgbClr val="C00000"/>
                </a:solidFill>
              </a:rPr>
              <a:t>urls.py</a:t>
            </a:r>
            <a:r>
              <a:rPr lang="en-IN" sz="1900" dirty="0" smtClean="0"/>
              <a:t> files. </a:t>
            </a:r>
          </a:p>
          <a:p>
            <a:pPr lvl="1" fontAlgn="base"/>
            <a:endParaRPr lang="en-IN" sz="19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from . import views</a:t>
            </a: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lvl="1"/>
            <a:r>
              <a:rPr lang="en-IN" sz="1900" dirty="0" smtClean="0"/>
              <a:t>Imports the local </a:t>
            </a:r>
            <a:r>
              <a:rPr lang="en-IN" sz="1900" b="1" dirty="0" smtClean="0">
                <a:solidFill>
                  <a:srgbClr val="C00000"/>
                </a:solidFill>
              </a:rPr>
              <a:t>views.py</a:t>
            </a:r>
            <a:r>
              <a:rPr lang="en-IN" sz="1900" dirty="0" smtClean="0"/>
              <a:t> file. The dot operator (“.”) in this case is shorthand for the </a:t>
            </a:r>
            <a:r>
              <a:rPr lang="en-IN" sz="1900" b="1" dirty="0" smtClean="0">
                <a:solidFill>
                  <a:srgbClr val="7030A0"/>
                </a:solidFill>
              </a:rPr>
              <a:t>current package</a:t>
            </a:r>
          </a:p>
          <a:p>
            <a:pPr fontAlgn="base"/>
            <a:endParaRPr lang="en-IN" sz="2400" dirty="0" smtClean="0"/>
          </a:p>
          <a:p>
            <a:pPr fontAlgn="base"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Code Explained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000" b="1" dirty="0" err="1" smtClean="0">
                <a:solidFill>
                  <a:srgbClr val="0070C0"/>
                </a:solidFill>
              </a:rPr>
              <a:t>urlpatterns</a:t>
            </a:r>
            <a:r>
              <a:rPr lang="en-IN" sz="2000" b="1" dirty="0" smtClean="0">
                <a:solidFill>
                  <a:srgbClr val="0070C0"/>
                </a:solidFill>
              </a:rPr>
              <a:t> = [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path('', </a:t>
            </a:r>
            <a:r>
              <a:rPr lang="en-IN" sz="2000" b="1" dirty="0" err="1" smtClean="0">
                <a:solidFill>
                  <a:srgbClr val="0070C0"/>
                </a:solidFill>
              </a:rPr>
              <a:t>views.homePageView</a:t>
            </a:r>
            <a:r>
              <a:rPr lang="en-IN" sz="2000" b="1" dirty="0" smtClean="0">
                <a:solidFill>
                  <a:srgbClr val="0070C0"/>
                </a:solidFill>
              </a:rPr>
              <a:t>, name =' index'),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]</a:t>
            </a:r>
            <a:endParaRPr lang="en-IN" sz="2000" dirty="0" smtClean="0">
              <a:solidFill>
                <a:srgbClr val="0070C0"/>
              </a:solidFill>
            </a:endParaRPr>
          </a:p>
          <a:p>
            <a:pPr lvl="1" fontAlgn="base"/>
            <a:r>
              <a:rPr lang="en-IN" sz="1700" dirty="0" smtClean="0"/>
              <a:t>This line creates a </a:t>
            </a:r>
            <a:r>
              <a:rPr lang="en-IN" sz="1700" b="1" dirty="0" smtClean="0">
                <a:solidFill>
                  <a:srgbClr val="C00000"/>
                </a:solidFill>
              </a:rPr>
              <a:t>Python</a:t>
            </a:r>
            <a:r>
              <a:rPr lang="en-IN" sz="1700" dirty="0" smtClean="0"/>
              <a:t>  </a:t>
            </a:r>
            <a:r>
              <a:rPr lang="en-IN" sz="1700" b="1" dirty="0" smtClean="0">
                <a:solidFill>
                  <a:srgbClr val="0070C0"/>
                </a:solidFill>
              </a:rPr>
              <a:t>list</a:t>
            </a:r>
            <a:r>
              <a:rPr lang="en-IN" sz="1700" dirty="0" smtClean="0"/>
              <a:t> called </a:t>
            </a:r>
            <a:r>
              <a:rPr lang="en-IN" sz="1700" b="1" dirty="0" err="1" smtClean="0">
                <a:solidFill>
                  <a:srgbClr val="C00000"/>
                </a:solidFill>
              </a:rPr>
              <a:t>urlpatterns</a:t>
            </a:r>
            <a:r>
              <a:rPr lang="en-IN" sz="1700" b="1" dirty="0" smtClean="0">
                <a:solidFill>
                  <a:srgbClr val="C00000"/>
                </a:solidFill>
              </a:rPr>
              <a:t> </a:t>
            </a:r>
            <a:r>
              <a:rPr lang="en-IN" sz="1700" dirty="0" smtClean="0"/>
              <a:t>which contains the </a:t>
            </a:r>
            <a:r>
              <a:rPr lang="en-IN" sz="1700" b="1" dirty="0" smtClean="0">
                <a:solidFill>
                  <a:srgbClr val="7030A0"/>
                </a:solidFill>
              </a:rPr>
              <a:t>URL patterns </a:t>
            </a:r>
            <a:r>
              <a:rPr lang="en-IN" sz="1700" dirty="0" smtClean="0"/>
              <a:t>registered for this app. Make sure to use the name </a:t>
            </a:r>
            <a:r>
              <a:rPr lang="en-IN" sz="1700" b="1" dirty="0" err="1" smtClean="0">
                <a:solidFill>
                  <a:srgbClr val="C00000"/>
                </a:solidFill>
              </a:rPr>
              <a:t>urlpatterns</a:t>
            </a:r>
            <a:r>
              <a:rPr lang="en-IN" sz="1700" dirty="0" smtClean="0"/>
              <a:t> only for this </a:t>
            </a:r>
            <a:r>
              <a:rPr lang="en-IN" sz="1700" b="1" dirty="0" smtClean="0">
                <a:solidFill>
                  <a:srgbClr val="0070C0"/>
                </a:solidFill>
              </a:rPr>
              <a:t>list</a:t>
            </a:r>
            <a:r>
              <a:rPr lang="en-IN" sz="1700" dirty="0" smtClean="0"/>
              <a:t> as </a:t>
            </a:r>
            <a:r>
              <a:rPr lang="en-IN" sz="1700" b="1" dirty="0" err="1" smtClean="0">
                <a:solidFill>
                  <a:srgbClr val="C00000"/>
                </a:solidFill>
              </a:rPr>
              <a:t>django</a:t>
            </a:r>
            <a:r>
              <a:rPr lang="en-IN" sz="1700" dirty="0" smtClean="0"/>
              <a:t> searches for this name only.</a:t>
            </a:r>
            <a:endParaRPr lang="en-US" sz="1700" dirty="0" smtClean="0"/>
          </a:p>
          <a:p>
            <a:pPr lvl="1" fontAlgn="base"/>
            <a:endParaRPr lang="en-US" sz="1700" dirty="0" smtClean="0"/>
          </a:p>
          <a:p>
            <a:pPr lvl="1" fontAlgn="base"/>
            <a:r>
              <a:rPr lang="en-US" sz="1700" dirty="0" smtClean="0"/>
              <a:t>In our case the</a:t>
            </a:r>
            <a:r>
              <a:rPr lang="en-IN" sz="1700" dirty="0" smtClean="0"/>
              <a:t> </a:t>
            </a:r>
            <a:r>
              <a:rPr lang="en-IN" sz="1700" b="1" dirty="0" smtClean="0">
                <a:solidFill>
                  <a:srgbClr val="7030A0"/>
                </a:solidFill>
              </a:rPr>
              <a:t>actual URL dispatcher </a:t>
            </a:r>
            <a:r>
              <a:rPr lang="en-IN" sz="1700" dirty="0" smtClean="0"/>
              <a:t>is the  </a:t>
            </a:r>
            <a:r>
              <a:rPr lang="en-IN" sz="1700" b="1" dirty="0" smtClean="0">
                <a:solidFill>
                  <a:srgbClr val="C00000"/>
                </a:solidFill>
              </a:rPr>
              <a:t>' ' </a:t>
            </a:r>
            <a:r>
              <a:rPr lang="en-IN" sz="1700" dirty="0" smtClean="0"/>
              <a:t>which matches an empty string.</a:t>
            </a:r>
          </a:p>
          <a:p>
            <a:pPr lvl="1" fontAlgn="base"/>
            <a:endParaRPr lang="en-IN" sz="1700" dirty="0" smtClean="0"/>
          </a:p>
          <a:p>
            <a:pPr lvl="1" fontAlgn="base"/>
            <a:r>
              <a:rPr lang="en-IN" sz="1700" dirty="0" smtClean="0"/>
              <a:t>It will also match the</a:t>
            </a:r>
            <a:r>
              <a:rPr lang="en-IN" sz="1700" b="1" dirty="0" smtClean="0">
                <a:solidFill>
                  <a:srgbClr val="C00000"/>
                </a:solidFill>
              </a:rPr>
              <a:t> “/” </a:t>
            </a:r>
            <a:r>
              <a:rPr lang="en-IN" sz="1700" dirty="0" smtClean="0"/>
              <a:t>as </a:t>
            </a:r>
            <a:r>
              <a:rPr lang="en-IN" sz="1700" b="1" dirty="0" err="1" smtClean="0">
                <a:solidFill>
                  <a:srgbClr val="C00000"/>
                </a:solidFill>
              </a:rPr>
              <a:t>Django</a:t>
            </a:r>
            <a:r>
              <a:rPr lang="en-IN" sz="1700" dirty="0" smtClean="0"/>
              <a:t> automatically </a:t>
            </a:r>
            <a:r>
              <a:rPr lang="en-IN" sz="1700" b="1" dirty="0" smtClean="0">
                <a:solidFill>
                  <a:srgbClr val="7030A0"/>
                </a:solidFill>
              </a:rPr>
              <a:t>removes</a:t>
            </a:r>
            <a:r>
              <a:rPr lang="en-IN" sz="1700" dirty="0" smtClean="0"/>
              <a:t> the slash. In other words, this matches both </a:t>
            </a:r>
            <a:r>
              <a:rPr lang="en-IN" sz="1700" b="1" dirty="0" smtClean="0">
                <a:solidFill>
                  <a:srgbClr val="002060"/>
                </a:solidFill>
              </a:rPr>
              <a:t>http:// example.com </a:t>
            </a:r>
            <a:r>
              <a:rPr lang="en-IN" sz="1700" dirty="0" smtClean="0"/>
              <a:t>as well as the </a:t>
            </a:r>
            <a:r>
              <a:rPr lang="en-IN" sz="1700" dirty="0" err="1" smtClean="0"/>
              <a:t>url</a:t>
            </a:r>
            <a:r>
              <a:rPr lang="en-IN" sz="1700" dirty="0" smtClean="0"/>
              <a:t>  </a:t>
            </a:r>
            <a:r>
              <a:rPr lang="en-IN" sz="1700" b="1" dirty="0" smtClean="0">
                <a:solidFill>
                  <a:srgbClr val="002060"/>
                </a:solidFill>
              </a:rPr>
              <a:t>http:// example.com/</a:t>
            </a:r>
            <a:r>
              <a:rPr lang="en-IN" sz="1700" dirty="0" smtClean="0"/>
              <a:t>.</a:t>
            </a:r>
            <a:endParaRPr lang="en-IN" sz="17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 fontAlgn="base"/>
            <a:endParaRPr lang="en-IN" sz="17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 fontAlgn="base"/>
            <a:r>
              <a:rPr lang="en-IN" sz="1700" dirty="0" smtClean="0">
                <a:solidFill>
                  <a:schemeClr val="bg2">
                    <a:lumMod val="50000"/>
                  </a:schemeClr>
                </a:solidFill>
              </a:rPr>
              <a:t>The argument </a:t>
            </a:r>
            <a:r>
              <a:rPr lang="en-IN" sz="1700" b="1" dirty="0" err="1" smtClean="0">
                <a:solidFill>
                  <a:srgbClr val="C00000"/>
                </a:solidFill>
              </a:rPr>
              <a:t>views.homePageView</a:t>
            </a:r>
            <a:r>
              <a:rPr lang="en-IN" sz="1700" dirty="0" smtClean="0"/>
              <a:t> points to our </a:t>
            </a:r>
            <a:r>
              <a:rPr lang="en-IN" sz="1700" b="1" dirty="0" err="1" smtClean="0">
                <a:solidFill>
                  <a:srgbClr val="C00000"/>
                </a:solidFill>
              </a:rPr>
              <a:t>homePageView</a:t>
            </a:r>
            <a:r>
              <a:rPr lang="en-IN" sz="1700" b="1" dirty="0" smtClean="0">
                <a:solidFill>
                  <a:srgbClr val="C00000"/>
                </a:solidFill>
              </a:rPr>
              <a:t>() </a:t>
            </a:r>
            <a:r>
              <a:rPr lang="en-IN" sz="1700" dirty="0" smtClean="0"/>
              <a:t>function in the </a:t>
            </a:r>
            <a:r>
              <a:rPr lang="en-IN" sz="1700" b="1" dirty="0" smtClean="0">
                <a:solidFill>
                  <a:srgbClr val="C00000"/>
                </a:solidFill>
              </a:rPr>
              <a:t>views.py</a:t>
            </a:r>
            <a:r>
              <a:rPr lang="en-IN" sz="1700" dirty="0" smtClean="0"/>
              <a:t> file</a:t>
            </a:r>
          </a:p>
          <a:p>
            <a:pPr fontAlgn="base"/>
            <a:endParaRPr lang="en-IN" sz="2400" dirty="0" smtClean="0"/>
          </a:p>
          <a:p>
            <a:pPr fontAlgn="base"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What Is An App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previously discussed , an </a:t>
            </a:r>
            <a:r>
              <a:rPr lang="en-IN" sz="2400" b="1" dirty="0" smtClean="0">
                <a:solidFill>
                  <a:srgbClr val="7030A0"/>
                </a:solidFill>
              </a:rPr>
              <a:t>app</a:t>
            </a:r>
            <a:r>
              <a:rPr lang="en-IN" sz="2400" dirty="0" smtClean="0"/>
              <a:t> in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is created to </a:t>
            </a:r>
            <a:r>
              <a:rPr lang="en-IN" sz="2400" b="1" dirty="0" smtClean="0">
                <a:solidFill>
                  <a:srgbClr val="7030A0"/>
                </a:solidFill>
              </a:rPr>
              <a:t>perform a particular functionality </a:t>
            </a:r>
            <a:r>
              <a:rPr lang="en-IN" sz="2400" dirty="0" smtClean="0"/>
              <a:t>for our entire </a:t>
            </a:r>
            <a:r>
              <a:rPr lang="en-IN" sz="2400" b="1" dirty="0" smtClean="0">
                <a:solidFill>
                  <a:srgbClr val="7030A0"/>
                </a:solidFill>
              </a:rPr>
              <a:t>web application </a:t>
            </a:r>
            <a:r>
              <a:rPr lang="en-IN" sz="2400" dirty="0" smtClean="0"/>
              <a:t>(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Project</a:t>
            </a:r>
            <a:r>
              <a:rPr lang="en-IN" sz="2400" dirty="0" smtClean="0"/>
              <a:t>)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example we could have a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Project</a:t>
            </a:r>
            <a:r>
              <a:rPr lang="en-IN" sz="2400" dirty="0" smtClean="0"/>
              <a:t>(</a:t>
            </a:r>
            <a:r>
              <a:rPr lang="en-IN" sz="2400" b="1" dirty="0" smtClean="0">
                <a:solidFill>
                  <a:srgbClr val="0070C0"/>
                </a:solidFill>
              </a:rPr>
              <a:t>website</a:t>
            </a:r>
            <a:r>
              <a:rPr lang="en-IN" sz="2400" dirty="0" smtClean="0"/>
              <a:t>, </a:t>
            </a:r>
            <a:r>
              <a:rPr lang="en-IN" sz="2400" b="1" dirty="0" err="1" smtClean="0">
                <a:solidFill>
                  <a:srgbClr val="0070C0"/>
                </a:solidFill>
              </a:rPr>
              <a:t>webapplication</a:t>
            </a:r>
            <a:r>
              <a:rPr lang="en-IN" sz="2400" dirty="0" smtClean="0"/>
              <a:t>) called </a:t>
            </a:r>
            <a:r>
              <a:rPr lang="en-IN" sz="2400" b="1" dirty="0" smtClean="0">
                <a:solidFill>
                  <a:srgbClr val="00B050"/>
                </a:solidFill>
              </a:rPr>
              <a:t>voting</a:t>
            </a:r>
            <a:r>
              <a:rPr lang="en-IN" sz="2400" dirty="0" smtClean="0"/>
              <a:t> which could contain a  </a:t>
            </a:r>
            <a:r>
              <a:rPr lang="en-IN" sz="2400" b="1" dirty="0" smtClean="0">
                <a:solidFill>
                  <a:srgbClr val="0070C0"/>
                </a:solidFill>
              </a:rPr>
              <a:t>registration app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a polling app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comments app</a:t>
            </a:r>
            <a:r>
              <a:rPr lang="en-IN" sz="2400" dirty="0" smtClean="0"/>
              <a:t>, etc.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Thus every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b="1" dirty="0" smtClean="0">
                <a:solidFill>
                  <a:srgbClr val="C00000"/>
                </a:solidFill>
              </a:rPr>
              <a:t> Project </a:t>
            </a:r>
            <a:r>
              <a:rPr lang="en-US" sz="2400" dirty="0" smtClean="0"/>
              <a:t>is a collection of one or more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b="1" dirty="0" smtClean="0">
                <a:solidFill>
                  <a:srgbClr val="C00000"/>
                </a:solidFill>
              </a:rPr>
              <a:t> Apps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pPr lvl="1"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Step 4:Configuring The Sites Main </a:t>
            </a:r>
            <a:br>
              <a:rPr lang="en-US" sz="2000" b="1" dirty="0" smtClean="0"/>
            </a:br>
            <a:r>
              <a:rPr lang="en-US" sz="2000" b="1" dirty="0" smtClean="0">
                <a:solidFill>
                  <a:srgbClr val="C00000"/>
                </a:solidFill>
              </a:rPr>
              <a:t>urls.py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File</a:t>
            </a:r>
            <a:endParaRPr lang="en-I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Whenever a request arrives it first hits the main </a:t>
            </a:r>
            <a:r>
              <a:rPr lang="en-US" sz="2400" b="1" dirty="0" smtClean="0">
                <a:solidFill>
                  <a:srgbClr val="C00000"/>
                </a:solidFill>
              </a:rPr>
              <a:t>urls.py</a:t>
            </a:r>
            <a:r>
              <a:rPr lang="en-US" sz="2400" dirty="0" smtClean="0"/>
              <a:t> file , that is , the file </a:t>
            </a:r>
            <a:r>
              <a:rPr lang="en-US" sz="2400" b="1" dirty="0" smtClean="0">
                <a:solidFill>
                  <a:srgbClr val="C00000"/>
                </a:solidFill>
              </a:rPr>
              <a:t>urls.py</a:t>
            </a:r>
            <a:r>
              <a:rPr lang="en-US" sz="2400" dirty="0" smtClean="0"/>
              <a:t> in the directory </a:t>
            </a:r>
            <a:r>
              <a:rPr lang="en-US" sz="2400" b="1" dirty="0" err="1" smtClean="0">
                <a:solidFill>
                  <a:srgbClr val="C00000"/>
                </a:solidFill>
              </a:rPr>
              <a:t>demoproject</a:t>
            </a:r>
            <a:r>
              <a:rPr lang="en-US" sz="2400" dirty="0" smtClean="0"/>
              <a:t>.</a:t>
            </a:r>
          </a:p>
          <a:p>
            <a:pPr fontAlgn="base"/>
            <a:endParaRPr lang="en-US" sz="2400" b="1" dirty="0" smtClean="0">
              <a:solidFill>
                <a:srgbClr val="00206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So we must configure this file also so that it simply redirects the request to our </a:t>
            </a:r>
            <a:r>
              <a:rPr lang="en-US" sz="2400" b="1" dirty="0" err="1" smtClean="0">
                <a:solidFill>
                  <a:srgbClr val="C00000"/>
                </a:solidFill>
              </a:rPr>
              <a:t>greetingsapp’s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urls.py</a:t>
            </a:r>
            <a:r>
              <a:rPr lang="en-US" sz="2400" dirty="0" smtClean="0"/>
              <a:t> file whenever a request arrives</a:t>
            </a:r>
            <a:endParaRPr lang="en-IN" sz="20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Step 4:Configuring The Sites Main </a:t>
            </a:r>
            <a:br>
              <a:rPr lang="en-US" sz="2000" b="1" dirty="0" smtClean="0"/>
            </a:br>
            <a:r>
              <a:rPr lang="en-US" sz="2000" b="1" dirty="0" smtClean="0">
                <a:solidFill>
                  <a:srgbClr val="C00000"/>
                </a:solidFill>
              </a:rPr>
              <a:t>urls.py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File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7030A0"/>
                </a:solidFill>
              </a:rPr>
              <a:t>VS Code </a:t>
            </a:r>
            <a:r>
              <a:rPr lang="en-IN" sz="2400" dirty="0" smtClean="0"/>
              <a:t>open the file called </a:t>
            </a:r>
            <a:r>
              <a:rPr lang="en-IN" sz="2400" b="1" dirty="0" smtClean="0">
                <a:solidFill>
                  <a:srgbClr val="C00000"/>
                </a:solidFill>
              </a:rPr>
              <a:t>urls.py</a:t>
            </a:r>
            <a:r>
              <a:rPr lang="en-IN" sz="2400" dirty="0" smtClean="0"/>
              <a:t> in the </a:t>
            </a:r>
            <a:r>
              <a:rPr lang="en-IN" sz="2400" b="1" dirty="0" err="1" smtClean="0">
                <a:solidFill>
                  <a:srgbClr val="C00000"/>
                </a:solidFill>
              </a:rPr>
              <a:t>demoproject</a:t>
            </a:r>
            <a:r>
              <a:rPr lang="en-IN" sz="2400" dirty="0" smtClean="0"/>
              <a:t> folder and update the code in it as shown below in green.</a:t>
            </a:r>
          </a:p>
          <a:p>
            <a:pPr fontAlgn="base"/>
            <a:endParaRPr lang="en-US" sz="2400" b="1" u="sng" dirty="0" smtClean="0"/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</a:rPr>
              <a:t>Code </a:t>
            </a:r>
            <a:r>
              <a:rPr lang="en-US" sz="2400" b="1" u="sng" dirty="0" smtClean="0">
                <a:solidFill>
                  <a:srgbClr val="7030A0"/>
                </a:solidFill>
              </a:rPr>
              <a:t>(</a:t>
            </a:r>
            <a:r>
              <a:rPr lang="en-US" sz="2400" b="1" u="sng" dirty="0" err="1" smtClean="0">
                <a:solidFill>
                  <a:srgbClr val="7030A0"/>
                </a:solidFill>
              </a:rPr>
              <a:t>demoproject</a:t>
            </a:r>
            <a:r>
              <a:rPr lang="en-US" sz="2400" b="1" u="sng" dirty="0" smtClean="0">
                <a:solidFill>
                  <a:srgbClr val="7030A0"/>
                </a:solidFill>
              </a:rPr>
              <a:t>/urls.py)</a:t>
            </a:r>
            <a:r>
              <a:rPr lang="en-US" sz="2400" b="1" u="sng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</a:t>
            </a:r>
            <a:r>
              <a:rPr lang="en-IN" sz="2000" b="1" dirty="0" smtClean="0">
                <a:solidFill>
                  <a:srgbClr val="002060"/>
                </a:solidFill>
              </a:rPr>
              <a:t> import admin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django.urls</a:t>
            </a:r>
            <a:r>
              <a:rPr lang="en-IN" sz="2000" b="1" dirty="0" smtClean="0">
                <a:solidFill>
                  <a:srgbClr val="002060"/>
                </a:solidFill>
              </a:rPr>
              <a:t> import </a:t>
            </a:r>
            <a:r>
              <a:rPr lang="en-IN" sz="2000" b="1" dirty="0" err="1" smtClean="0">
                <a:solidFill>
                  <a:srgbClr val="002060"/>
                </a:solidFill>
              </a:rPr>
              <a:t>path,</a:t>
            </a:r>
            <a:r>
              <a:rPr lang="en-IN" sz="2000" b="1" dirty="0" err="1" smtClean="0">
                <a:solidFill>
                  <a:srgbClr val="00B050"/>
                </a:solidFill>
              </a:rPr>
              <a:t>include</a:t>
            </a:r>
            <a:endParaRPr lang="en-IN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002060"/>
                </a:solidFill>
              </a:rPr>
              <a:t>urlpatterns</a:t>
            </a:r>
            <a:r>
              <a:rPr lang="en-IN" sz="2000" b="1" dirty="0" smtClean="0">
                <a:solidFill>
                  <a:srgbClr val="002060"/>
                </a:solidFill>
              </a:rPr>
              <a:t> = [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path('admin/', </a:t>
            </a:r>
            <a:r>
              <a:rPr lang="en-IN" sz="2000" b="1" dirty="0" err="1" smtClean="0">
                <a:solidFill>
                  <a:srgbClr val="002060"/>
                </a:solidFill>
              </a:rPr>
              <a:t>admin.site.urls</a:t>
            </a:r>
            <a:r>
              <a:rPr lang="en-IN" sz="2000" b="1" dirty="0" smtClean="0">
                <a:solidFill>
                  <a:srgbClr val="002060"/>
                </a:solidFill>
              </a:rPr>
              <a:t>),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path</a:t>
            </a:r>
            <a:r>
              <a:rPr lang="en-IN" sz="2000" b="1" dirty="0" smtClean="0">
                <a:solidFill>
                  <a:srgbClr val="00B050"/>
                </a:solidFill>
              </a:rPr>
              <a:t>(‘</a:t>
            </a:r>
            <a:r>
              <a:rPr lang="en-IN" sz="2000" b="1" dirty="0" err="1" smtClean="0">
                <a:solidFill>
                  <a:srgbClr val="00B050"/>
                </a:solidFill>
              </a:rPr>
              <a:t>sca</a:t>
            </a:r>
            <a:r>
              <a:rPr lang="en-IN" sz="2000" b="1" dirty="0" smtClean="0">
                <a:solidFill>
                  <a:srgbClr val="00B050"/>
                </a:solidFill>
              </a:rPr>
              <a:t>/',include('</a:t>
            </a:r>
            <a:r>
              <a:rPr lang="en-IN" sz="2000" b="1" dirty="0" err="1" smtClean="0">
                <a:solidFill>
                  <a:srgbClr val="00B050"/>
                </a:solidFill>
              </a:rPr>
              <a:t>greetingsapp.urls</a:t>
            </a:r>
            <a:r>
              <a:rPr lang="en-IN" sz="2000" b="1" dirty="0" smtClean="0">
                <a:solidFill>
                  <a:srgbClr val="00B050"/>
                </a:solidFill>
              </a:rPr>
              <a:t>')),</a:t>
            </a:r>
            <a:endParaRPr lang="en-IN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]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Code Explained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from </a:t>
            </a:r>
            <a:r>
              <a:rPr lang="en-IN" sz="2400" b="1" dirty="0" err="1" smtClean="0">
                <a:solidFill>
                  <a:srgbClr val="0070C0"/>
                </a:solidFill>
              </a:rPr>
              <a:t>django.urls</a:t>
            </a:r>
            <a:r>
              <a:rPr lang="en-IN" sz="2400" b="1" dirty="0" smtClean="0">
                <a:solidFill>
                  <a:srgbClr val="0070C0"/>
                </a:solidFill>
              </a:rPr>
              <a:t> import </a:t>
            </a:r>
            <a:r>
              <a:rPr lang="en-IN" sz="2400" b="1" dirty="0" err="1" smtClean="0">
                <a:solidFill>
                  <a:srgbClr val="0070C0"/>
                </a:solidFill>
              </a:rPr>
              <a:t>path,</a:t>
            </a:r>
            <a:r>
              <a:rPr lang="en-IN" sz="2400" b="1" dirty="0" err="1" smtClean="0">
                <a:solidFill>
                  <a:srgbClr val="00B050"/>
                </a:solidFill>
              </a:rPr>
              <a:t>include</a:t>
            </a:r>
            <a:endParaRPr lang="en-IN" sz="2400" b="1" dirty="0" smtClean="0">
              <a:solidFill>
                <a:srgbClr val="00B050"/>
              </a:solidFill>
            </a:endParaRPr>
          </a:p>
          <a:p>
            <a:pPr lvl="1" fontAlgn="base"/>
            <a:endParaRPr lang="en-IN" dirty="0" smtClean="0"/>
          </a:p>
          <a:p>
            <a:pPr lvl="1" fontAlgn="base"/>
            <a:r>
              <a:rPr lang="en-IN" dirty="0" smtClean="0"/>
              <a:t>This line imports a new function called </a:t>
            </a:r>
            <a:r>
              <a:rPr lang="en-IN" b="1" dirty="0" smtClean="0">
                <a:solidFill>
                  <a:srgbClr val="C00000"/>
                </a:solidFill>
              </a:rPr>
              <a:t>include() </a:t>
            </a:r>
          </a:p>
          <a:p>
            <a:pPr lvl="1" fontAlgn="base"/>
            <a:endParaRPr lang="en-US" dirty="0" smtClean="0"/>
          </a:p>
          <a:p>
            <a:pPr lvl="1" fontAlgn="base"/>
            <a:endParaRPr lang="en-US" dirty="0" smtClean="0"/>
          </a:p>
          <a:p>
            <a:pPr lvl="1" fontAlgn="base"/>
            <a:endParaRPr lang="en-US" dirty="0" smtClean="0"/>
          </a:p>
          <a:p>
            <a:pPr lvl="1" fontAlgn="base"/>
            <a:r>
              <a:rPr lang="en-US" dirty="0" smtClean="0"/>
              <a:t>This function takes the name of a </a:t>
            </a:r>
            <a:r>
              <a:rPr lang="en-US" b="1" dirty="0" smtClean="0">
                <a:solidFill>
                  <a:srgbClr val="C00000"/>
                </a:solidFill>
              </a:rPr>
              <a:t>Python </a:t>
            </a:r>
            <a:r>
              <a:rPr lang="en-IN" b="1" dirty="0" smtClean="0">
                <a:solidFill>
                  <a:srgbClr val="C00000"/>
                </a:solidFill>
              </a:rPr>
              <a:t>module </a:t>
            </a:r>
            <a:r>
              <a:rPr lang="en-IN" dirty="0" smtClean="0"/>
              <a:t>that should be “</a:t>
            </a:r>
            <a:r>
              <a:rPr lang="en-IN" b="1" dirty="0" smtClean="0">
                <a:solidFill>
                  <a:srgbClr val="002060"/>
                </a:solidFill>
              </a:rPr>
              <a:t>included</a:t>
            </a:r>
            <a:r>
              <a:rPr lang="en-IN" dirty="0" smtClean="0"/>
              <a:t>” in this place</a:t>
            </a:r>
          </a:p>
          <a:p>
            <a:pPr fontAlgn="base"/>
            <a:endParaRPr lang="en-IN" sz="2400" dirty="0" smtClean="0"/>
          </a:p>
          <a:p>
            <a:pPr fontAlgn="base"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Code Explained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u</a:t>
            </a:r>
            <a:r>
              <a:rPr lang="en-IN" sz="2200" b="1" dirty="0" err="1" smtClean="0">
                <a:solidFill>
                  <a:srgbClr val="0070C0"/>
                </a:solidFill>
              </a:rPr>
              <a:t>rlpatterns</a:t>
            </a:r>
            <a:r>
              <a:rPr lang="en-IN" sz="2200" b="1" dirty="0" smtClean="0">
                <a:solidFill>
                  <a:srgbClr val="0070C0"/>
                </a:solidFill>
              </a:rPr>
              <a:t> = [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70C0"/>
                </a:solidFill>
              </a:rPr>
              <a:t>path('admin/', </a:t>
            </a:r>
            <a:r>
              <a:rPr lang="en-IN" sz="2200" b="1" dirty="0" err="1" smtClean="0">
                <a:solidFill>
                  <a:srgbClr val="0070C0"/>
                </a:solidFill>
              </a:rPr>
              <a:t>admin.site.urls</a:t>
            </a:r>
            <a:r>
              <a:rPr lang="en-IN" sz="2200" b="1" dirty="0" smtClean="0">
                <a:solidFill>
                  <a:srgbClr val="0070C0"/>
                </a:solidFill>
              </a:rPr>
              <a:t>),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B050"/>
                </a:solidFill>
              </a:rPr>
              <a:t>path(‘</a:t>
            </a:r>
            <a:r>
              <a:rPr lang="en-IN" sz="2200" b="1" dirty="0" err="1" smtClean="0">
                <a:solidFill>
                  <a:srgbClr val="00B050"/>
                </a:solidFill>
              </a:rPr>
              <a:t>sca</a:t>
            </a:r>
            <a:r>
              <a:rPr lang="en-IN" sz="2200" b="1" dirty="0" smtClean="0">
                <a:solidFill>
                  <a:srgbClr val="00B050"/>
                </a:solidFill>
              </a:rPr>
              <a:t>/',include('</a:t>
            </a:r>
            <a:r>
              <a:rPr lang="en-IN" sz="2200" b="1" dirty="0" err="1" smtClean="0">
                <a:solidFill>
                  <a:srgbClr val="00B050"/>
                </a:solidFill>
              </a:rPr>
              <a:t>greetingsapp.urls</a:t>
            </a:r>
            <a:r>
              <a:rPr lang="en-IN" sz="2200" b="1" dirty="0" smtClean="0">
                <a:solidFill>
                  <a:srgbClr val="00B050"/>
                </a:solidFill>
              </a:rPr>
              <a:t>')),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70C0"/>
                </a:solidFill>
              </a:rPr>
              <a:t>]</a:t>
            </a:r>
          </a:p>
          <a:p>
            <a:pPr lvl="1" fontAlgn="base"/>
            <a:r>
              <a:rPr lang="en-IN" sz="1900" dirty="0" smtClean="0">
                <a:solidFill>
                  <a:schemeClr val="bg2">
                    <a:lumMod val="50000"/>
                  </a:schemeClr>
                </a:solidFill>
              </a:rPr>
              <a:t>The list </a:t>
            </a:r>
            <a:r>
              <a:rPr lang="en-IN" sz="1900" b="1" dirty="0" err="1" smtClean="0">
                <a:solidFill>
                  <a:srgbClr val="C00000"/>
                </a:solidFill>
              </a:rPr>
              <a:t>urlpatterns</a:t>
            </a:r>
            <a:r>
              <a:rPr lang="en-IN" sz="1900" dirty="0" smtClean="0">
                <a:solidFill>
                  <a:schemeClr val="bg2">
                    <a:lumMod val="50000"/>
                  </a:schemeClr>
                </a:solidFill>
              </a:rPr>
              <a:t> stores the list of </a:t>
            </a:r>
            <a:r>
              <a:rPr lang="en-IN" sz="1900" b="1" dirty="0" smtClean="0">
                <a:solidFill>
                  <a:srgbClr val="002060"/>
                </a:solidFill>
              </a:rPr>
              <a:t>URL dispatchers</a:t>
            </a:r>
            <a:r>
              <a:rPr lang="en-IN" sz="1900" dirty="0" smtClean="0">
                <a:solidFill>
                  <a:srgbClr val="002060"/>
                </a:solidFill>
              </a:rPr>
              <a:t> </a:t>
            </a:r>
            <a:r>
              <a:rPr lang="en-IN" sz="1900" dirty="0" smtClean="0">
                <a:solidFill>
                  <a:schemeClr val="bg2">
                    <a:lumMod val="50000"/>
                  </a:schemeClr>
                </a:solidFill>
              </a:rPr>
              <a:t>as </a:t>
            </a:r>
            <a:r>
              <a:rPr lang="en-IN" sz="1900" b="1" dirty="0" err="1" smtClean="0">
                <a:solidFill>
                  <a:srgbClr val="7030A0"/>
                </a:solidFill>
              </a:rPr>
              <a:t>urls</a:t>
            </a:r>
            <a:r>
              <a:rPr lang="en-IN" sz="1900" dirty="0" smtClean="0">
                <a:solidFill>
                  <a:schemeClr val="bg2">
                    <a:lumMod val="50000"/>
                  </a:schemeClr>
                </a:solidFill>
              </a:rPr>
              <a:t> and their </a:t>
            </a:r>
            <a:r>
              <a:rPr lang="en-IN" sz="1900" b="1" dirty="0" smtClean="0">
                <a:solidFill>
                  <a:srgbClr val="7030A0"/>
                </a:solidFill>
              </a:rPr>
              <a:t>routes </a:t>
            </a:r>
          </a:p>
          <a:p>
            <a:pPr lvl="1" fontAlgn="base"/>
            <a:endParaRPr lang="en-IN" sz="19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 fontAlgn="base"/>
            <a:r>
              <a:rPr lang="en-IN" sz="1900" dirty="0" smtClean="0">
                <a:solidFill>
                  <a:schemeClr val="bg2">
                    <a:lumMod val="50000"/>
                  </a:schemeClr>
                </a:solidFill>
              </a:rPr>
              <a:t>We have added a new </a:t>
            </a:r>
            <a:r>
              <a:rPr lang="en-IN" sz="1900" b="1" dirty="0" smtClean="0">
                <a:solidFill>
                  <a:srgbClr val="002060"/>
                </a:solidFill>
              </a:rPr>
              <a:t>URL dispatcher </a:t>
            </a:r>
            <a:r>
              <a:rPr lang="en-IN" sz="1900" b="1" dirty="0" smtClean="0">
                <a:solidFill>
                  <a:schemeClr val="bg2">
                    <a:lumMod val="50000"/>
                  </a:schemeClr>
                </a:solidFill>
              </a:rPr>
              <a:t>w</a:t>
            </a:r>
            <a:r>
              <a:rPr lang="en-IN" sz="1900" dirty="0" smtClean="0">
                <a:solidFill>
                  <a:schemeClr val="bg2">
                    <a:lumMod val="50000"/>
                  </a:schemeClr>
                </a:solidFill>
              </a:rPr>
              <a:t>hich is </a:t>
            </a:r>
            <a:r>
              <a:rPr lang="en-IN" sz="1900" b="1" dirty="0" smtClean="0">
                <a:solidFill>
                  <a:srgbClr val="00B050"/>
                </a:solidFill>
              </a:rPr>
              <a:t>path(‘</a:t>
            </a:r>
            <a:r>
              <a:rPr lang="en-IN" sz="1900" b="1" dirty="0" err="1" smtClean="0">
                <a:solidFill>
                  <a:srgbClr val="00B050"/>
                </a:solidFill>
              </a:rPr>
              <a:t>sca</a:t>
            </a:r>
            <a:r>
              <a:rPr lang="en-IN" sz="1900" b="1" dirty="0" smtClean="0">
                <a:solidFill>
                  <a:srgbClr val="00B050"/>
                </a:solidFill>
              </a:rPr>
              <a:t>/',include('</a:t>
            </a:r>
            <a:r>
              <a:rPr lang="en-IN" sz="1900" b="1" dirty="0" err="1" smtClean="0">
                <a:solidFill>
                  <a:srgbClr val="00B050"/>
                </a:solidFill>
              </a:rPr>
              <a:t>greetingsapp.urls</a:t>
            </a:r>
            <a:r>
              <a:rPr lang="en-IN" sz="1900" b="1" dirty="0" smtClean="0">
                <a:solidFill>
                  <a:srgbClr val="00B050"/>
                </a:solidFill>
              </a:rPr>
              <a:t>'))</a:t>
            </a:r>
            <a:endParaRPr lang="en-IN" sz="19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 fontAlgn="base"/>
            <a:endParaRPr lang="en-IN" sz="19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 fontAlgn="base"/>
            <a:r>
              <a:rPr lang="en-IN" sz="1900" dirty="0" smtClean="0">
                <a:solidFill>
                  <a:schemeClr val="bg2">
                    <a:lumMod val="50000"/>
                  </a:schemeClr>
                </a:solidFill>
              </a:rPr>
              <a:t>This </a:t>
            </a:r>
            <a:r>
              <a:rPr lang="en-IN" sz="1900" b="1" dirty="0" smtClean="0">
                <a:solidFill>
                  <a:srgbClr val="002060"/>
                </a:solidFill>
              </a:rPr>
              <a:t>dispatcher</a:t>
            </a:r>
            <a:r>
              <a:rPr lang="en-IN" sz="1900" dirty="0" smtClean="0">
                <a:solidFill>
                  <a:schemeClr val="bg2">
                    <a:lumMod val="50000"/>
                  </a:schemeClr>
                </a:solidFill>
              </a:rPr>
              <a:t> is simply including the </a:t>
            </a:r>
            <a:r>
              <a:rPr lang="en-IN" sz="1900" b="1" dirty="0" smtClean="0">
                <a:solidFill>
                  <a:srgbClr val="C00000"/>
                </a:solidFill>
              </a:rPr>
              <a:t>urls.py</a:t>
            </a:r>
            <a:r>
              <a:rPr lang="en-IN" sz="1900" dirty="0" smtClean="0">
                <a:solidFill>
                  <a:schemeClr val="bg2">
                    <a:lumMod val="50000"/>
                  </a:schemeClr>
                </a:solidFill>
              </a:rPr>
              <a:t> file from the </a:t>
            </a:r>
            <a:r>
              <a:rPr lang="en-IN" sz="1900" b="1" dirty="0" err="1" smtClean="0">
                <a:solidFill>
                  <a:srgbClr val="C00000"/>
                </a:solidFill>
              </a:rPr>
              <a:t>greetingsapp</a:t>
            </a:r>
            <a:r>
              <a:rPr lang="en-IN" sz="1900" dirty="0" smtClean="0">
                <a:solidFill>
                  <a:schemeClr val="bg2">
                    <a:lumMod val="50000"/>
                  </a:schemeClr>
                </a:solidFill>
              </a:rPr>
              <a:t> app. </a:t>
            </a:r>
          </a:p>
          <a:p>
            <a:pPr lvl="1" fontAlgn="base"/>
            <a:endParaRPr lang="en-IN" sz="19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 fontAlgn="base"/>
            <a:r>
              <a:rPr lang="en-IN" sz="1900" dirty="0" smtClean="0">
                <a:solidFill>
                  <a:schemeClr val="bg2">
                    <a:lumMod val="50000"/>
                  </a:schemeClr>
                </a:solidFill>
              </a:rPr>
              <a:t>The </a:t>
            </a:r>
            <a:r>
              <a:rPr lang="en-IN" sz="1900" b="1" dirty="0" smtClean="0">
                <a:solidFill>
                  <a:srgbClr val="C00000"/>
                </a:solidFill>
              </a:rPr>
              <a:t>empty string ('') </a:t>
            </a:r>
            <a:r>
              <a:rPr lang="en-IN" sz="1900" dirty="0" smtClean="0">
                <a:solidFill>
                  <a:schemeClr val="bg2">
                    <a:lumMod val="50000"/>
                  </a:schemeClr>
                </a:solidFill>
              </a:rPr>
              <a:t>will match everything after </a:t>
            </a:r>
            <a:r>
              <a:rPr lang="en-IN" sz="1900" b="1" dirty="0" err="1" smtClean="0">
                <a:solidFill>
                  <a:srgbClr val="00B050"/>
                </a:solidFill>
              </a:rPr>
              <a:t>sca</a:t>
            </a:r>
            <a:r>
              <a:rPr lang="en-IN" sz="1900" b="1" dirty="0" smtClean="0">
                <a:solidFill>
                  <a:srgbClr val="00B050"/>
                </a:solidFill>
              </a:rPr>
              <a:t>/</a:t>
            </a:r>
          </a:p>
          <a:p>
            <a:pPr lvl="1" fontAlgn="base"/>
            <a:endParaRPr lang="en-IN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fontAlgn="base"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5:Running The Server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1900" dirty="0" smtClean="0"/>
              <a:t>To run our new </a:t>
            </a:r>
            <a:r>
              <a:rPr lang="en-IN" sz="1900" dirty="0" err="1" smtClean="0"/>
              <a:t>greetingsapp</a:t>
            </a:r>
            <a:r>
              <a:rPr lang="en-IN" sz="1900" dirty="0" smtClean="0"/>
              <a:t> , go to the folder </a:t>
            </a:r>
            <a:r>
              <a:rPr lang="en-IN" sz="1900" b="1" dirty="0" err="1" smtClean="0">
                <a:solidFill>
                  <a:srgbClr val="C00000"/>
                </a:solidFill>
              </a:rPr>
              <a:t>demoproject</a:t>
            </a:r>
            <a:r>
              <a:rPr lang="en-IN" sz="1900" dirty="0" smtClean="0"/>
              <a:t> by using </a:t>
            </a:r>
            <a:r>
              <a:rPr lang="en-IN" sz="1900" b="1" dirty="0" err="1" smtClean="0">
                <a:solidFill>
                  <a:srgbClr val="C00000"/>
                </a:solidFill>
              </a:rPr>
              <a:t>cd</a:t>
            </a:r>
            <a:r>
              <a:rPr lang="en-IN" sz="1900" dirty="0" smtClean="0"/>
              <a:t> command and type the </a:t>
            </a:r>
            <a:r>
              <a:rPr lang="en-IN" sz="1900" b="1" dirty="0" err="1" smtClean="0">
                <a:solidFill>
                  <a:srgbClr val="C00000"/>
                </a:solidFill>
              </a:rPr>
              <a:t>runserver</a:t>
            </a:r>
            <a:r>
              <a:rPr lang="en-IN" sz="1900" dirty="0" smtClean="0"/>
              <a:t> command in </a:t>
            </a:r>
            <a:r>
              <a:rPr lang="en-IN" sz="1900" b="1" dirty="0" smtClean="0">
                <a:solidFill>
                  <a:srgbClr val="7030A0"/>
                </a:solidFill>
              </a:rPr>
              <a:t>VS Code terminal </a:t>
            </a:r>
          </a:p>
          <a:p>
            <a:pPr lvl="1" fontAlgn="base"/>
            <a:endParaRPr lang="en-IN" sz="1900" dirty="0" smtClean="0"/>
          </a:p>
          <a:p>
            <a:pPr lvl="2" fontAlgn="base"/>
            <a:r>
              <a:rPr lang="en-US" sz="1700" b="1" dirty="0" err="1" smtClean="0">
                <a:solidFill>
                  <a:srgbClr val="00B050"/>
                </a:solidFill>
              </a:rPr>
              <a:t>cd</a:t>
            </a:r>
            <a:r>
              <a:rPr lang="en-US" sz="1700" b="1" dirty="0" smtClean="0">
                <a:solidFill>
                  <a:srgbClr val="00B050"/>
                </a:solidFill>
              </a:rPr>
              <a:t> </a:t>
            </a:r>
            <a:r>
              <a:rPr lang="en-US" sz="1700" b="1" dirty="0" err="1" smtClean="0">
                <a:solidFill>
                  <a:srgbClr val="00B050"/>
                </a:solidFill>
              </a:rPr>
              <a:t>demoproject</a:t>
            </a:r>
            <a:endParaRPr lang="en-IN" sz="1700" b="1" dirty="0" smtClean="0">
              <a:solidFill>
                <a:srgbClr val="00B050"/>
              </a:solidFill>
            </a:endParaRPr>
          </a:p>
          <a:p>
            <a:pPr lvl="2" fontAlgn="base"/>
            <a:r>
              <a:rPr lang="en-IN" sz="1700" b="1" dirty="0" smtClean="0">
                <a:solidFill>
                  <a:srgbClr val="00B050"/>
                </a:solidFill>
              </a:rPr>
              <a:t>python manage.py </a:t>
            </a:r>
            <a:r>
              <a:rPr lang="en-IN" sz="1700" b="1" dirty="0" err="1" smtClean="0">
                <a:solidFill>
                  <a:srgbClr val="00B050"/>
                </a:solidFill>
              </a:rPr>
              <a:t>runserver</a:t>
            </a:r>
            <a:r>
              <a:rPr lang="en-IN" sz="1700" b="1" dirty="0" smtClean="0">
                <a:solidFill>
                  <a:srgbClr val="00B050"/>
                </a:solidFill>
              </a:rPr>
              <a:t>. 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The server runs on the </a:t>
            </a:r>
            <a:r>
              <a:rPr lang="en-IN" sz="1900" b="1" dirty="0" smtClean="0">
                <a:solidFill>
                  <a:srgbClr val="C00000"/>
                </a:solidFill>
              </a:rPr>
              <a:t>default port 8000</a:t>
            </a:r>
            <a:r>
              <a:rPr lang="en-IN" sz="1900" dirty="0" smtClean="0"/>
              <a:t>, and </a:t>
            </a:r>
            <a:r>
              <a:rPr lang="en-IN" sz="1900" dirty="0" err="1" smtClean="0"/>
              <a:t>we’llsee</a:t>
            </a:r>
            <a:r>
              <a:rPr lang="en-IN" sz="1900" dirty="0" smtClean="0"/>
              <a:t> output like the following output in the </a:t>
            </a:r>
            <a:r>
              <a:rPr lang="en-IN" sz="1900" b="1" dirty="0" smtClean="0">
                <a:solidFill>
                  <a:srgbClr val="C00000"/>
                </a:solidFill>
              </a:rPr>
              <a:t>terminal window</a:t>
            </a:r>
            <a:r>
              <a:rPr lang="en-IN" sz="1900" dirty="0" smtClean="0"/>
              <a:t>:</a:t>
            </a:r>
            <a:endParaRPr lang="en-US" sz="14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246503"/>
            <a:ext cx="8858312" cy="2611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6: Opening The Page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Type</a:t>
            </a:r>
            <a:r>
              <a:rPr lang="en-IN" sz="2000" dirty="0" smtClean="0"/>
              <a:t> the </a:t>
            </a:r>
            <a:r>
              <a:rPr lang="en-IN" sz="2000" b="1" dirty="0" smtClean="0">
                <a:solidFill>
                  <a:srgbClr val="002060"/>
                </a:solidFill>
              </a:rPr>
              <a:t>http://127.0.0.1:8000/sca</a:t>
            </a:r>
            <a:r>
              <a:rPr lang="en-IN" sz="2000" dirty="0" smtClean="0"/>
              <a:t> URL in browser to navigate to that </a:t>
            </a:r>
          </a:p>
          <a:p>
            <a:pPr fontAlgn="base">
              <a:buNone/>
            </a:pPr>
            <a:r>
              <a:rPr lang="en-IN" sz="2000" dirty="0" smtClean="0"/>
              <a:t>address. Now we should see a plain, but functioning </a:t>
            </a:r>
            <a:r>
              <a:rPr lang="en-IN" sz="2000" b="1" dirty="0" smtClean="0">
                <a:solidFill>
                  <a:srgbClr val="0070C0"/>
                </a:solidFill>
              </a:rPr>
              <a:t>home page</a:t>
            </a: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214554"/>
            <a:ext cx="9001156" cy="4643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 What Just Happened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better understand how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works, let’s trace the entire set of activities that took place when we requested the </a:t>
            </a:r>
            <a:r>
              <a:rPr lang="en-IN" sz="2400" dirty="0" err="1" smtClean="0"/>
              <a:t>url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http://127.0.0.1:8000/sca</a:t>
            </a:r>
            <a:endParaRPr lang="en-IN" sz="2400" b="1" u="sng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IN" sz="1900" dirty="0" smtClean="0"/>
          </a:p>
          <a:p>
            <a:pPr lvl="1">
              <a:buNone/>
            </a:pPr>
            <a:r>
              <a:rPr lang="en-IN" sz="1900" dirty="0" smtClean="0"/>
              <a:t>1. Our </a:t>
            </a:r>
            <a:r>
              <a:rPr lang="en-IN" sz="1900" b="1" dirty="0" smtClean="0">
                <a:solidFill>
                  <a:srgbClr val="00B050"/>
                </a:solidFill>
              </a:rPr>
              <a:t>browser</a:t>
            </a:r>
            <a:r>
              <a:rPr lang="en-IN" sz="1900" b="1" dirty="0" smtClean="0"/>
              <a:t> </a:t>
            </a:r>
            <a:r>
              <a:rPr lang="en-IN" sz="1900" dirty="0" smtClean="0"/>
              <a:t>sent a message to the </a:t>
            </a:r>
            <a:r>
              <a:rPr lang="en-IN" sz="1900" b="1" dirty="0" err="1" smtClean="0">
                <a:solidFill>
                  <a:srgbClr val="00B050"/>
                </a:solidFill>
              </a:rPr>
              <a:t>Django</a:t>
            </a:r>
            <a:r>
              <a:rPr lang="en-IN" sz="1900" b="1" dirty="0" smtClean="0">
                <a:solidFill>
                  <a:srgbClr val="00B050"/>
                </a:solidFill>
              </a:rPr>
              <a:t> development server </a:t>
            </a:r>
            <a:r>
              <a:rPr lang="en-IN" sz="1900" dirty="0" smtClean="0"/>
              <a:t>requesting it to </a:t>
            </a:r>
            <a:r>
              <a:rPr lang="en-IN" sz="1900" b="1" dirty="0" smtClean="0">
                <a:solidFill>
                  <a:srgbClr val="7030A0"/>
                </a:solidFill>
              </a:rPr>
              <a:t>return the content </a:t>
            </a:r>
            <a:r>
              <a:rPr lang="en-IN" sz="1900" dirty="0" smtClean="0"/>
              <a:t>located at the </a:t>
            </a:r>
            <a:r>
              <a:rPr lang="en-IN" sz="1900" b="1" dirty="0" smtClean="0">
                <a:solidFill>
                  <a:srgbClr val="C00000"/>
                </a:solidFill>
              </a:rPr>
              <a:t>URL </a:t>
            </a:r>
            <a:r>
              <a:rPr lang="en-IN" sz="1900" dirty="0" smtClean="0"/>
              <a:t>(</a:t>
            </a:r>
            <a:r>
              <a:rPr lang="en-IN" sz="1900" b="1" dirty="0" smtClean="0">
                <a:solidFill>
                  <a:srgbClr val="7030A0"/>
                </a:solidFill>
              </a:rPr>
              <a:t>http:// 127.0.0.1: 8000/</a:t>
            </a:r>
            <a:r>
              <a:rPr lang="en-IN" sz="1900" b="1" dirty="0" err="1" smtClean="0">
                <a:solidFill>
                  <a:srgbClr val="7030A0"/>
                </a:solidFill>
              </a:rPr>
              <a:t>sca</a:t>
            </a:r>
            <a:r>
              <a:rPr lang="en-IN" sz="1900" dirty="0" smtClean="0"/>
              <a:t>)</a:t>
            </a:r>
          </a:p>
          <a:p>
            <a:pPr lvl="1">
              <a:buNone/>
            </a:pPr>
            <a:endParaRPr lang="en-IN" sz="1900" dirty="0" smtClean="0"/>
          </a:p>
          <a:p>
            <a:pPr lvl="1">
              <a:buNone/>
            </a:pPr>
            <a:r>
              <a:rPr lang="en-IN" sz="1900" dirty="0" smtClean="0"/>
              <a:t>2.</a:t>
            </a:r>
            <a:r>
              <a:rPr lang="en-IN" sz="1900" b="1" dirty="0" smtClean="0">
                <a:solidFill>
                  <a:srgbClr val="C00000"/>
                </a:solidFill>
              </a:rPr>
              <a:t>Django</a:t>
            </a:r>
            <a:r>
              <a:rPr lang="en-IN" sz="1900" dirty="0" smtClean="0"/>
              <a:t> then looked for a </a:t>
            </a:r>
            <a:r>
              <a:rPr lang="en-IN" sz="1900" b="1" dirty="0" smtClean="0">
                <a:solidFill>
                  <a:srgbClr val="7030A0"/>
                </a:solidFill>
              </a:rPr>
              <a:t>URL pattern </a:t>
            </a:r>
            <a:r>
              <a:rPr lang="en-IN" sz="1900" dirty="0" smtClean="0"/>
              <a:t>that matches the request, by first searching the site level </a:t>
            </a:r>
            <a:r>
              <a:rPr lang="en-IN" sz="1900" b="1" dirty="0" smtClean="0">
                <a:solidFill>
                  <a:srgbClr val="C00000"/>
                </a:solidFill>
              </a:rPr>
              <a:t>urls.py</a:t>
            </a:r>
            <a:r>
              <a:rPr lang="en-IN" sz="1900" dirty="0" smtClean="0"/>
              <a:t> and then each of the apps for a </a:t>
            </a:r>
            <a:r>
              <a:rPr lang="en-IN" sz="1900" b="1" dirty="0" smtClean="0">
                <a:solidFill>
                  <a:srgbClr val="C00000"/>
                </a:solidFill>
              </a:rPr>
              <a:t>urls.py</a:t>
            </a:r>
            <a:r>
              <a:rPr lang="en-IN" sz="1900" dirty="0" smtClean="0"/>
              <a:t> file containing a pattern that matches.</a:t>
            </a:r>
          </a:p>
          <a:p>
            <a:pPr lvl="1">
              <a:buNone/>
            </a:pPr>
            <a:endParaRPr lang="en-IN" sz="1900" dirty="0" smtClean="0"/>
          </a:p>
          <a:p>
            <a:pPr lvl="1">
              <a:buNone/>
            </a:pPr>
            <a:r>
              <a:rPr lang="en-IN" sz="1900" dirty="0" smtClean="0"/>
              <a:t>3.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dirty="0" smtClean="0"/>
              <a:t> checks the first pattern </a:t>
            </a:r>
            <a:r>
              <a:rPr lang="en-IN" sz="1900" b="1" dirty="0" smtClean="0">
                <a:solidFill>
                  <a:srgbClr val="C00000"/>
                </a:solidFill>
              </a:rPr>
              <a:t>(“admin/”) </a:t>
            </a:r>
            <a:r>
              <a:rPr lang="en-IN" sz="1900" dirty="0" smtClean="0"/>
              <a:t>in our site level </a:t>
            </a:r>
            <a:r>
              <a:rPr lang="en-IN" sz="1900" b="1" dirty="0" smtClean="0">
                <a:solidFill>
                  <a:srgbClr val="C00000"/>
                </a:solidFill>
              </a:rPr>
              <a:t>urls.py </a:t>
            </a:r>
            <a:r>
              <a:rPr lang="en-IN" sz="1900" dirty="0" smtClean="0"/>
              <a:t>which doesn’t match, and moves on to the second line in which the string</a:t>
            </a:r>
            <a:r>
              <a:rPr lang="en-IN" sz="1900" b="1" dirty="0" smtClean="0">
                <a:solidFill>
                  <a:srgbClr val="C00000"/>
                </a:solidFill>
              </a:rPr>
              <a:t>(‘</a:t>
            </a:r>
            <a:r>
              <a:rPr lang="en-IN" sz="1900" b="1" dirty="0" err="1" smtClean="0">
                <a:solidFill>
                  <a:srgbClr val="C00000"/>
                </a:solidFill>
              </a:rPr>
              <a:t>sca</a:t>
            </a:r>
            <a:r>
              <a:rPr lang="en-IN" sz="1900" b="1" dirty="0" smtClean="0">
                <a:solidFill>
                  <a:srgbClr val="C00000"/>
                </a:solidFill>
              </a:rPr>
              <a:t>/’)</a:t>
            </a:r>
            <a:r>
              <a:rPr lang="en-IN" sz="1900" dirty="0" smtClean="0"/>
              <a:t> matches.</a:t>
            </a:r>
          </a:p>
          <a:p>
            <a:endParaRPr lang="en-IN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endParaRPr lang="en-IN" sz="2400" dirty="0" smtClean="0"/>
          </a:p>
          <a:p>
            <a:pPr lvl="1"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 What Just Happened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IN" sz="1900" dirty="0" smtClean="0"/>
              <a:t>4. The matching pattern includes the </a:t>
            </a:r>
            <a:r>
              <a:rPr lang="en-IN" sz="1900" b="1" dirty="0" smtClean="0">
                <a:solidFill>
                  <a:srgbClr val="C00000"/>
                </a:solidFill>
              </a:rPr>
              <a:t>urls.py</a:t>
            </a:r>
            <a:r>
              <a:rPr lang="en-IN" sz="1900" dirty="0" smtClean="0"/>
              <a:t> from the </a:t>
            </a:r>
            <a:r>
              <a:rPr lang="en-IN" sz="1900" b="1" dirty="0" err="1" smtClean="0">
                <a:solidFill>
                  <a:srgbClr val="C00000"/>
                </a:solidFill>
              </a:rPr>
              <a:t>greetingsapp</a:t>
            </a:r>
            <a:r>
              <a:rPr lang="en-IN" sz="1900" dirty="0" smtClean="0"/>
              <a:t> app. Basically this include says “</a:t>
            </a:r>
            <a:r>
              <a:rPr lang="en-IN" sz="1900" b="1" dirty="0" smtClean="0">
                <a:solidFill>
                  <a:srgbClr val="0070C0"/>
                </a:solidFill>
              </a:rPr>
              <a:t>go look in the pages app for a pattern that matches</a:t>
            </a:r>
            <a:r>
              <a:rPr lang="en-IN" sz="1900" dirty="0" smtClean="0"/>
              <a:t>”.</a:t>
            </a:r>
          </a:p>
          <a:p>
            <a:pPr lvl="1">
              <a:buNone/>
            </a:pPr>
            <a:r>
              <a:rPr lang="en-US" sz="1900" dirty="0" smtClean="0"/>
              <a:t>5. Now </a:t>
            </a:r>
            <a:r>
              <a:rPr lang="en-US" sz="1900" b="1" dirty="0" err="1" smtClean="0">
                <a:solidFill>
                  <a:srgbClr val="C00000"/>
                </a:solidFill>
              </a:rPr>
              <a:t>Django</a:t>
            </a:r>
            <a:r>
              <a:rPr lang="en-US" sz="1900" dirty="0" smtClean="0"/>
              <a:t> chops off </a:t>
            </a:r>
            <a:r>
              <a:rPr lang="en-US" sz="1900" b="1" dirty="0" err="1" smtClean="0">
                <a:solidFill>
                  <a:srgbClr val="00B050"/>
                </a:solidFill>
              </a:rPr>
              <a:t>sca</a:t>
            </a:r>
            <a:r>
              <a:rPr lang="en-US" sz="1900" b="1" dirty="0" smtClean="0">
                <a:solidFill>
                  <a:srgbClr val="00B050"/>
                </a:solidFill>
              </a:rPr>
              <a:t>/</a:t>
            </a:r>
            <a:r>
              <a:rPr lang="en-US" sz="1900" dirty="0" smtClean="0"/>
              <a:t> and sends the remaining pattern which is an empty string to </a:t>
            </a:r>
            <a:r>
              <a:rPr lang="en-US" sz="1900" b="1" dirty="0" smtClean="0">
                <a:solidFill>
                  <a:srgbClr val="00B050"/>
                </a:solidFill>
              </a:rPr>
              <a:t>app level’s </a:t>
            </a:r>
            <a:r>
              <a:rPr lang="en-US" sz="1900" b="1" dirty="0" smtClean="0">
                <a:solidFill>
                  <a:srgbClr val="C00000"/>
                </a:solidFill>
              </a:rPr>
              <a:t>urls.py.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IN" sz="1900" dirty="0" smtClean="0"/>
              <a:t>6. Once in the </a:t>
            </a:r>
            <a:r>
              <a:rPr lang="en-IN" sz="1900" b="1" dirty="0" smtClean="0">
                <a:solidFill>
                  <a:srgbClr val="00B050"/>
                </a:solidFill>
              </a:rPr>
              <a:t>app-level</a:t>
            </a:r>
            <a:r>
              <a:rPr lang="en-IN" sz="1900" dirty="0" smtClean="0"/>
              <a:t> </a:t>
            </a:r>
            <a:r>
              <a:rPr lang="en-IN" sz="1900" b="1" dirty="0" smtClean="0">
                <a:solidFill>
                  <a:srgbClr val="C00000"/>
                </a:solidFill>
              </a:rPr>
              <a:t>urls.py</a:t>
            </a:r>
            <a:r>
              <a:rPr lang="en-IN" sz="1900" dirty="0" smtClean="0"/>
              <a:t>, the search for </a:t>
            </a:r>
            <a:r>
              <a:rPr lang="en-IN" sz="1900" b="1" dirty="0" smtClean="0">
                <a:solidFill>
                  <a:srgbClr val="C00000"/>
                </a:solidFill>
              </a:rPr>
              <a:t>empty string </a:t>
            </a:r>
            <a:r>
              <a:rPr lang="en-IN" sz="1900" dirty="0" smtClean="0">
                <a:solidFill>
                  <a:schemeClr val="bg2">
                    <a:lumMod val="50000"/>
                  </a:schemeClr>
                </a:solidFill>
              </a:rPr>
              <a:t>is done which </a:t>
            </a:r>
            <a:r>
              <a:rPr lang="en-IN" sz="1900" b="1" dirty="0" smtClean="0">
                <a:solidFill>
                  <a:srgbClr val="00B050"/>
                </a:solidFill>
              </a:rPr>
              <a:t>matches again</a:t>
            </a:r>
            <a:r>
              <a:rPr lang="en-IN" sz="1900" dirty="0" smtClean="0"/>
              <a:t>, but this time the request is sent to the </a:t>
            </a:r>
            <a:r>
              <a:rPr lang="en-IN" sz="1900" b="1" dirty="0" err="1" smtClean="0">
                <a:solidFill>
                  <a:srgbClr val="C00000"/>
                </a:solidFill>
              </a:rPr>
              <a:t>homePageView</a:t>
            </a:r>
            <a:r>
              <a:rPr lang="en-IN" sz="1900" dirty="0" smtClean="0"/>
              <a:t> view. </a:t>
            </a:r>
          </a:p>
          <a:p>
            <a:pPr lvl="1">
              <a:buNone/>
            </a:pPr>
            <a:r>
              <a:rPr lang="en-IN" sz="1900" dirty="0" smtClean="0"/>
              <a:t>7. The </a:t>
            </a:r>
            <a:r>
              <a:rPr lang="en-IN" sz="1900" b="1" dirty="0" err="1" smtClean="0">
                <a:solidFill>
                  <a:srgbClr val="C00000"/>
                </a:solidFill>
              </a:rPr>
              <a:t>homePageView</a:t>
            </a:r>
            <a:r>
              <a:rPr lang="en-IN" sz="1900" b="1" dirty="0" smtClean="0">
                <a:solidFill>
                  <a:srgbClr val="C00000"/>
                </a:solidFill>
              </a:rPr>
              <a:t>()</a:t>
            </a:r>
            <a:r>
              <a:rPr lang="en-IN" sz="1900" dirty="0" smtClean="0"/>
              <a:t> function/view then renders our simple </a:t>
            </a:r>
            <a:r>
              <a:rPr lang="en-IN" sz="1900" b="1" dirty="0" smtClean="0">
                <a:solidFill>
                  <a:srgbClr val="C00000"/>
                </a:solidFill>
              </a:rPr>
              <a:t>HTML </a:t>
            </a:r>
            <a:r>
              <a:rPr lang="en-IN" sz="1900" dirty="0" smtClean="0"/>
              <a:t>message to an </a:t>
            </a:r>
            <a:r>
              <a:rPr lang="en-IN" sz="1900" b="1" dirty="0" err="1" smtClean="0">
                <a:solidFill>
                  <a:srgbClr val="C00000"/>
                </a:solidFill>
              </a:rPr>
              <a:t>HttpResponse</a:t>
            </a:r>
            <a:r>
              <a:rPr lang="en-IN" sz="1900" dirty="0" smtClean="0"/>
              <a:t> that is sent to the </a:t>
            </a:r>
            <a:r>
              <a:rPr lang="en-IN" sz="1900" b="1" dirty="0" smtClean="0">
                <a:solidFill>
                  <a:srgbClr val="00B050"/>
                </a:solidFill>
              </a:rPr>
              <a:t>browser</a:t>
            </a:r>
            <a:r>
              <a:rPr lang="en-IN" sz="1900" dirty="0" smtClean="0"/>
              <a:t>.</a:t>
            </a:r>
          </a:p>
          <a:p>
            <a:pPr lvl="1">
              <a:buNone/>
            </a:pPr>
            <a:endParaRPr lang="en-IN" sz="1900" dirty="0" smtClean="0"/>
          </a:p>
          <a:p>
            <a:pPr lvl="1">
              <a:buNone/>
            </a:pPr>
            <a:r>
              <a:rPr lang="en-IN" sz="1900" dirty="0" smtClean="0"/>
              <a:t>8.The </a:t>
            </a:r>
            <a:r>
              <a:rPr lang="en-IN" sz="1900" b="1" dirty="0" smtClean="0">
                <a:solidFill>
                  <a:srgbClr val="00B050"/>
                </a:solidFill>
              </a:rPr>
              <a:t>browser</a:t>
            </a:r>
            <a:r>
              <a:rPr lang="en-IN" sz="1900" dirty="0" smtClean="0"/>
              <a:t> renders the response and we see our page output. </a:t>
            </a:r>
            <a:endParaRPr lang="en-IN" sz="2400" dirty="0" smtClean="0"/>
          </a:p>
          <a:p>
            <a:pPr marL="457200" indent="-457200">
              <a:buNone/>
            </a:pPr>
            <a:endParaRPr lang="en-US" sz="2200" dirty="0" smtClean="0"/>
          </a:p>
          <a:p>
            <a:pPr marL="457200" indent="-457200">
              <a:buSzPct val="150000"/>
              <a:buFont typeface="Arial" pitchFamily="34" charset="0"/>
              <a:buChar char="•"/>
            </a:pPr>
            <a:r>
              <a:rPr lang="en-IN" sz="2200" dirty="0" smtClean="0"/>
              <a:t>Every </a:t>
            </a:r>
            <a:r>
              <a:rPr lang="en-IN" sz="2200" b="1" dirty="0" err="1" smtClean="0">
                <a:solidFill>
                  <a:srgbClr val="C00000"/>
                </a:solidFill>
              </a:rPr>
              <a:t>Django</a:t>
            </a:r>
            <a:r>
              <a:rPr lang="en-IN" sz="2200" b="1" dirty="0" smtClean="0">
                <a:solidFill>
                  <a:srgbClr val="C00000"/>
                </a:solidFill>
              </a:rPr>
              <a:t> application </a:t>
            </a:r>
            <a:r>
              <a:rPr lang="en-IN" sz="2200" dirty="0" smtClean="0"/>
              <a:t>follows this same basic process each time it receives a request from the browser.</a:t>
            </a:r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 lvl="1"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Some More URL </a:t>
            </a:r>
            <a:br>
              <a:rPr lang="en-US" sz="2800" b="1" dirty="0" smtClean="0"/>
            </a:br>
            <a:r>
              <a:rPr lang="en-US" sz="2800" b="1" dirty="0" smtClean="0"/>
              <a:t>Pattern Matching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Suppose we want that if the request is </a:t>
            </a:r>
            <a:r>
              <a:rPr lang="en-IN" sz="2400" b="1" dirty="0" smtClean="0">
                <a:hlinkClick r:id="rId2"/>
              </a:rPr>
              <a:t>http://127.0.0.1:8000/sca</a:t>
            </a:r>
            <a:r>
              <a:rPr lang="en-IN" sz="2400" b="1" dirty="0" smtClean="0"/>
              <a:t>  </a:t>
            </a:r>
            <a:r>
              <a:rPr lang="en-IN" sz="2400" dirty="0" smtClean="0"/>
              <a:t>or </a:t>
            </a:r>
            <a:r>
              <a:rPr lang="en-IN" sz="2400" b="1" dirty="0" smtClean="0">
                <a:hlinkClick r:id="rId3"/>
              </a:rPr>
              <a:t>http://127.0.0.1:8000</a:t>
            </a:r>
            <a:r>
              <a:rPr lang="en-IN" sz="2400" b="1" dirty="0" smtClean="0"/>
              <a:t> </a:t>
            </a:r>
            <a:r>
              <a:rPr lang="en-IN" sz="2400" dirty="0" smtClean="0"/>
              <a:t>, in both the cases our </a:t>
            </a:r>
            <a:r>
              <a:rPr lang="en-IN" sz="2400" b="1" dirty="0" err="1" smtClean="0">
                <a:solidFill>
                  <a:srgbClr val="C00000"/>
                </a:solidFill>
              </a:rPr>
              <a:t>homePageView</a:t>
            </a:r>
            <a:r>
              <a:rPr lang="en-IN" sz="2400" b="1" dirty="0" smtClean="0">
                <a:solidFill>
                  <a:srgbClr val="C00000"/>
                </a:solidFill>
              </a:rPr>
              <a:t>( ) </a:t>
            </a:r>
            <a:r>
              <a:rPr lang="en-IN" sz="2400" dirty="0" smtClean="0"/>
              <a:t>function should run .</a:t>
            </a:r>
          </a:p>
          <a:p>
            <a:endParaRPr lang="en-US" sz="2400" dirty="0" smtClean="0"/>
          </a:p>
          <a:p>
            <a:r>
              <a:rPr lang="en-US" sz="2400" b="1" dirty="0" smtClean="0"/>
              <a:t>Can you tell what should be done for this ?</a:t>
            </a:r>
            <a:endParaRPr lang="en-IN" sz="1900" b="1" dirty="0" smtClean="0"/>
          </a:p>
          <a:p>
            <a:endParaRPr lang="en-IN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endParaRPr lang="en-IN" sz="2400" dirty="0" smtClean="0"/>
          </a:p>
          <a:p>
            <a:pPr lvl="1"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Some More URL </a:t>
            </a:r>
            <a:br>
              <a:rPr lang="en-US" sz="2800" b="1" dirty="0" smtClean="0"/>
            </a:br>
            <a:r>
              <a:rPr lang="en-US" sz="2800" b="1" dirty="0" smtClean="0"/>
              <a:t>Pattern Matching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There are </a:t>
            </a:r>
            <a:r>
              <a:rPr lang="en-IN" sz="2400" b="1" u="sng" dirty="0" smtClean="0">
                <a:solidFill>
                  <a:srgbClr val="7030A0"/>
                </a:solidFill>
              </a:rPr>
              <a:t>2 solutions </a:t>
            </a:r>
            <a:r>
              <a:rPr lang="en-IN" sz="2400" dirty="0" smtClean="0"/>
              <a:t>to this:</a:t>
            </a:r>
          </a:p>
          <a:p>
            <a:r>
              <a:rPr lang="en-US" sz="2400" b="1" u="sng" dirty="0" smtClean="0"/>
              <a:t>Solution 1</a:t>
            </a:r>
          </a:p>
          <a:p>
            <a:r>
              <a:rPr lang="en-US" sz="2300" dirty="0" smtClean="0"/>
              <a:t>We can make </a:t>
            </a:r>
            <a:r>
              <a:rPr lang="en-US" sz="2300" b="1" dirty="0" smtClean="0">
                <a:solidFill>
                  <a:srgbClr val="0070C0"/>
                </a:solidFill>
              </a:rPr>
              <a:t>2 entries </a:t>
            </a:r>
            <a:r>
              <a:rPr lang="en-US" sz="2300" dirty="0" smtClean="0"/>
              <a:t>in the </a:t>
            </a:r>
            <a:r>
              <a:rPr lang="en-US" sz="2300" b="1" dirty="0" smtClean="0">
                <a:solidFill>
                  <a:srgbClr val="00B050"/>
                </a:solidFill>
              </a:rPr>
              <a:t>project level </a:t>
            </a:r>
            <a:r>
              <a:rPr lang="en-US" sz="2300" b="1" dirty="0" smtClean="0">
                <a:solidFill>
                  <a:srgbClr val="C00000"/>
                </a:solidFill>
              </a:rPr>
              <a:t>urls.py</a:t>
            </a:r>
            <a:r>
              <a:rPr lang="en-US" sz="2300" dirty="0" smtClean="0"/>
              <a:t> as shown below:</a:t>
            </a:r>
          </a:p>
          <a:p>
            <a:pPr lvl="2"/>
            <a:r>
              <a:rPr lang="en-IN" b="1" dirty="0" smtClean="0">
                <a:solidFill>
                  <a:srgbClr val="C00000"/>
                </a:solidFill>
              </a:rPr>
              <a:t>path('',include('</a:t>
            </a:r>
            <a:r>
              <a:rPr lang="en-IN" b="1" dirty="0" err="1" smtClean="0">
                <a:solidFill>
                  <a:srgbClr val="C00000"/>
                </a:solidFill>
              </a:rPr>
              <a:t>greetingsapp.urls</a:t>
            </a:r>
            <a:r>
              <a:rPr lang="en-IN" b="1" dirty="0" smtClean="0">
                <a:solidFill>
                  <a:srgbClr val="C00000"/>
                </a:solidFill>
              </a:rPr>
              <a:t>')),</a:t>
            </a:r>
          </a:p>
          <a:p>
            <a:pPr lvl="2"/>
            <a:r>
              <a:rPr lang="en-IN" b="1" dirty="0" smtClean="0">
                <a:solidFill>
                  <a:srgbClr val="C00000"/>
                </a:solidFill>
              </a:rPr>
              <a:t>path('</a:t>
            </a:r>
            <a:r>
              <a:rPr lang="en-IN" b="1" dirty="0" err="1" smtClean="0">
                <a:solidFill>
                  <a:srgbClr val="C00000"/>
                </a:solidFill>
              </a:rPr>
              <a:t>sca</a:t>
            </a:r>
            <a:r>
              <a:rPr lang="en-IN" b="1" dirty="0" smtClean="0">
                <a:solidFill>
                  <a:srgbClr val="C00000"/>
                </a:solidFill>
              </a:rPr>
              <a:t>/',include('</a:t>
            </a:r>
            <a:r>
              <a:rPr lang="en-IN" b="1" dirty="0" err="1" smtClean="0">
                <a:solidFill>
                  <a:srgbClr val="C00000"/>
                </a:solidFill>
              </a:rPr>
              <a:t>greetingsapp.urls</a:t>
            </a:r>
            <a:r>
              <a:rPr lang="en-IN" b="1" dirty="0" smtClean="0">
                <a:solidFill>
                  <a:srgbClr val="C00000"/>
                </a:solidFill>
              </a:rPr>
              <a:t>')),</a:t>
            </a:r>
          </a:p>
          <a:p>
            <a:r>
              <a:rPr lang="en-US" sz="2300" dirty="0" smtClean="0"/>
              <a:t>In this way on both the kinds of </a:t>
            </a:r>
            <a:r>
              <a:rPr lang="en-US" sz="2300" dirty="0" err="1" smtClean="0"/>
              <a:t>url</a:t>
            </a:r>
            <a:r>
              <a:rPr lang="en-US" sz="2300" dirty="0" smtClean="0"/>
              <a:t> , </a:t>
            </a:r>
            <a:r>
              <a:rPr lang="en-US" sz="2300" b="1" dirty="0" err="1" smtClean="0">
                <a:solidFill>
                  <a:srgbClr val="C00000"/>
                </a:solidFill>
              </a:rPr>
              <a:t>Django</a:t>
            </a:r>
            <a:r>
              <a:rPr lang="en-US" sz="2300" dirty="0" smtClean="0"/>
              <a:t> will first chop off the </a:t>
            </a:r>
            <a:r>
              <a:rPr lang="en-US" sz="2300" b="1" dirty="0" err="1" smtClean="0">
                <a:solidFill>
                  <a:srgbClr val="0070C0"/>
                </a:solidFill>
              </a:rPr>
              <a:t>url</a:t>
            </a:r>
            <a:r>
              <a:rPr lang="en-US" sz="2300" dirty="0" smtClean="0"/>
              <a:t> mentioned in </a:t>
            </a:r>
            <a:r>
              <a:rPr lang="en-US" sz="2300" b="1" dirty="0" smtClean="0">
                <a:solidFill>
                  <a:srgbClr val="C00000"/>
                </a:solidFill>
              </a:rPr>
              <a:t>path() </a:t>
            </a:r>
            <a:r>
              <a:rPr lang="en-US" sz="2300" dirty="0" smtClean="0"/>
              <a:t>function and send the remaining part to the app level </a:t>
            </a:r>
            <a:r>
              <a:rPr lang="en-US" sz="2300" b="1" dirty="0" smtClean="0">
                <a:solidFill>
                  <a:srgbClr val="C00000"/>
                </a:solidFill>
              </a:rPr>
              <a:t>urls.py</a:t>
            </a:r>
            <a:r>
              <a:rPr lang="en-US" sz="2300" dirty="0" smtClean="0"/>
              <a:t>.</a:t>
            </a:r>
          </a:p>
          <a:p>
            <a:endParaRPr lang="en-US" sz="2300" dirty="0" smtClean="0"/>
          </a:p>
          <a:p>
            <a:r>
              <a:rPr lang="en-US" sz="2300" dirty="0" smtClean="0"/>
              <a:t>In the </a:t>
            </a:r>
            <a:r>
              <a:rPr lang="en-US" sz="2300" b="1" dirty="0" smtClean="0">
                <a:solidFill>
                  <a:srgbClr val="00B050"/>
                </a:solidFill>
              </a:rPr>
              <a:t>app level </a:t>
            </a:r>
            <a:r>
              <a:rPr lang="en-US" sz="2300" b="1" dirty="0" smtClean="0">
                <a:solidFill>
                  <a:srgbClr val="C00000"/>
                </a:solidFill>
              </a:rPr>
              <a:t>urls.py</a:t>
            </a:r>
            <a:r>
              <a:rPr lang="en-US" sz="2300" dirty="0" smtClean="0"/>
              <a:t> we need to change nothing as in both the cases it will receive the </a:t>
            </a:r>
            <a:r>
              <a:rPr lang="en-US" sz="2300" b="1" dirty="0" smtClean="0">
                <a:solidFill>
                  <a:srgbClr val="00B050"/>
                </a:solidFill>
              </a:rPr>
              <a:t>empty string </a:t>
            </a:r>
            <a:r>
              <a:rPr lang="en-US" sz="2300" dirty="0" smtClean="0"/>
              <a:t>which will match with the following:</a:t>
            </a:r>
          </a:p>
          <a:p>
            <a:pPr lvl="2"/>
            <a:r>
              <a:rPr lang="en-IN" b="1" dirty="0" smtClean="0">
                <a:solidFill>
                  <a:srgbClr val="C00000"/>
                </a:solidFill>
              </a:rPr>
              <a:t>path('', </a:t>
            </a:r>
            <a:r>
              <a:rPr lang="en-IN" b="1" dirty="0" err="1" smtClean="0">
                <a:solidFill>
                  <a:srgbClr val="C00000"/>
                </a:solidFill>
              </a:rPr>
              <a:t>views.homePageView</a:t>
            </a:r>
            <a:r>
              <a:rPr lang="en-IN" b="1" dirty="0" smtClean="0">
                <a:solidFill>
                  <a:srgbClr val="C00000"/>
                </a:solidFill>
              </a:rPr>
              <a:t>, name =' index'),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endParaRPr lang="en-IN" sz="2400" dirty="0" smtClean="0"/>
          </a:p>
          <a:p>
            <a:pPr lvl="1"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Steps Required For Creating </a:t>
            </a:r>
            <a:br>
              <a:rPr lang="en-US" sz="2800" b="1" dirty="0" smtClean="0"/>
            </a:br>
            <a:r>
              <a:rPr lang="en-US" sz="2800" b="1" dirty="0" smtClean="0"/>
              <a:t>And Running An App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create and run a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b="1" dirty="0" smtClean="0">
                <a:solidFill>
                  <a:srgbClr val="C00000"/>
                </a:solidFill>
              </a:rPr>
              <a:t> app </a:t>
            </a:r>
            <a:r>
              <a:rPr lang="en-US" sz="2400" dirty="0" smtClean="0"/>
              <a:t>, we need to follow </a:t>
            </a:r>
            <a:r>
              <a:rPr lang="en-US" sz="2400" b="1" dirty="0" smtClean="0">
                <a:solidFill>
                  <a:srgbClr val="0070C0"/>
                </a:solidFill>
              </a:rPr>
              <a:t>6 steps </a:t>
            </a:r>
            <a:r>
              <a:rPr lang="en-US" sz="2400" dirty="0" smtClean="0"/>
              <a:t>assuming that we have already created the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b="1" dirty="0" smtClean="0">
                <a:solidFill>
                  <a:srgbClr val="C00000"/>
                </a:solidFill>
              </a:rPr>
              <a:t> project </a:t>
            </a:r>
            <a:r>
              <a:rPr lang="en-US" sz="2400" dirty="0" smtClean="0"/>
              <a:t>which will contain this app:</a:t>
            </a:r>
          </a:p>
          <a:p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Creating the app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Activating the app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Creating the View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Configuring the View in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Url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Running the server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7030A0"/>
                </a:solidFill>
              </a:rPr>
              <a:t>Opening the page in browser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endParaRPr lang="en-IN" sz="2400" dirty="0" smtClean="0"/>
          </a:p>
          <a:p>
            <a:pPr lvl="1"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Some More URL </a:t>
            </a:r>
            <a:br>
              <a:rPr lang="en-US" sz="2800" b="1" dirty="0" smtClean="0"/>
            </a:br>
            <a:r>
              <a:rPr lang="en-US" sz="2800" b="1" dirty="0" smtClean="0"/>
              <a:t>Pattern Matching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/>
          </a:bodyPr>
          <a:lstStyle/>
          <a:p>
            <a:r>
              <a:rPr lang="en-US" sz="2400" b="1" u="sng" dirty="0" smtClean="0"/>
              <a:t>Solution 2</a:t>
            </a:r>
          </a:p>
          <a:p>
            <a:r>
              <a:rPr lang="en-US" sz="2300" dirty="0" smtClean="0"/>
              <a:t>In the </a:t>
            </a:r>
            <a:r>
              <a:rPr lang="en-US" sz="2300" b="1" dirty="0" smtClean="0">
                <a:solidFill>
                  <a:srgbClr val="00B050"/>
                </a:solidFill>
              </a:rPr>
              <a:t>project level </a:t>
            </a:r>
            <a:r>
              <a:rPr lang="en-US" sz="2300" b="1" dirty="0" smtClean="0">
                <a:solidFill>
                  <a:srgbClr val="C00000"/>
                </a:solidFill>
              </a:rPr>
              <a:t>urls.py</a:t>
            </a:r>
            <a:r>
              <a:rPr lang="en-US" sz="2300" dirty="0" smtClean="0"/>
              <a:t> we make just </a:t>
            </a:r>
            <a:r>
              <a:rPr lang="en-US" sz="2300" b="1" dirty="0" smtClean="0">
                <a:solidFill>
                  <a:srgbClr val="0070C0"/>
                </a:solidFill>
              </a:rPr>
              <a:t>1 entry </a:t>
            </a:r>
            <a:r>
              <a:rPr lang="en-US" sz="2300" dirty="0" smtClean="0"/>
              <a:t>which is:</a:t>
            </a:r>
          </a:p>
          <a:p>
            <a:pPr lvl="2"/>
            <a:r>
              <a:rPr lang="en-US" sz="2100" b="1" dirty="0" smtClean="0">
                <a:solidFill>
                  <a:srgbClr val="C00000"/>
                </a:solidFill>
              </a:rPr>
              <a:t>path(</a:t>
            </a:r>
            <a:r>
              <a:rPr lang="en-IN" sz="2100" b="1" dirty="0" smtClean="0">
                <a:solidFill>
                  <a:srgbClr val="C00000"/>
                </a:solidFill>
              </a:rPr>
              <a:t>'',include('</a:t>
            </a:r>
            <a:r>
              <a:rPr lang="en-IN" sz="2100" b="1" dirty="0" err="1" smtClean="0">
                <a:solidFill>
                  <a:srgbClr val="C00000"/>
                </a:solidFill>
              </a:rPr>
              <a:t>greetingsapp.urls</a:t>
            </a:r>
            <a:r>
              <a:rPr lang="en-IN" sz="2100" b="1" dirty="0" smtClean="0">
                <a:solidFill>
                  <a:srgbClr val="C00000"/>
                </a:solidFill>
              </a:rPr>
              <a:t>')),</a:t>
            </a:r>
          </a:p>
          <a:p>
            <a:pPr lvl="2"/>
            <a:endParaRPr lang="en-US" sz="1600" dirty="0" smtClean="0"/>
          </a:p>
          <a:p>
            <a:r>
              <a:rPr lang="en-US" sz="2300" dirty="0" smtClean="0"/>
              <a:t>This tells </a:t>
            </a:r>
            <a:r>
              <a:rPr lang="en-US" sz="2300" b="1" dirty="0" err="1" smtClean="0">
                <a:solidFill>
                  <a:srgbClr val="C00000"/>
                </a:solidFill>
              </a:rPr>
              <a:t>Django</a:t>
            </a:r>
            <a:r>
              <a:rPr lang="en-US" sz="2300" dirty="0" smtClean="0"/>
              <a:t> that as soon as any request arrives at the domain </a:t>
            </a:r>
            <a:r>
              <a:rPr lang="en-US" sz="2300" b="1" dirty="0" smtClean="0">
                <a:solidFill>
                  <a:srgbClr val="0070C0"/>
                </a:solidFill>
              </a:rPr>
              <a:t>127.0.0.1:8000</a:t>
            </a:r>
            <a:r>
              <a:rPr lang="en-US" sz="2300" dirty="0" smtClean="0"/>
              <a:t> it should be sent to </a:t>
            </a:r>
            <a:r>
              <a:rPr lang="en-US" sz="2300" b="1" dirty="0" smtClean="0">
                <a:solidFill>
                  <a:srgbClr val="00B050"/>
                </a:solidFill>
              </a:rPr>
              <a:t>app levels </a:t>
            </a:r>
            <a:r>
              <a:rPr lang="en-US" sz="2300" b="1" dirty="0" smtClean="0">
                <a:solidFill>
                  <a:srgbClr val="C00000"/>
                </a:solidFill>
              </a:rPr>
              <a:t>urls.py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Now in the </a:t>
            </a:r>
            <a:r>
              <a:rPr lang="en-US" sz="2300" b="1" dirty="0" smtClean="0">
                <a:solidFill>
                  <a:srgbClr val="00B050"/>
                </a:solidFill>
              </a:rPr>
              <a:t>app level </a:t>
            </a:r>
            <a:r>
              <a:rPr lang="en-US" sz="2300" b="1" dirty="0" smtClean="0">
                <a:solidFill>
                  <a:srgbClr val="C00000"/>
                </a:solidFill>
              </a:rPr>
              <a:t>urls.py</a:t>
            </a:r>
            <a:r>
              <a:rPr lang="en-US" sz="2300" dirty="0" smtClean="0"/>
              <a:t> we can make </a:t>
            </a:r>
            <a:r>
              <a:rPr lang="en-US" sz="2300" b="1" dirty="0" smtClean="0">
                <a:solidFill>
                  <a:srgbClr val="0070C0"/>
                </a:solidFill>
              </a:rPr>
              <a:t>2 entries </a:t>
            </a:r>
            <a:r>
              <a:rPr lang="en-US" sz="2300" dirty="0" smtClean="0"/>
              <a:t>, as shown below:</a:t>
            </a:r>
          </a:p>
          <a:p>
            <a:pPr lvl="2"/>
            <a:r>
              <a:rPr lang="en-IN" b="1" dirty="0" smtClean="0">
                <a:solidFill>
                  <a:srgbClr val="C00000"/>
                </a:solidFill>
              </a:rPr>
              <a:t>path('', </a:t>
            </a:r>
            <a:r>
              <a:rPr lang="en-IN" b="1" dirty="0" err="1" smtClean="0">
                <a:solidFill>
                  <a:srgbClr val="C00000"/>
                </a:solidFill>
              </a:rPr>
              <a:t>views.homePageView</a:t>
            </a:r>
            <a:r>
              <a:rPr lang="en-IN" b="1" dirty="0" smtClean="0">
                <a:solidFill>
                  <a:srgbClr val="C00000"/>
                </a:solidFill>
              </a:rPr>
              <a:t>, name =' index'),</a:t>
            </a:r>
          </a:p>
          <a:p>
            <a:pPr lvl="2"/>
            <a:r>
              <a:rPr lang="en-IN" b="1" dirty="0" smtClean="0">
                <a:solidFill>
                  <a:srgbClr val="C00000"/>
                </a:solidFill>
              </a:rPr>
              <a:t>path('</a:t>
            </a:r>
            <a:r>
              <a:rPr lang="en-IN" b="1" dirty="0" err="1" smtClean="0">
                <a:solidFill>
                  <a:srgbClr val="C00000"/>
                </a:solidFill>
              </a:rPr>
              <a:t>sca</a:t>
            </a:r>
            <a:r>
              <a:rPr lang="en-IN" b="1" dirty="0" smtClean="0">
                <a:solidFill>
                  <a:srgbClr val="C00000"/>
                </a:solidFill>
              </a:rPr>
              <a:t>/', </a:t>
            </a:r>
            <a:r>
              <a:rPr lang="en-IN" b="1" dirty="0" err="1" smtClean="0">
                <a:solidFill>
                  <a:srgbClr val="C00000"/>
                </a:solidFill>
              </a:rPr>
              <a:t>views.homePageView</a:t>
            </a:r>
            <a:r>
              <a:rPr lang="en-IN" b="1" dirty="0" smtClean="0">
                <a:solidFill>
                  <a:srgbClr val="C00000"/>
                </a:solidFill>
              </a:rPr>
              <a:t>, name =' index'),</a:t>
            </a:r>
          </a:p>
          <a:p>
            <a:r>
              <a:rPr lang="en-US" sz="2300" dirty="0" smtClean="0"/>
              <a:t>Now since </a:t>
            </a:r>
            <a:r>
              <a:rPr lang="en-US" sz="2300" b="1" dirty="0" err="1" smtClean="0">
                <a:solidFill>
                  <a:srgbClr val="C00000"/>
                </a:solidFill>
              </a:rPr>
              <a:t>Django</a:t>
            </a:r>
            <a:r>
              <a:rPr lang="en-US" sz="2300" dirty="0" smtClean="0"/>
              <a:t> will pass everything after the domain name </a:t>
            </a:r>
            <a:r>
              <a:rPr lang="en-US" sz="2300" b="1" dirty="0" smtClean="0">
                <a:solidFill>
                  <a:srgbClr val="0070C0"/>
                </a:solidFill>
              </a:rPr>
              <a:t>(127.0.0.1:8000) </a:t>
            </a:r>
            <a:r>
              <a:rPr lang="en-US" sz="2300" dirty="0" smtClean="0"/>
              <a:t>to the </a:t>
            </a:r>
            <a:r>
              <a:rPr lang="en-US" sz="2300" b="1" dirty="0" smtClean="0">
                <a:solidFill>
                  <a:srgbClr val="00B050"/>
                </a:solidFill>
              </a:rPr>
              <a:t>app level </a:t>
            </a:r>
            <a:r>
              <a:rPr lang="en-US" sz="2300" b="1" dirty="0" smtClean="0">
                <a:solidFill>
                  <a:srgbClr val="C00000"/>
                </a:solidFill>
              </a:rPr>
              <a:t>urls.py</a:t>
            </a:r>
            <a:r>
              <a:rPr lang="en-US" sz="2300" dirty="0" smtClean="0"/>
              <a:t> so now both the requests (</a:t>
            </a:r>
            <a:r>
              <a:rPr lang="en-IN" sz="2400" b="1" dirty="0" smtClean="0">
                <a:solidFill>
                  <a:srgbClr val="00B050"/>
                </a:solidFill>
              </a:rPr>
              <a:t>''</a:t>
            </a:r>
            <a:r>
              <a:rPr lang="en-US" sz="2300" dirty="0" smtClean="0">
                <a:solidFill>
                  <a:srgbClr val="00B050"/>
                </a:solidFill>
              </a:rPr>
              <a:t> </a:t>
            </a:r>
            <a:r>
              <a:rPr lang="en-US" sz="2300" dirty="0" smtClean="0"/>
              <a:t>and </a:t>
            </a:r>
            <a:r>
              <a:rPr lang="en-US" sz="2300" b="1" dirty="0" err="1" smtClean="0">
                <a:solidFill>
                  <a:srgbClr val="00B050"/>
                </a:solidFill>
              </a:rPr>
              <a:t>sca</a:t>
            </a:r>
            <a:r>
              <a:rPr lang="en-US" sz="2300" b="1" dirty="0" smtClean="0">
                <a:solidFill>
                  <a:srgbClr val="00B050"/>
                </a:solidFill>
              </a:rPr>
              <a:t>/</a:t>
            </a:r>
            <a:r>
              <a:rPr lang="en-US" sz="2300" dirty="0" smtClean="0"/>
              <a:t>) will match with the entries in the </a:t>
            </a:r>
            <a:r>
              <a:rPr lang="en-US" sz="2300" b="1" dirty="0" smtClean="0">
                <a:solidFill>
                  <a:srgbClr val="00B050"/>
                </a:solidFill>
              </a:rPr>
              <a:t>app levels </a:t>
            </a:r>
            <a:r>
              <a:rPr lang="en-US" sz="2300" b="1" dirty="0" smtClean="0">
                <a:solidFill>
                  <a:srgbClr val="C00000"/>
                </a:solidFill>
              </a:rPr>
              <a:t>urls.py</a:t>
            </a:r>
            <a:r>
              <a:rPr lang="en-US" sz="2300" dirty="0" smtClean="0"/>
              <a:t> and will be redirected to </a:t>
            </a:r>
            <a:r>
              <a:rPr lang="en-US" sz="2300" b="1" dirty="0" err="1" smtClean="0">
                <a:solidFill>
                  <a:srgbClr val="C00000"/>
                </a:solidFill>
              </a:rPr>
              <a:t>homePageView</a:t>
            </a:r>
            <a:r>
              <a:rPr lang="en-US" sz="2300" b="1" dirty="0" smtClean="0">
                <a:solidFill>
                  <a:srgbClr val="C00000"/>
                </a:solidFill>
              </a:rPr>
              <a:t>() </a:t>
            </a:r>
            <a:r>
              <a:rPr lang="en-US" sz="2300" dirty="0" smtClean="0"/>
              <a:t>function </a:t>
            </a:r>
          </a:p>
          <a:p>
            <a:endParaRPr lang="en-IN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endParaRPr lang="en-IN" sz="2400" dirty="0" smtClean="0"/>
          </a:p>
          <a:p>
            <a:pPr lvl="1"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Modify the previous app so that if a </a:t>
            </a:r>
            <a:r>
              <a:rPr lang="en-US" sz="2400" b="1" dirty="0" err="1" smtClean="0"/>
              <a:t>url</a:t>
            </a:r>
            <a:r>
              <a:rPr lang="en-US" sz="2400" b="1" dirty="0" smtClean="0"/>
              <a:t> arrives as </a:t>
            </a:r>
            <a:r>
              <a:rPr lang="en-US" sz="2400" b="1" dirty="0" smtClean="0">
                <a:hlinkClick r:id="rId2"/>
              </a:rPr>
              <a:t>http://127.0.01:8000/contact</a:t>
            </a:r>
            <a:r>
              <a:rPr lang="en-US" sz="2400" b="1" dirty="0" smtClean="0"/>
              <a:t> then the message </a:t>
            </a:r>
            <a:r>
              <a:rPr lang="en-US" sz="2400" b="1" dirty="0" smtClean="0">
                <a:solidFill>
                  <a:srgbClr val="C00000"/>
                </a:solidFill>
              </a:rPr>
              <a:t>You can contact us at scalive4u@gmail.com</a:t>
            </a:r>
            <a:r>
              <a:rPr lang="en-US" sz="2400" b="1" dirty="0" smtClean="0"/>
              <a:t> should appear</a:t>
            </a:r>
            <a:endParaRPr lang="en-IN" sz="1900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jangoscreen3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3500438"/>
            <a:ext cx="8858312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</a:t>
            </a:r>
            <a:r>
              <a:rPr lang="en-US" sz="2400" b="1" dirty="0" err="1" smtClean="0"/>
              <a:t>Django</a:t>
            </a:r>
            <a:r>
              <a:rPr lang="en-US" sz="2400" b="1" dirty="0" smtClean="0"/>
              <a:t> App which displays current date as the user opens the index page</a:t>
            </a:r>
            <a:endParaRPr lang="en-IN" sz="19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jangoscreen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86124"/>
            <a:ext cx="9144000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Modify the previous App so that it now has </a:t>
            </a:r>
            <a:r>
              <a:rPr lang="en-US" sz="2400" b="1" dirty="0" smtClean="0">
                <a:solidFill>
                  <a:srgbClr val="C00000"/>
                </a:solidFill>
              </a:rPr>
              <a:t>2 pages </a:t>
            </a:r>
            <a:r>
              <a:rPr lang="en-US" sz="2400" b="1" dirty="0" smtClean="0"/>
              <a:t>, one displays </a:t>
            </a:r>
            <a:r>
              <a:rPr lang="en-US" sz="2400" b="1" dirty="0" smtClean="0">
                <a:solidFill>
                  <a:srgbClr val="7030A0"/>
                </a:solidFill>
              </a:rPr>
              <a:t>current date </a:t>
            </a:r>
            <a:r>
              <a:rPr lang="en-US" sz="2400" b="1" dirty="0" smtClean="0"/>
              <a:t>and the other displays </a:t>
            </a:r>
            <a:r>
              <a:rPr lang="en-US" sz="2400" b="1" dirty="0" smtClean="0">
                <a:solidFill>
                  <a:srgbClr val="7030A0"/>
                </a:solidFill>
              </a:rPr>
              <a:t>current time</a:t>
            </a:r>
            <a:r>
              <a:rPr lang="en-US" sz="2400" b="1" dirty="0" smtClean="0"/>
              <a:t>. The </a:t>
            </a:r>
            <a:r>
              <a:rPr lang="en-US" sz="2400" b="1" dirty="0" err="1" smtClean="0"/>
              <a:t>url</a:t>
            </a:r>
            <a:r>
              <a:rPr lang="en-US" sz="2400" b="1" dirty="0" smtClean="0"/>
              <a:t> for </a:t>
            </a:r>
            <a:r>
              <a:rPr lang="en-US" sz="2400" b="1" dirty="0" smtClean="0">
                <a:solidFill>
                  <a:srgbClr val="C00000"/>
                </a:solidFill>
              </a:rPr>
              <a:t>date page </a:t>
            </a:r>
            <a:r>
              <a:rPr lang="en-US" sz="2400" b="1" dirty="0" smtClean="0"/>
              <a:t>should be </a:t>
            </a:r>
            <a:r>
              <a:rPr lang="en-US" sz="2400" b="1" dirty="0" err="1" smtClean="0">
                <a:solidFill>
                  <a:srgbClr val="0070C0"/>
                </a:solidFill>
              </a:rPr>
              <a:t>showdate</a:t>
            </a:r>
            <a:r>
              <a:rPr lang="en-US" sz="2400" b="1" dirty="0" smtClean="0"/>
              <a:t> and for </a:t>
            </a:r>
            <a:r>
              <a:rPr lang="en-US" sz="2400" b="1" dirty="0" smtClean="0">
                <a:solidFill>
                  <a:srgbClr val="C00000"/>
                </a:solidFill>
              </a:rPr>
              <a:t>time page </a:t>
            </a:r>
            <a:r>
              <a:rPr lang="en-US" sz="2400" b="1" dirty="0" smtClean="0"/>
              <a:t>should be </a:t>
            </a:r>
            <a:r>
              <a:rPr lang="en-US" sz="2400" b="1" dirty="0" err="1" smtClean="0">
                <a:solidFill>
                  <a:srgbClr val="0070C0"/>
                </a:solidFill>
              </a:rPr>
              <a:t>showtime</a:t>
            </a:r>
            <a:endParaRPr lang="en-IN" sz="1900" dirty="0" smtClean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An App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200" dirty="0" smtClean="0"/>
              <a:t>To </a:t>
            </a:r>
            <a:r>
              <a:rPr lang="en-IN" sz="2200" b="1" dirty="0" smtClean="0">
                <a:solidFill>
                  <a:srgbClr val="C00000"/>
                </a:solidFill>
              </a:rPr>
              <a:t>create an app </a:t>
            </a:r>
            <a:r>
              <a:rPr lang="en-IN" sz="2200" dirty="0" smtClean="0"/>
              <a:t>we use the following command:</a:t>
            </a:r>
          </a:p>
          <a:p>
            <a:pPr lvl="1" fontAlgn="base"/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b="1" dirty="0" smtClean="0">
                <a:solidFill>
                  <a:srgbClr val="C00000"/>
                </a:solidFill>
              </a:rPr>
              <a:t>-admin </a:t>
            </a:r>
            <a:r>
              <a:rPr lang="en-IN" sz="1900" b="1" dirty="0" err="1" smtClean="0">
                <a:solidFill>
                  <a:srgbClr val="C00000"/>
                </a:solidFill>
              </a:rPr>
              <a:t>startapp</a:t>
            </a:r>
            <a:r>
              <a:rPr lang="en-IN" sz="1900" b="1" dirty="0" smtClean="0">
                <a:solidFill>
                  <a:srgbClr val="C00000"/>
                </a:solidFill>
              </a:rPr>
              <a:t> </a:t>
            </a:r>
            <a:r>
              <a:rPr lang="en-IN" sz="1900" b="1" i="1" dirty="0" err="1" smtClean="0">
                <a:solidFill>
                  <a:srgbClr val="7030A0"/>
                </a:solidFill>
              </a:rPr>
              <a:t>appname</a:t>
            </a:r>
            <a:endParaRPr lang="en-IN" sz="1900" b="1" i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r>
              <a:rPr lang="en-US" sz="2200" dirty="0" smtClean="0"/>
              <a:t>where </a:t>
            </a:r>
            <a:r>
              <a:rPr lang="en-IN" sz="2200" b="1" i="1" dirty="0" err="1" smtClean="0">
                <a:solidFill>
                  <a:srgbClr val="7030A0"/>
                </a:solidFill>
              </a:rPr>
              <a:t>appname</a:t>
            </a:r>
            <a:r>
              <a:rPr lang="en-IN" sz="2200" b="1" i="1" dirty="0" smtClean="0">
                <a:solidFill>
                  <a:srgbClr val="7030A0"/>
                </a:solidFill>
              </a:rPr>
              <a:t> </a:t>
            </a:r>
            <a:r>
              <a:rPr lang="en-IN" sz="2200" dirty="0" smtClean="0"/>
              <a:t>is the name of our </a:t>
            </a:r>
            <a:r>
              <a:rPr lang="en-IN" sz="2200" b="1" dirty="0" err="1" smtClean="0">
                <a:solidFill>
                  <a:srgbClr val="C00000"/>
                </a:solidFill>
              </a:rPr>
              <a:t>Django</a:t>
            </a:r>
            <a:r>
              <a:rPr lang="en-IN" sz="2200" b="1" dirty="0" smtClean="0">
                <a:solidFill>
                  <a:srgbClr val="C00000"/>
                </a:solidFill>
              </a:rPr>
              <a:t> app</a:t>
            </a:r>
          </a:p>
          <a:p>
            <a:pPr fontAlgn="base"/>
            <a:endParaRPr lang="en-US" sz="2200" dirty="0" smtClean="0"/>
          </a:p>
          <a:p>
            <a:pPr fontAlgn="base"/>
            <a:r>
              <a:rPr lang="en-US" sz="2200" b="1" dirty="0" smtClean="0"/>
              <a:t>For example:</a:t>
            </a:r>
          </a:p>
          <a:p>
            <a:pPr lvl="1" fontAlgn="base"/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b="1" dirty="0" smtClean="0">
                <a:solidFill>
                  <a:srgbClr val="C00000"/>
                </a:solidFill>
              </a:rPr>
              <a:t>-admin </a:t>
            </a:r>
            <a:r>
              <a:rPr lang="en-IN" sz="1900" b="1" dirty="0" err="1" smtClean="0">
                <a:solidFill>
                  <a:srgbClr val="C00000"/>
                </a:solidFill>
              </a:rPr>
              <a:t>startapp</a:t>
            </a:r>
            <a:r>
              <a:rPr lang="en-IN" sz="1900" b="1" dirty="0" smtClean="0">
                <a:solidFill>
                  <a:srgbClr val="C00000"/>
                </a:solidFill>
              </a:rPr>
              <a:t>  </a:t>
            </a:r>
            <a:r>
              <a:rPr lang="en-IN" sz="1900" b="1" i="1" dirty="0" err="1" smtClean="0">
                <a:solidFill>
                  <a:srgbClr val="7030A0"/>
                </a:solidFill>
              </a:rPr>
              <a:t>greetingsapp</a:t>
            </a:r>
            <a:endParaRPr lang="en-IN" sz="1900" b="1" i="1" dirty="0" smtClean="0">
              <a:solidFill>
                <a:srgbClr val="7030A0"/>
              </a:solidFill>
            </a:endParaRPr>
          </a:p>
          <a:p>
            <a:endParaRPr lang="en-US" sz="2400" b="1" dirty="0" smtClean="0"/>
          </a:p>
          <a:p>
            <a:r>
              <a:rPr lang="en-US" sz="2200" dirty="0" smtClean="0"/>
              <a:t>The above command has to be executed from the directory which contains the file </a:t>
            </a:r>
            <a:r>
              <a:rPr lang="en-US" sz="2200" b="1" dirty="0" smtClean="0">
                <a:solidFill>
                  <a:srgbClr val="00B050"/>
                </a:solidFill>
              </a:rPr>
              <a:t>manage.py</a:t>
            </a:r>
            <a:endParaRPr lang="en-IN" sz="2200" b="1" dirty="0" smtClean="0">
              <a:solidFill>
                <a:srgbClr val="00B050"/>
              </a:solidFill>
            </a:endParaRPr>
          </a:p>
          <a:p>
            <a:r>
              <a:rPr lang="en-US" sz="2200" dirty="0" smtClean="0"/>
              <a:t>When we execute the above command </a:t>
            </a:r>
            <a:r>
              <a:rPr lang="en-US" sz="2200" b="1" dirty="0" err="1" smtClean="0">
                <a:solidFill>
                  <a:srgbClr val="C00000"/>
                </a:solidFill>
              </a:rPr>
              <a:t>Django</a:t>
            </a:r>
            <a:r>
              <a:rPr lang="en-US" sz="2200" dirty="0" smtClean="0"/>
              <a:t> will create </a:t>
            </a:r>
            <a:r>
              <a:rPr lang="en-US" sz="2200" b="1" dirty="0" smtClean="0">
                <a:solidFill>
                  <a:srgbClr val="C00000"/>
                </a:solidFill>
              </a:rPr>
              <a:t>appropriate file/folder structure </a:t>
            </a:r>
            <a:r>
              <a:rPr lang="en-US" sz="2200" dirty="0" smtClean="0"/>
              <a:t>for our app</a:t>
            </a:r>
            <a:endParaRPr lang="en-IN" sz="2200" dirty="0" smtClean="0"/>
          </a:p>
          <a:p>
            <a:pPr lvl="1"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1: Creating An App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Launch </a:t>
            </a:r>
            <a:r>
              <a:rPr lang="en-US" sz="2200" b="1" dirty="0" smtClean="0">
                <a:solidFill>
                  <a:srgbClr val="7030A0"/>
                </a:solidFill>
              </a:rPr>
              <a:t>VS Code </a:t>
            </a:r>
            <a:r>
              <a:rPr lang="en-US" sz="2200" dirty="0" smtClean="0"/>
              <a:t>and </a:t>
            </a:r>
            <a:r>
              <a:rPr lang="en-US" sz="2200" b="1" dirty="0" smtClean="0">
                <a:solidFill>
                  <a:srgbClr val="0070C0"/>
                </a:solidFill>
              </a:rPr>
              <a:t>open the folder </a:t>
            </a:r>
            <a:r>
              <a:rPr lang="en-US" sz="2200" dirty="0" smtClean="0"/>
              <a:t>called </a:t>
            </a:r>
            <a:r>
              <a:rPr lang="en-US" sz="2200" b="1" dirty="0" err="1" smtClean="0">
                <a:solidFill>
                  <a:srgbClr val="C00000"/>
                </a:solidFill>
              </a:rPr>
              <a:t>myvsdjangoproject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that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we created previously.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Activate the </a:t>
            </a:r>
            <a:r>
              <a:rPr lang="en-US" sz="2200" b="1" dirty="0" smtClean="0">
                <a:solidFill>
                  <a:srgbClr val="0070C0"/>
                </a:solidFill>
              </a:rPr>
              <a:t>Virtual Environment </a:t>
            </a:r>
            <a:r>
              <a:rPr lang="en-US" sz="2200" dirty="0" smtClean="0"/>
              <a:t>by selecting  </a:t>
            </a:r>
            <a:r>
              <a:rPr lang="en-US" sz="2200" b="1" dirty="0" err="1" smtClean="0">
                <a:solidFill>
                  <a:srgbClr val="00B050"/>
                </a:solidFill>
              </a:rPr>
              <a:t>View</a:t>
            </a:r>
            <a:r>
              <a:rPr lang="en-US" sz="2200" dirty="0" err="1" smtClean="0">
                <a:sym typeface="Wingdings" pitchFamily="2" charset="2"/>
              </a:rPr>
              <a:t></a:t>
            </a:r>
            <a:r>
              <a:rPr lang="en-US" sz="2200" b="1" dirty="0" err="1" smtClean="0">
                <a:solidFill>
                  <a:srgbClr val="00B050"/>
                </a:solidFill>
                <a:sym typeface="Wingdings" pitchFamily="2" charset="2"/>
              </a:rPr>
              <a:t>Command</a:t>
            </a:r>
            <a:r>
              <a:rPr lang="en-US" sz="2200" b="1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2200" b="1" dirty="0" err="1" smtClean="0">
                <a:solidFill>
                  <a:srgbClr val="00B050"/>
                </a:solidFill>
                <a:sym typeface="Wingdings" pitchFamily="2" charset="2"/>
              </a:rPr>
              <a:t>Palette</a:t>
            </a:r>
            <a:r>
              <a:rPr lang="en-US" sz="2200" b="1" dirty="0" err="1" smtClean="0">
                <a:sym typeface="Wingdings" pitchFamily="2" charset="2"/>
              </a:rPr>
              <a:t></a:t>
            </a:r>
            <a:r>
              <a:rPr lang="en-US" sz="2200" b="1" dirty="0" err="1" smtClean="0">
                <a:solidFill>
                  <a:srgbClr val="00B050"/>
                </a:solidFill>
                <a:sym typeface="Wingdings" pitchFamily="2" charset="2"/>
              </a:rPr>
              <a:t>Select</a:t>
            </a:r>
            <a:r>
              <a:rPr lang="en-US" sz="2200" b="1" dirty="0" smtClean="0">
                <a:solidFill>
                  <a:srgbClr val="00B050"/>
                </a:solidFill>
                <a:sym typeface="Wingdings" pitchFamily="2" charset="2"/>
              </a:rPr>
              <a:t> Python </a:t>
            </a:r>
            <a:r>
              <a:rPr lang="en-US" sz="2200" b="1" dirty="0" err="1" smtClean="0">
                <a:solidFill>
                  <a:srgbClr val="00B050"/>
                </a:solidFill>
                <a:sym typeface="Wingdings" pitchFamily="2" charset="2"/>
              </a:rPr>
              <a:t>Interpreter</a:t>
            </a:r>
            <a:r>
              <a:rPr lang="en-US" sz="2200" b="1" dirty="0" err="1" smtClean="0">
                <a:sym typeface="Wingdings" pitchFamily="2" charset="2"/>
              </a:rPr>
              <a:t></a:t>
            </a:r>
            <a:r>
              <a:rPr lang="en-US" sz="2200" b="1" dirty="0" err="1" smtClean="0">
                <a:solidFill>
                  <a:srgbClr val="00B050"/>
                </a:solidFill>
                <a:sym typeface="Wingdings" pitchFamily="2" charset="2"/>
              </a:rPr>
              <a:t>Python</a:t>
            </a:r>
            <a:r>
              <a:rPr lang="en-US" sz="2200" b="1" dirty="0" smtClean="0">
                <a:solidFill>
                  <a:srgbClr val="00B050"/>
                </a:solidFill>
                <a:sym typeface="Wingdings" pitchFamily="2" charset="2"/>
              </a:rPr>
              <a:t> 3.7.0(</a:t>
            </a:r>
            <a:r>
              <a:rPr lang="en-US" sz="2200" b="1" dirty="0" err="1" smtClean="0">
                <a:solidFill>
                  <a:srgbClr val="00B050"/>
                </a:solidFill>
                <a:sym typeface="Wingdings" pitchFamily="2" charset="2"/>
              </a:rPr>
              <a:t>vsdjango:virtualenv</a:t>
            </a:r>
            <a:r>
              <a:rPr lang="en-US" sz="2200" b="1" dirty="0" smtClean="0">
                <a:solidFill>
                  <a:srgbClr val="00B050"/>
                </a:solidFill>
                <a:sym typeface="Wingdings" pitchFamily="2" charset="2"/>
              </a:rPr>
              <a:t>)</a:t>
            </a:r>
          </a:p>
          <a:p>
            <a:endParaRPr lang="en-US" sz="2200" b="1" dirty="0" smtClean="0">
              <a:solidFill>
                <a:srgbClr val="00B050"/>
              </a:solidFill>
              <a:sym typeface="Wingdings" pitchFamily="2" charset="2"/>
            </a:endParaRPr>
          </a:p>
          <a:p>
            <a:r>
              <a:rPr lang="en-US" sz="2200" dirty="0" smtClean="0">
                <a:sym typeface="Wingdings" pitchFamily="2" charset="2"/>
              </a:rPr>
              <a:t>Open the terminal by selecting </a:t>
            </a:r>
            <a:r>
              <a:rPr lang="en-IN" sz="2000" b="1" dirty="0" smtClean="0">
                <a:solidFill>
                  <a:srgbClr val="00B050"/>
                </a:solidFill>
              </a:rPr>
              <a:t>Terminal: New Terminal</a:t>
            </a:r>
          </a:p>
          <a:p>
            <a:endParaRPr lang="en-US" sz="2000" b="1" dirty="0" smtClean="0">
              <a:solidFill>
                <a:srgbClr val="00B050"/>
              </a:solidFill>
              <a:sym typeface="Wingdings" pitchFamily="2" charset="2"/>
            </a:endParaRPr>
          </a:p>
          <a:p>
            <a:r>
              <a:rPr lang="en-US" sz="2200" dirty="0" smtClean="0">
                <a:sym typeface="Wingdings" pitchFamily="2" charset="2"/>
              </a:rPr>
              <a:t>Go to the </a:t>
            </a:r>
            <a:r>
              <a:rPr lang="en-US" sz="2200" b="1" dirty="0" smtClean="0">
                <a:solidFill>
                  <a:srgbClr val="0070C0"/>
                </a:solidFill>
                <a:sym typeface="Wingdings" pitchFamily="2" charset="2"/>
              </a:rPr>
              <a:t>project directory </a:t>
            </a:r>
            <a:r>
              <a:rPr lang="en-US" sz="2200" dirty="0" smtClean="0">
                <a:sym typeface="Wingdings" pitchFamily="2" charset="2"/>
              </a:rPr>
              <a:t>called </a:t>
            </a:r>
            <a:r>
              <a:rPr lang="en-US" sz="2200" b="1" dirty="0" err="1" smtClean="0">
                <a:solidFill>
                  <a:srgbClr val="C00000"/>
                </a:solidFill>
                <a:sym typeface="Wingdings" pitchFamily="2" charset="2"/>
              </a:rPr>
              <a:t>demoproject</a:t>
            </a:r>
            <a:r>
              <a:rPr lang="en-US" sz="2200" dirty="0" smtClean="0">
                <a:sym typeface="Wingdings" pitchFamily="2" charset="2"/>
              </a:rPr>
              <a:t> by using the </a:t>
            </a:r>
            <a:r>
              <a:rPr lang="en-US" sz="2200" b="1" dirty="0" err="1" smtClean="0">
                <a:solidFill>
                  <a:srgbClr val="C00000"/>
                </a:solidFill>
                <a:sym typeface="Wingdings" pitchFamily="2" charset="2"/>
              </a:rPr>
              <a:t>cd</a:t>
            </a:r>
            <a:r>
              <a:rPr lang="en-US" sz="2200" dirty="0" smtClean="0">
                <a:sym typeface="Wingdings" pitchFamily="2" charset="2"/>
              </a:rPr>
              <a:t> command and now ,type the following command:</a:t>
            </a:r>
          </a:p>
          <a:p>
            <a:pPr lvl="1"/>
            <a:r>
              <a:rPr lang="en-US" sz="1700" b="1" dirty="0" err="1" smtClean="0">
                <a:solidFill>
                  <a:srgbClr val="C00000"/>
                </a:solidFill>
                <a:sym typeface="Wingdings" pitchFamily="2" charset="2"/>
              </a:rPr>
              <a:t>django</a:t>
            </a:r>
            <a:r>
              <a:rPr lang="en-US" sz="1700" b="1" dirty="0" smtClean="0">
                <a:solidFill>
                  <a:srgbClr val="C00000"/>
                </a:solidFill>
                <a:sym typeface="Wingdings" pitchFamily="2" charset="2"/>
              </a:rPr>
              <a:t>-admin </a:t>
            </a:r>
            <a:r>
              <a:rPr lang="en-US" sz="1700" b="1" dirty="0" err="1" smtClean="0">
                <a:solidFill>
                  <a:srgbClr val="C00000"/>
                </a:solidFill>
                <a:sym typeface="Wingdings" pitchFamily="2" charset="2"/>
              </a:rPr>
              <a:t>startapp</a:t>
            </a:r>
            <a:r>
              <a:rPr lang="en-US" sz="1700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1700" b="1" dirty="0" err="1" smtClean="0">
                <a:solidFill>
                  <a:srgbClr val="7030A0"/>
                </a:solidFill>
                <a:sym typeface="Wingdings" pitchFamily="2" charset="2"/>
              </a:rPr>
              <a:t>greetingsapp</a:t>
            </a:r>
            <a:endParaRPr lang="en-US" sz="1700" b="1" dirty="0" smtClean="0">
              <a:solidFill>
                <a:srgbClr val="7030A0"/>
              </a:solidFill>
              <a:sym typeface="Wingdings" pitchFamily="2" charset="2"/>
            </a:endParaRPr>
          </a:p>
          <a:p>
            <a:endParaRPr lang="en-IN" sz="2200" b="1" dirty="0" smtClean="0">
              <a:solidFill>
                <a:srgbClr val="00B050"/>
              </a:solidFill>
            </a:endParaRPr>
          </a:p>
          <a:p>
            <a:pPr lvl="1"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1: Creating An App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200" b="1" dirty="0" smtClean="0">
              <a:solidFill>
                <a:srgbClr val="00B050"/>
              </a:solidFill>
            </a:endParaRPr>
          </a:p>
          <a:p>
            <a:pPr lvl="1"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85860"/>
            <a:ext cx="9144000" cy="5572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Default Components Of</a:t>
            </a:r>
            <a:br>
              <a:rPr lang="en-US" sz="2800" b="1" dirty="0" smtClean="0"/>
            </a:br>
            <a:r>
              <a:rPr lang="en-US" sz="2800" b="1" dirty="0" smtClean="0"/>
              <a:t>A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App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Whenever we create a </a:t>
            </a:r>
            <a:r>
              <a:rPr lang="en-US" sz="2400" dirty="0" err="1" smtClean="0"/>
              <a:t>Django</a:t>
            </a:r>
            <a:r>
              <a:rPr lang="en-US" sz="2400" dirty="0" smtClean="0"/>
              <a:t> App with the command: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IN" sz="1700" b="1" dirty="0" err="1" smtClean="0">
                <a:solidFill>
                  <a:srgbClr val="C00000"/>
                </a:solidFill>
              </a:rPr>
              <a:t>django</a:t>
            </a:r>
            <a:r>
              <a:rPr lang="en-IN" sz="1700" b="1" dirty="0" smtClean="0">
                <a:solidFill>
                  <a:srgbClr val="C00000"/>
                </a:solidFill>
              </a:rPr>
              <a:t>-admin </a:t>
            </a:r>
            <a:r>
              <a:rPr lang="en-IN" sz="1700" b="1" dirty="0" err="1" smtClean="0">
                <a:solidFill>
                  <a:srgbClr val="C00000"/>
                </a:solidFill>
              </a:rPr>
              <a:t>startapp</a:t>
            </a:r>
            <a:r>
              <a:rPr lang="en-IN" sz="1700" b="1" dirty="0" smtClean="0">
                <a:solidFill>
                  <a:srgbClr val="C00000"/>
                </a:solidFill>
              </a:rPr>
              <a:t> </a:t>
            </a:r>
            <a:r>
              <a:rPr lang="en-IN" sz="1700" b="1" i="1" dirty="0" err="1" smtClean="0">
                <a:solidFill>
                  <a:srgbClr val="7030A0"/>
                </a:solidFill>
              </a:rPr>
              <a:t>appname</a:t>
            </a:r>
            <a:endParaRPr lang="en-IN" sz="1700" b="1" i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Then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/>
              <a:t> creates a particular </a:t>
            </a:r>
            <a:r>
              <a:rPr lang="en-US" sz="2400" b="1" dirty="0" smtClean="0">
                <a:solidFill>
                  <a:srgbClr val="0070C0"/>
                </a:solidFill>
              </a:rPr>
              <a:t>folder/file structure </a:t>
            </a:r>
            <a:r>
              <a:rPr lang="en-US" sz="2400" dirty="0" smtClean="0"/>
              <a:t>which is almost same as the </a:t>
            </a:r>
            <a:r>
              <a:rPr lang="en-US" sz="2400" b="1" dirty="0" smtClean="0">
                <a:solidFill>
                  <a:srgbClr val="0070C0"/>
                </a:solidFill>
              </a:rPr>
              <a:t>folder/file structure </a:t>
            </a:r>
            <a:r>
              <a:rPr lang="en-US" sz="2400" dirty="0" smtClean="0"/>
              <a:t>of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b="1" dirty="0" smtClean="0">
                <a:solidFill>
                  <a:srgbClr val="C00000"/>
                </a:solidFill>
              </a:rPr>
              <a:t> project </a:t>
            </a:r>
            <a:r>
              <a:rPr lang="en-US" sz="2400" dirty="0" smtClean="0"/>
              <a:t>but with some new components</a:t>
            </a:r>
          </a:p>
          <a:p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pPr lvl="1"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298" y="4071942"/>
            <a:ext cx="4000528" cy="2224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Default Components Of</a:t>
            </a:r>
            <a:br>
              <a:rPr lang="en-US" sz="2800" b="1" dirty="0" smtClean="0"/>
            </a:br>
            <a:r>
              <a:rPr lang="en-US" sz="2800" b="1" dirty="0" smtClean="0"/>
              <a:t>A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App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Let us discuss each of them to have a better understanding: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migrations</a:t>
            </a:r>
            <a:r>
              <a:rPr lang="en-IN" sz="2400" dirty="0" smtClean="0"/>
              <a:t> folder</a:t>
            </a:r>
          </a:p>
          <a:p>
            <a:pPr lvl="1" fontAlgn="base"/>
            <a:r>
              <a:rPr lang="en-IN" dirty="0" smtClean="0"/>
              <a:t>This </a:t>
            </a:r>
            <a:r>
              <a:rPr lang="en-IN" b="1" dirty="0" smtClean="0">
                <a:solidFill>
                  <a:srgbClr val="7030A0"/>
                </a:solidFill>
              </a:rPr>
              <a:t>directory</a:t>
            </a:r>
            <a:r>
              <a:rPr lang="en-IN" dirty="0" smtClean="0"/>
              <a:t> stores all the </a:t>
            </a:r>
            <a:r>
              <a:rPr lang="en-IN" b="1" dirty="0" smtClean="0">
                <a:solidFill>
                  <a:srgbClr val="7030A0"/>
                </a:solidFill>
              </a:rPr>
              <a:t>database migrations </a:t>
            </a:r>
            <a:r>
              <a:rPr lang="en-IN" dirty="0" smtClean="0"/>
              <a:t>of our app. It is initially empty because there are no migrations present by default.</a:t>
            </a:r>
          </a:p>
          <a:p>
            <a:pPr lvl="1" fontAlgn="base"/>
            <a:endParaRPr lang="en-US" sz="2400" dirty="0" smtClean="0"/>
          </a:p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__</a:t>
            </a:r>
            <a:r>
              <a:rPr lang="en-IN" sz="2400" b="1" dirty="0" err="1" smtClean="0">
                <a:solidFill>
                  <a:srgbClr val="C00000"/>
                </a:solidFill>
              </a:rPr>
              <a:t>init__.py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 file</a:t>
            </a:r>
          </a:p>
          <a:p>
            <a:pPr lvl="1" fontAlgn="base"/>
            <a:r>
              <a:rPr lang="en-IN" dirty="0" smtClean="0"/>
              <a:t>This </a:t>
            </a:r>
            <a:r>
              <a:rPr lang="en-IN" b="1" dirty="0" smtClean="0">
                <a:solidFill>
                  <a:srgbClr val="7030A0"/>
                </a:solidFill>
              </a:rPr>
              <a:t>file</a:t>
            </a:r>
            <a:r>
              <a:rPr lang="en-IN" dirty="0" smtClean="0"/>
              <a:t> is an </a:t>
            </a:r>
            <a:r>
              <a:rPr lang="en-IN" b="1" dirty="0" smtClean="0">
                <a:solidFill>
                  <a:srgbClr val="0070C0"/>
                </a:solidFill>
              </a:rPr>
              <a:t>empty file </a:t>
            </a:r>
            <a:r>
              <a:rPr lang="en-IN" dirty="0" smtClean="0"/>
              <a:t>and it tells </a:t>
            </a:r>
            <a:r>
              <a:rPr lang="en-IN" b="1" dirty="0" smtClean="0">
                <a:solidFill>
                  <a:srgbClr val="C00000"/>
                </a:solidFill>
              </a:rPr>
              <a:t>Python</a:t>
            </a:r>
            <a:r>
              <a:rPr lang="en-IN" dirty="0" smtClean="0"/>
              <a:t> that this directory has to be treated as a </a:t>
            </a:r>
            <a:r>
              <a:rPr lang="en-IN" b="1" dirty="0" smtClean="0">
                <a:solidFill>
                  <a:srgbClr val="0070C0"/>
                </a:solidFill>
              </a:rPr>
              <a:t>Python package</a:t>
            </a:r>
          </a:p>
          <a:p>
            <a:pPr lvl="1" fontAlgn="base"/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package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7030A0"/>
                </a:solidFill>
              </a:rPr>
              <a:t>collection of modules </a:t>
            </a:r>
            <a:r>
              <a:rPr lang="en-US" dirty="0" smtClean="0"/>
              <a:t>and can be imported in same way like a </a:t>
            </a:r>
            <a:r>
              <a:rPr lang="en-US" b="1" dirty="0" smtClean="0">
                <a:solidFill>
                  <a:srgbClr val="0070C0"/>
                </a:solidFill>
              </a:rPr>
              <a:t>module</a:t>
            </a:r>
            <a:r>
              <a:rPr lang="en-US" dirty="0" smtClean="0"/>
              <a:t>.</a:t>
            </a:r>
            <a:endParaRPr lang="en-IN" dirty="0" smtClean="0"/>
          </a:p>
          <a:p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pPr lvl="1"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4128</TotalTime>
  <Words>2399</Words>
  <Application>Microsoft Office PowerPoint</Application>
  <PresentationFormat>On-screen Show (4:3)</PresentationFormat>
  <Paragraphs>348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Civic</vt:lpstr>
      <vt:lpstr>PowerPoint Presentation</vt:lpstr>
      <vt:lpstr>Today’s Agenda</vt:lpstr>
      <vt:lpstr>What Is An App ?</vt:lpstr>
      <vt:lpstr>Steps Required For Creating  And Running An App</vt:lpstr>
      <vt:lpstr>Creating An App</vt:lpstr>
      <vt:lpstr>Step 1: Creating An App</vt:lpstr>
      <vt:lpstr>Step 1: Creating An App</vt:lpstr>
      <vt:lpstr>Default Components Of A Django App</vt:lpstr>
      <vt:lpstr>Default Components Of A Django App</vt:lpstr>
      <vt:lpstr>Default Components Of A Django App</vt:lpstr>
      <vt:lpstr>Default Components Of A Django App</vt:lpstr>
      <vt:lpstr>Default Components Of A Django App</vt:lpstr>
      <vt:lpstr>Step 2: Activating The App</vt:lpstr>
      <vt:lpstr>Step 2: Activating The App</vt:lpstr>
      <vt:lpstr>Understanding Views</vt:lpstr>
      <vt:lpstr>Understanding Views</vt:lpstr>
      <vt:lpstr>Understanding Views</vt:lpstr>
      <vt:lpstr>Step 3:Creating Our  First View</vt:lpstr>
      <vt:lpstr>Step 3:Creating Our  First View</vt:lpstr>
      <vt:lpstr>Code Explained</vt:lpstr>
      <vt:lpstr>Code Explained</vt:lpstr>
      <vt:lpstr>Step 4:Configuring The Url</vt:lpstr>
      <vt:lpstr>Step 4:Configuring The Url</vt:lpstr>
      <vt:lpstr>Step 4:Configuring The Url</vt:lpstr>
      <vt:lpstr>Step 4:Configuring The Url</vt:lpstr>
      <vt:lpstr>Step 4:Configuring The Url</vt:lpstr>
      <vt:lpstr>Step 4:Configuring The Url</vt:lpstr>
      <vt:lpstr>Code Explained</vt:lpstr>
      <vt:lpstr>Code Explained</vt:lpstr>
      <vt:lpstr>Step 4:Configuring The Sites Main  urls.py File</vt:lpstr>
      <vt:lpstr>Step 4:Configuring The Sites Main  urls.py File</vt:lpstr>
      <vt:lpstr>Code Explained</vt:lpstr>
      <vt:lpstr>Code Explained</vt:lpstr>
      <vt:lpstr>Step 5:Running The Server</vt:lpstr>
      <vt:lpstr>Step 6: Opening The Page</vt:lpstr>
      <vt:lpstr>So What Just Happened ?</vt:lpstr>
      <vt:lpstr>So What Just Happened ?</vt:lpstr>
      <vt:lpstr>Some More URL  Pattern Matching</vt:lpstr>
      <vt:lpstr>Some More URL  Pattern Matching</vt:lpstr>
      <vt:lpstr>Some More URL  Pattern Matching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hp</cp:lastModifiedBy>
  <cp:revision>348</cp:revision>
  <dcterms:created xsi:type="dcterms:W3CDTF">2015-12-21T13:46:48Z</dcterms:created>
  <dcterms:modified xsi:type="dcterms:W3CDTF">2020-02-11T18:38:03Z</dcterms:modified>
</cp:coreProperties>
</file>