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399" r:id="rId4"/>
    <p:sldId id="514" r:id="rId5"/>
    <p:sldId id="516" r:id="rId6"/>
    <p:sldId id="515" r:id="rId7"/>
    <p:sldId id="517" r:id="rId8"/>
    <p:sldId id="519" r:id="rId9"/>
    <p:sldId id="520" r:id="rId10"/>
    <p:sldId id="513" r:id="rId11"/>
    <p:sldId id="521" r:id="rId12"/>
    <p:sldId id="522" r:id="rId13"/>
    <p:sldId id="523" r:id="rId14"/>
    <p:sldId id="525" r:id="rId15"/>
    <p:sldId id="526" r:id="rId16"/>
    <p:sldId id="512" r:id="rId17"/>
    <p:sldId id="527" r:id="rId18"/>
    <p:sldId id="528" r:id="rId19"/>
    <p:sldId id="530" r:id="rId20"/>
    <p:sldId id="532" r:id="rId21"/>
    <p:sldId id="534" r:id="rId22"/>
    <p:sldId id="535" r:id="rId23"/>
    <p:sldId id="507" r:id="rId24"/>
    <p:sldId id="536" r:id="rId25"/>
    <p:sldId id="537" r:id="rId26"/>
    <p:sldId id="538" r:id="rId27"/>
    <p:sldId id="476" r:id="rId28"/>
    <p:sldId id="478" r:id="rId29"/>
    <p:sldId id="460" r:id="rId30"/>
    <p:sldId id="491" r:id="rId31"/>
    <p:sldId id="539" r:id="rId32"/>
    <p:sldId id="540" r:id="rId33"/>
    <p:sldId id="541" r:id="rId34"/>
    <p:sldId id="542" r:id="rId35"/>
    <p:sldId id="543" r:id="rId36"/>
    <p:sldId id="544" r:id="rId37"/>
    <p:sldId id="485" r:id="rId38"/>
    <p:sldId id="545" r:id="rId39"/>
    <p:sldId id="546" r:id="rId40"/>
    <p:sldId id="492" r:id="rId41"/>
    <p:sldId id="547" r:id="rId42"/>
    <p:sldId id="500" r:id="rId43"/>
    <p:sldId id="497" r:id="rId44"/>
    <p:sldId id="505" r:id="rId45"/>
    <p:sldId id="506" r:id="rId46"/>
    <p:sldId id="51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12-04-2019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12-04-2019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12-04-2019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12-04-2019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FULL STACK WEB DEVELOPMENT WITH DJANGO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7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Template Directory Structure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There are two main ways to organize our </a:t>
            </a:r>
            <a:r>
              <a:rPr lang="en-IN" sz="2400" b="1" dirty="0" smtClean="0">
                <a:solidFill>
                  <a:srgbClr val="0070C0"/>
                </a:solidFill>
              </a:rPr>
              <a:t>template structure </a:t>
            </a:r>
            <a:r>
              <a:rPr lang="en-IN" sz="2400" dirty="0" smtClean="0"/>
              <a:t>in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: </a:t>
            </a:r>
          </a:p>
          <a:p>
            <a:endParaRPr lang="en-IN" sz="2400" dirty="0" smtClean="0"/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the default </a:t>
            </a:r>
            <a:r>
              <a:rPr lang="en-IN" sz="1900" b="1" dirty="0" smtClean="0">
                <a:solidFill>
                  <a:srgbClr val="7030A0"/>
                </a:solidFill>
              </a:rPr>
              <a:t>app-level way </a:t>
            </a:r>
            <a:r>
              <a:rPr lang="en-IN" sz="1900" dirty="0" smtClean="0"/>
              <a:t>and </a:t>
            </a:r>
          </a:p>
          <a:p>
            <a:pPr lvl="1"/>
            <a:endParaRPr lang="en-IN" sz="1900" dirty="0" smtClean="0"/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a custom </a:t>
            </a:r>
            <a:r>
              <a:rPr lang="en-IN" sz="1900" b="1" dirty="0" smtClean="0">
                <a:solidFill>
                  <a:srgbClr val="7030A0"/>
                </a:solidFill>
              </a:rPr>
              <a:t>project-level</a:t>
            </a:r>
            <a:r>
              <a:rPr lang="en-IN" sz="1900" dirty="0" smtClean="0"/>
              <a:t> approach.</a:t>
            </a:r>
            <a:endParaRPr lang="en-IN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Option 1- The App Level Way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By default the </a:t>
            </a:r>
            <a:r>
              <a:rPr lang="en-IN" sz="2400" b="1" dirty="0" err="1" smtClean="0">
                <a:solidFill>
                  <a:srgbClr val="7030A0"/>
                </a:solidFill>
              </a:rPr>
              <a:t>Django</a:t>
            </a:r>
            <a:r>
              <a:rPr lang="en-IN" sz="2400" b="1" dirty="0" smtClean="0">
                <a:solidFill>
                  <a:srgbClr val="7030A0"/>
                </a:solidFill>
              </a:rPr>
              <a:t> template loader </a:t>
            </a:r>
            <a:r>
              <a:rPr lang="en-IN" sz="2400" dirty="0" smtClean="0"/>
              <a:t>will look within each app for a </a:t>
            </a:r>
            <a:r>
              <a:rPr lang="en-IN" sz="2400" b="1" dirty="0" smtClean="0">
                <a:solidFill>
                  <a:srgbClr val="C00000"/>
                </a:solidFill>
              </a:rPr>
              <a:t>templates</a:t>
            </a:r>
            <a:r>
              <a:rPr lang="en-IN" sz="2400" dirty="0" smtClean="0"/>
              <a:t> folder. </a:t>
            </a:r>
          </a:p>
          <a:p>
            <a:endParaRPr lang="en-IN" sz="2400" dirty="0" smtClean="0"/>
          </a:p>
          <a:p>
            <a:r>
              <a:rPr lang="en-IN" sz="2400" dirty="0" smtClean="0"/>
              <a:t>And to avoid name conflicts we </a:t>
            </a:r>
            <a:r>
              <a:rPr lang="en-IN" sz="2400" i="1" dirty="0" smtClean="0"/>
              <a:t>also</a:t>
            </a:r>
            <a:r>
              <a:rPr lang="en-IN" sz="2400" dirty="0" smtClean="0"/>
              <a:t> need to repeat the app name in a folder below that before adding our template file.</a:t>
            </a:r>
          </a:p>
          <a:p>
            <a:endParaRPr lang="en-IN" sz="2400" dirty="0" smtClean="0"/>
          </a:p>
          <a:p>
            <a:r>
              <a:rPr lang="en-IN" sz="2400" dirty="0" smtClean="0"/>
              <a:t>For example, if we had an </a:t>
            </a:r>
            <a:r>
              <a:rPr lang="en-IN" sz="2400" b="1" dirty="0" err="1" smtClean="0">
                <a:solidFill>
                  <a:srgbClr val="C00000"/>
                </a:solidFill>
              </a:rPr>
              <a:t>example_project</a:t>
            </a:r>
            <a:r>
              <a:rPr lang="en-IN" sz="2400" dirty="0" smtClean="0"/>
              <a:t> with a </a:t>
            </a:r>
            <a:r>
              <a:rPr lang="en-IN" sz="2400" b="1" dirty="0" smtClean="0">
                <a:solidFill>
                  <a:srgbClr val="C00000"/>
                </a:solidFill>
              </a:rPr>
              <a:t>pages</a:t>
            </a:r>
            <a:r>
              <a:rPr lang="en-IN" sz="2400" dirty="0" smtClean="0"/>
              <a:t> app and a </a:t>
            </a:r>
            <a:r>
              <a:rPr lang="en-IN" sz="2400" b="1" dirty="0" smtClean="0">
                <a:solidFill>
                  <a:srgbClr val="C00000"/>
                </a:solidFill>
              </a:rPr>
              <a:t>home.html</a:t>
            </a:r>
            <a:r>
              <a:rPr lang="en-IN" sz="2400" dirty="0" smtClean="0"/>
              <a:t> template file, the proper structure would be like this: 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within the </a:t>
            </a:r>
            <a:r>
              <a:rPr lang="en-IN" sz="1900" b="1" dirty="0" smtClean="0">
                <a:solidFill>
                  <a:srgbClr val="C00000"/>
                </a:solidFill>
              </a:rPr>
              <a:t>pages</a:t>
            </a:r>
            <a:r>
              <a:rPr lang="en-IN" sz="1900" dirty="0" smtClean="0"/>
              <a:t> app we create a </a:t>
            </a:r>
            <a:r>
              <a:rPr lang="en-IN" sz="1900" b="1" dirty="0" smtClean="0">
                <a:solidFill>
                  <a:srgbClr val="C00000"/>
                </a:solidFill>
              </a:rPr>
              <a:t>templates</a:t>
            </a:r>
            <a:r>
              <a:rPr lang="en-IN" sz="1900" dirty="0" smtClean="0"/>
              <a:t> directory, then a </a:t>
            </a:r>
            <a:r>
              <a:rPr lang="en-IN" sz="1900" b="1" dirty="0" smtClean="0">
                <a:solidFill>
                  <a:srgbClr val="C00000"/>
                </a:solidFill>
              </a:rPr>
              <a:t>pages</a:t>
            </a:r>
            <a:r>
              <a:rPr lang="en-IN" sz="1900" dirty="0" smtClean="0"/>
              <a:t> directory, and finally our </a:t>
            </a:r>
            <a:r>
              <a:rPr lang="en-IN" sz="1900" b="1" dirty="0" smtClean="0">
                <a:solidFill>
                  <a:srgbClr val="C00000"/>
                </a:solidFill>
              </a:rPr>
              <a:t>home.html</a:t>
            </a:r>
            <a:r>
              <a:rPr lang="en-IN" sz="1900" dirty="0" smtClean="0"/>
              <a:t> file</a:t>
            </a:r>
            <a:endParaRPr lang="en-IN" sz="19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Option 1- The App Level Way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├── </a:t>
            </a:r>
            <a:r>
              <a:rPr lang="en-IN" sz="1600" b="1" dirty="0" err="1" smtClean="0">
                <a:solidFill>
                  <a:srgbClr val="C00000"/>
                </a:solidFill>
              </a:rPr>
              <a:t>example_project</a:t>
            </a:r>
            <a:endParaRPr lang="en-IN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600" dirty="0" smtClean="0"/>
              <a:t>│   ├── __</a:t>
            </a:r>
            <a:r>
              <a:rPr lang="en-IN" sz="1600" dirty="0" err="1" smtClean="0"/>
              <a:t>init__.py</a:t>
            </a: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│   ├── settings.py</a:t>
            </a:r>
          </a:p>
          <a:p>
            <a:pPr>
              <a:buNone/>
            </a:pPr>
            <a:r>
              <a:rPr lang="en-IN" sz="1600" dirty="0" smtClean="0"/>
              <a:t>│   ├── urls.py</a:t>
            </a:r>
          </a:p>
          <a:p>
            <a:pPr>
              <a:buNone/>
            </a:pPr>
            <a:r>
              <a:rPr lang="en-IN" sz="1600" dirty="0" smtClean="0"/>
              <a:t>│   └── wsgi.py</a:t>
            </a:r>
          </a:p>
          <a:p>
            <a:pPr>
              <a:buNone/>
            </a:pPr>
            <a:r>
              <a:rPr lang="en-IN" sz="1600" dirty="0" smtClean="0"/>
              <a:t>|   └── </a:t>
            </a:r>
            <a:r>
              <a:rPr lang="en-IN" sz="1600" b="1" dirty="0" smtClean="0">
                <a:solidFill>
                  <a:srgbClr val="C00000"/>
                </a:solidFill>
              </a:rPr>
              <a:t>pages</a:t>
            </a:r>
          </a:p>
          <a:p>
            <a:pPr>
              <a:buNone/>
            </a:pPr>
            <a:r>
              <a:rPr lang="en-IN" sz="1600" dirty="0" smtClean="0"/>
              <a:t>|      ├── __</a:t>
            </a:r>
            <a:r>
              <a:rPr lang="en-IN" sz="1600" dirty="0" err="1" smtClean="0"/>
              <a:t>init__.py</a:t>
            </a: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│      ├── admin.py</a:t>
            </a:r>
          </a:p>
          <a:p>
            <a:pPr>
              <a:buNone/>
            </a:pPr>
            <a:r>
              <a:rPr lang="en-IN" sz="1600" dirty="0" smtClean="0"/>
              <a:t>│      ├── apps.py</a:t>
            </a:r>
          </a:p>
          <a:p>
            <a:pPr>
              <a:buNone/>
            </a:pPr>
            <a:r>
              <a:rPr lang="en-IN" sz="1600" dirty="0" smtClean="0"/>
              <a:t>│      ├── models.py</a:t>
            </a:r>
          </a:p>
          <a:p>
            <a:pPr>
              <a:buNone/>
            </a:pPr>
            <a:r>
              <a:rPr lang="en-IN" sz="1600" dirty="0" smtClean="0"/>
              <a:t>│      ├── tests.py</a:t>
            </a:r>
          </a:p>
          <a:p>
            <a:pPr>
              <a:buNone/>
            </a:pPr>
            <a:r>
              <a:rPr lang="en-IN" sz="1600" dirty="0" smtClean="0"/>
              <a:t>│      └── views.py</a:t>
            </a:r>
          </a:p>
          <a:p>
            <a:pPr>
              <a:buNone/>
            </a:pPr>
            <a:r>
              <a:rPr lang="en-IN" sz="1600" dirty="0" smtClean="0"/>
              <a:t>|      ├── </a:t>
            </a:r>
            <a:r>
              <a:rPr lang="en-IN" sz="1600" b="1" dirty="0" smtClean="0">
                <a:solidFill>
                  <a:srgbClr val="C00000"/>
                </a:solidFill>
              </a:rPr>
              <a:t>templates</a:t>
            </a:r>
          </a:p>
          <a:p>
            <a:pPr>
              <a:buNone/>
            </a:pPr>
            <a:r>
              <a:rPr lang="en-IN" sz="1600" dirty="0" smtClean="0"/>
              <a:t>|          ├── </a:t>
            </a:r>
            <a:r>
              <a:rPr lang="en-IN" sz="1600" b="1" dirty="0" smtClean="0">
                <a:solidFill>
                  <a:srgbClr val="C00000"/>
                </a:solidFill>
              </a:rPr>
              <a:t>pages</a:t>
            </a:r>
          </a:p>
          <a:p>
            <a:pPr>
              <a:buNone/>
            </a:pPr>
            <a:r>
              <a:rPr lang="en-IN" sz="1600" dirty="0" smtClean="0"/>
              <a:t>|              ├── </a:t>
            </a:r>
            <a:r>
              <a:rPr lang="en-IN" sz="1600" b="1" dirty="0" smtClean="0">
                <a:solidFill>
                  <a:srgbClr val="C00000"/>
                </a:solidFill>
              </a:rPr>
              <a:t>home.html</a:t>
            </a:r>
          </a:p>
          <a:p>
            <a:pPr>
              <a:buNone/>
            </a:pPr>
            <a:r>
              <a:rPr lang="en-IN" sz="1600" dirty="0" smtClean="0"/>
              <a:t>└── manage.py</a:t>
            </a:r>
            <a:endParaRPr lang="en-IN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Option 2- The Project Level Way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As a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projects grow in size it’s often more convenient to have all the templates in one place rather than hunting for them within multiple apps.</a:t>
            </a:r>
          </a:p>
          <a:p>
            <a:endParaRPr lang="en-US" sz="2400" dirty="0" smtClean="0"/>
          </a:p>
          <a:p>
            <a:r>
              <a:rPr lang="en-IN" sz="2400" dirty="0" smtClean="0"/>
              <a:t>At first we create a </a:t>
            </a:r>
            <a:r>
              <a:rPr lang="en-IN" sz="2400" b="1" dirty="0" smtClean="0">
                <a:solidFill>
                  <a:srgbClr val="C00000"/>
                </a:solidFill>
              </a:rPr>
              <a:t>templates</a:t>
            </a:r>
            <a:r>
              <a:rPr lang="en-IN" sz="2400" dirty="0" smtClean="0"/>
              <a:t> directory at the same level as the </a:t>
            </a:r>
            <a:r>
              <a:rPr lang="en-IN" sz="2400" b="1" dirty="0" smtClean="0">
                <a:solidFill>
                  <a:srgbClr val="C00000"/>
                </a:solidFill>
              </a:rPr>
              <a:t>project</a:t>
            </a:r>
            <a:r>
              <a:rPr lang="en-IN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Within the </a:t>
            </a:r>
            <a:r>
              <a:rPr lang="en-US" sz="2400" b="1" dirty="0" smtClean="0">
                <a:solidFill>
                  <a:srgbClr val="C00000"/>
                </a:solidFill>
              </a:rPr>
              <a:t>templates</a:t>
            </a:r>
            <a:r>
              <a:rPr lang="en-US" sz="2400" dirty="0" smtClean="0"/>
              <a:t> directory create a </a:t>
            </a:r>
            <a:r>
              <a:rPr lang="en-US" sz="2400" b="1" dirty="0" smtClean="0">
                <a:solidFill>
                  <a:srgbClr val="C00000"/>
                </a:solidFill>
              </a:rPr>
              <a:t>subdirectory</a:t>
            </a:r>
            <a:r>
              <a:rPr lang="en-US" sz="2400" dirty="0" smtClean="0"/>
              <a:t> by the </a:t>
            </a:r>
            <a:r>
              <a:rPr lang="en-US" sz="2400" b="1" dirty="0" smtClean="0">
                <a:solidFill>
                  <a:srgbClr val="C00000"/>
                </a:solidFill>
              </a:rPr>
              <a:t>name of app </a:t>
            </a:r>
            <a:r>
              <a:rPr lang="en-US" sz="2400" dirty="0" smtClean="0"/>
              <a:t>for which the template has to be created.</a:t>
            </a:r>
          </a:p>
          <a:p>
            <a:endParaRPr lang="en-US" sz="2400" dirty="0" smtClean="0"/>
          </a:p>
          <a:p>
            <a:r>
              <a:rPr lang="en-US" sz="2400" dirty="0" smtClean="0"/>
              <a:t>Finally within the </a:t>
            </a:r>
            <a:r>
              <a:rPr lang="en-US" sz="2400" b="1" dirty="0" smtClean="0">
                <a:solidFill>
                  <a:srgbClr val="C00000"/>
                </a:solidFill>
              </a:rPr>
              <a:t>app subdirectory </a:t>
            </a:r>
            <a:r>
              <a:rPr lang="en-US" sz="2400" dirty="0" smtClean="0"/>
              <a:t>create the </a:t>
            </a:r>
            <a:r>
              <a:rPr lang="en-US" sz="2400" b="1" dirty="0" smtClean="0">
                <a:solidFill>
                  <a:srgbClr val="C00000"/>
                </a:solidFill>
              </a:rPr>
              <a:t>.html </a:t>
            </a:r>
            <a:r>
              <a:rPr lang="en-US" sz="2400" dirty="0" smtClean="0"/>
              <a:t>file </a:t>
            </a:r>
            <a:endParaRPr lang="en-IN" sz="19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Option 1- The App Level Way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├── </a:t>
            </a:r>
            <a:r>
              <a:rPr lang="en-IN" sz="1600" b="1" dirty="0" err="1" smtClean="0">
                <a:solidFill>
                  <a:srgbClr val="C00000"/>
                </a:solidFill>
              </a:rPr>
              <a:t>example_project</a:t>
            </a:r>
            <a:endParaRPr lang="en-IN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600" dirty="0" smtClean="0"/>
              <a:t>│   ├── __</a:t>
            </a:r>
            <a:r>
              <a:rPr lang="en-IN" sz="1600" dirty="0" err="1" smtClean="0"/>
              <a:t>init__.py</a:t>
            </a: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│   ├── settings.py</a:t>
            </a:r>
          </a:p>
          <a:p>
            <a:pPr>
              <a:buNone/>
            </a:pPr>
            <a:r>
              <a:rPr lang="en-IN" sz="1600" dirty="0" smtClean="0"/>
              <a:t>│   ├── urls.py</a:t>
            </a:r>
          </a:p>
          <a:p>
            <a:pPr>
              <a:buNone/>
            </a:pPr>
            <a:r>
              <a:rPr lang="en-IN" sz="1600" dirty="0" smtClean="0"/>
              <a:t>│   └── wsgi.py</a:t>
            </a:r>
          </a:p>
          <a:p>
            <a:pPr>
              <a:buNone/>
            </a:pPr>
            <a:r>
              <a:rPr lang="en-IN" sz="1600" dirty="0" smtClean="0"/>
              <a:t>|   └── </a:t>
            </a:r>
            <a:r>
              <a:rPr lang="en-IN" sz="1600" b="1" dirty="0" smtClean="0">
                <a:solidFill>
                  <a:srgbClr val="C00000"/>
                </a:solidFill>
              </a:rPr>
              <a:t>pages</a:t>
            </a:r>
          </a:p>
          <a:p>
            <a:pPr>
              <a:buNone/>
            </a:pPr>
            <a:r>
              <a:rPr lang="en-IN" sz="1600" dirty="0" smtClean="0"/>
              <a:t>|      ├── __</a:t>
            </a:r>
            <a:r>
              <a:rPr lang="en-IN" sz="1600" dirty="0" err="1" smtClean="0"/>
              <a:t>init__.py</a:t>
            </a: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│      ├── admin.py</a:t>
            </a:r>
          </a:p>
          <a:p>
            <a:pPr>
              <a:buNone/>
            </a:pPr>
            <a:r>
              <a:rPr lang="en-IN" sz="1600" dirty="0" smtClean="0"/>
              <a:t>│      ├── apps.py</a:t>
            </a:r>
          </a:p>
          <a:p>
            <a:pPr>
              <a:buNone/>
            </a:pPr>
            <a:r>
              <a:rPr lang="en-IN" sz="1600" dirty="0" smtClean="0"/>
              <a:t>│      ├── models.py</a:t>
            </a:r>
          </a:p>
          <a:p>
            <a:pPr>
              <a:buNone/>
            </a:pPr>
            <a:r>
              <a:rPr lang="en-IN" sz="1600" dirty="0" smtClean="0"/>
              <a:t>│      ├── tests.py</a:t>
            </a:r>
          </a:p>
          <a:p>
            <a:pPr>
              <a:buNone/>
            </a:pPr>
            <a:r>
              <a:rPr lang="en-IN" sz="1600" dirty="0" smtClean="0"/>
              <a:t>│      └── views.py</a:t>
            </a:r>
          </a:p>
          <a:p>
            <a:pPr>
              <a:buNone/>
            </a:pPr>
            <a:r>
              <a:rPr lang="en-IN" sz="1600" dirty="0" smtClean="0"/>
              <a:t>|  ├── </a:t>
            </a:r>
            <a:r>
              <a:rPr lang="en-IN" sz="1600" b="1" dirty="0" smtClean="0">
                <a:solidFill>
                  <a:srgbClr val="C00000"/>
                </a:solidFill>
              </a:rPr>
              <a:t>templates</a:t>
            </a:r>
          </a:p>
          <a:p>
            <a:pPr>
              <a:buNone/>
            </a:pPr>
            <a:r>
              <a:rPr lang="en-IN" sz="1600" dirty="0" smtClean="0"/>
              <a:t>|      ├── </a:t>
            </a:r>
            <a:r>
              <a:rPr lang="en-IN" sz="1600" b="1" dirty="0" smtClean="0">
                <a:solidFill>
                  <a:srgbClr val="C00000"/>
                </a:solidFill>
              </a:rPr>
              <a:t>pages</a:t>
            </a:r>
          </a:p>
          <a:p>
            <a:pPr>
              <a:buNone/>
            </a:pPr>
            <a:r>
              <a:rPr lang="en-IN" sz="1600" dirty="0" smtClean="0"/>
              <a:t>|           ├── </a:t>
            </a:r>
            <a:r>
              <a:rPr lang="en-IN" sz="1600" b="1" dirty="0" smtClean="0">
                <a:solidFill>
                  <a:srgbClr val="C00000"/>
                </a:solidFill>
              </a:rPr>
              <a:t>home.html</a:t>
            </a:r>
          </a:p>
          <a:p>
            <a:pPr>
              <a:buNone/>
            </a:pPr>
            <a:r>
              <a:rPr lang="en-IN" sz="1600" dirty="0" smtClean="0"/>
              <a:t>└── manage.py</a:t>
            </a:r>
            <a:endParaRPr lang="en-IN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Option 2- The Project Level Way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However when we do this , we must inform </a:t>
            </a:r>
            <a:r>
              <a:rPr lang="en-US" sz="2400" dirty="0" err="1" smtClean="0"/>
              <a:t>Django</a:t>
            </a:r>
            <a:r>
              <a:rPr lang="en-US" sz="2400" dirty="0" smtClean="0"/>
              <a:t> about this templates directory.</a:t>
            </a:r>
          </a:p>
          <a:p>
            <a:endParaRPr lang="en-US" sz="2400" dirty="0" smtClean="0"/>
          </a:p>
          <a:p>
            <a:r>
              <a:rPr lang="en-US" sz="2400" dirty="0" smtClean="0"/>
              <a:t>This is done as follows:</a:t>
            </a:r>
          </a:p>
          <a:p>
            <a:pPr lvl="1"/>
            <a:r>
              <a:rPr lang="en-US" sz="1900" dirty="0" smtClean="0"/>
              <a:t>Open the file </a:t>
            </a:r>
            <a:r>
              <a:rPr lang="en-US" sz="1900" b="1" dirty="0" smtClean="0">
                <a:solidFill>
                  <a:srgbClr val="C00000"/>
                </a:solidFill>
              </a:rPr>
              <a:t>settings.py</a:t>
            </a:r>
          </a:p>
          <a:p>
            <a:pPr lvl="1"/>
            <a:r>
              <a:rPr lang="en-US" sz="1900" dirty="0" smtClean="0"/>
              <a:t>U</a:t>
            </a:r>
            <a:r>
              <a:rPr lang="en-IN" sz="1900" dirty="0" err="1" smtClean="0"/>
              <a:t>pdate</a:t>
            </a:r>
            <a:r>
              <a:rPr lang="en-IN" sz="1900" dirty="0" smtClean="0"/>
              <a:t> the </a:t>
            </a:r>
            <a:r>
              <a:rPr lang="en-IN" sz="1900" b="1" dirty="0" smtClean="0">
                <a:solidFill>
                  <a:srgbClr val="C00000"/>
                </a:solidFill>
              </a:rPr>
              <a:t>'DIRS'</a:t>
            </a:r>
            <a:r>
              <a:rPr lang="en-IN" sz="1900" dirty="0" smtClean="0"/>
              <a:t> </a:t>
            </a:r>
            <a:r>
              <a:rPr lang="en-IN" sz="1900" dirty="0" err="1" smtClean="0"/>
              <a:t>config</a:t>
            </a:r>
            <a:r>
              <a:rPr lang="en-IN" sz="1900" dirty="0" smtClean="0"/>
              <a:t> under </a:t>
            </a:r>
            <a:r>
              <a:rPr lang="en-IN" sz="1900" b="1" dirty="0" smtClean="0">
                <a:solidFill>
                  <a:srgbClr val="C00000"/>
                </a:solidFill>
              </a:rPr>
              <a:t>TEMPLATES</a:t>
            </a:r>
            <a:r>
              <a:rPr lang="en-IN" sz="1900" dirty="0" smtClean="0"/>
              <a:t> as follows: </a:t>
            </a:r>
          </a:p>
          <a:p>
            <a:pPr lvl="1">
              <a:buNone/>
            </a:pPr>
            <a:r>
              <a:rPr lang="en-IN" sz="2000" b="1" i="1" dirty="0" smtClean="0">
                <a:solidFill>
                  <a:srgbClr val="002060"/>
                </a:solidFill>
              </a:rPr>
              <a:t># settings.py</a:t>
            </a:r>
            <a:r>
              <a:rPr lang="en-IN" sz="2000" b="1" dirty="0" smtClean="0">
                <a:solidFill>
                  <a:srgbClr val="002060"/>
                </a:solidFill>
              </a:rPr>
              <a:t>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TEMPLATES = [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{ ...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'DIRS': [</a:t>
            </a:r>
            <a:r>
              <a:rPr lang="en-IN" sz="2000" b="1" dirty="0" err="1" smtClean="0">
                <a:solidFill>
                  <a:srgbClr val="C00000"/>
                </a:solidFill>
              </a:rPr>
              <a:t>os.path.join</a:t>
            </a:r>
            <a:r>
              <a:rPr lang="en-IN" sz="2000" b="1" dirty="0" smtClean="0">
                <a:solidFill>
                  <a:srgbClr val="C00000"/>
                </a:solidFill>
              </a:rPr>
              <a:t>(BASE_DIR, 'templates')</a:t>
            </a:r>
            <a:r>
              <a:rPr lang="en-IN" sz="2000" b="1" dirty="0" smtClean="0">
                <a:solidFill>
                  <a:srgbClr val="7030A0"/>
                </a:solidFill>
              </a:rPr>
              <a:t>],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... },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]</a:t>
            </a:r>
            <a:endParaRPr lang="en-IN" sz="1900" b="1" dirty="0" smtClean="0">
              <a:solidFill>
                <a:srgbClr val="7030A0"/>
              </a:solidFill>
            </a:endParaRPr>
          </a:p>
          <a:p>
            <a:pPr lvl="1">
              <a:buNone/>
            </a:pPr>
            <a:endParaRPr lang="en-IN" sz="2000" b="1" dirty="0" smtClean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Code Explained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TEMPLATES = [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{ ...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'DIRS': [</a:t>
            </a:r>
            <a:r>
              <a:rPr lang="en-IN" sz="2000" b="1" dirty="0" err="1" smtClean="0">
                <a:solidFill>
                  <a:srgbClr val="C00000"/>
                </a:solidFill>
              </a:rPr>
              <a:t>os.path.join</a:t>
            </a:r>
            <a:r>
              <a:rPr lang="en-IN" sz="2000" b="1" dirty="0" smtClean="0">
                <a:solidFill>
                  <a:srgbClr val="C00000"/>
                </a:solidFill>
              </a:rPr>
              <a:t>(BASE_DIR, 'templates')</a:t>
            </a:r>
            <a:r>
              <a:rPr lang="en-IN" sz="2000" b="1" dirty="0" smtClean="0">
                <a:solidFill>
                  <a:srgbClr val="7030A0"/>
                </a:solidFill>
              </a:rPr>
              <a:t>],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... },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]</a:t>
            </a:r>
            <a:endParaRPr lang="en-IN" sz="1900" b="1" dirty="0" smtClean="0">
              <a:solidFill>
                <a:srgbClr val="7030A0"/>
              </a:solidFill>
            </a:endParaRPr>
          </a:p>
          <a:p>
            <a:r>
              <a:rPr lang="en-IN" sz="2200" b="1" dirty="0" smtClean="0">
                <a:solidFill>
                  <a:srgbClr val="C00000"/>
                </a:solidFill>
              </a:rPr>
              <a:t>TEMPLATES</a:t>
            </a:r>
            <a:r>
              <a:rPr lang="en-IN" sz="2200" dirty="0" smtClean="0"/>
              <a:t> is a </a:t>
            </a:r>
            <a:r>
              <a:rPr lang="en-IN" sz="2200" b="1" dirty="0" smtClean="0">
                <a:solidFill>
                  <a:srgbClr val="7030A0"/>
                </a:solidFill>
              </a:rPr>
              <a:t>list</a:t>
            </a:r>
            <a:r>
              <a:rPr lang="en-IN" sz="2200" dirty="0" smtClean="0"/>
              <a:t> which contains information about the templates used by this project.</a:t>
            </a:r>
          </a:p>
          <a:p>
            <a:endParaRPr lang="en-US" sz="2200" dirty="0" smtClean="0"/>
          </a:p>
          <a:p>
            <a:r>
              <a:rPr lang="en-US" sz="2200" dirty="0" smtClean="0"/>
              <a:t>Within the </a:t>
            </a:r>
            <a:r>
              <a:rPr lang="en-US" sz="2200" b="1" dirty="0" smtClean="0">
                <a:solidFill>
                  <a:srgbClr val="C00000"/>
                </a:solidFill>
              </a:rPr>
              <a:t>TEMPLATES</a:t>
            </a:r>
            <a:r>
              <a:rPr lang="en-US" sz="2200" dirty="0" smtClean="0"/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list</a:t>
            </a:r>
            <a:r>
              <a:rPr lang="en-US" sz="2200" dirty="0" smtClean="0"/>
              <a:t> , we have a </a:t>
            </a:r>
            <a:r>
              <a:rPr lang="en-US" sz="2200" b="1" dirty="0" smtClean="0">
                <a:solidFill>
                  <a:srgbClr val="7030A0"/>
                </a:solidFill>
              </a:rPr>
              <a:t>dictionary</a:t>
            </a:r>
            <a:r>
              <a:rPr lang="en-US" sz="2200" dirty="0" smtClean="0"/>
              <a:t> with a </a:t>
            </a:r>
            <a:r>
              <a:rPr lang="en-US" sz="2200" b="1" dirty="0" smtClean="0">
                <a:solidFill>
                  <a:srgbClr val="7030A0"/>
                </a:solidFill>
              </a:rPr>
              <a:t>key</a:t>
            </a:r>
            <a:r>
              <a:rPr lang="en-US" sz="2200" dirty="0" smtClean="0"/>
              <a:t> called </a:t>
            </a:r>
            <a:r>
              <a:rPr lang="en-US" sz="2200" b="1" dirty="0" smtClean="0">
                <a:solidFill>
                  <a:srgbClr val="C00000"/>
                </a:solidFill>
              </a:rPr>
              <a:t>DIR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b="1" dirty="0" smtClean="0">
                <a:solidFill>
                  <a:srgbClr val="0070C0"/>
                </a:solidFill>
              </a:rPr>
              <a:t>value</a:t>
            </a:r>
            <a:r>
              <a:rPr lang="en-US" sz="2200" dirty="0" smtClean="0"/>
              <a:t> for this </a:t>
            </a:r>
            <a:r>
              <a:rPr lang="en-US" sz="2200" b="1" dirty="0" smtClean="0">
                <a:solidFill>
                  <a:srgbClr val="7030A0"/>
                </a:solidFill>
              </a:rPr>
              <a:t>key</a:t>
            </a:r>
            <a:r>
              <a:rPr lang="en-US" sz="2200" dirty="0" smtClean="0"/>
              <a:t> should be the </a:t>
            </a:r>
            <a:r>
              <a:rPr lang="en-US" sz="2200" b="1" dirty="0" smtClean="0">
                <a:solidFill>
                  <a:srgbClr val="0070C0"/>
                </a:solidFill>
              </a:rPr>
              <a:t>name </a:t>
            </a:r>
            <a:r>
              <a:rPr lang="en-US" sz="2200" dirty="0" smtClean="0"/>
              <a:t>and</a:t>
            </a:r>
            <a:r>
              <a:rPr lang="en-US" sz="2200" b="1" dirty="0" smtClean="0">
                <a:solidFill>
                  <a:srgbClr val="0070C0"/>
                </a:solidFill>
              </a:rPr>
              <a:t> path </a:t>
            </a:r>
            <a:r>
              <a:rPr lang="en-US" sz="2200" dirty="0" smtClean="0"/>
              <a:t>of the </a:t>
            </a:r>
            <a:r>
              <a:rPr lang="en-US" sz="2200" b="1" dirty="0" smtClean="0">
                <a:solidFill>
                  <a:srgbClr val="C00000"/>
                </a:solidFill>
              </a:rPr>
              <a:t>templates</a:t>
            </a:r>
            <a:r>
              <a:rPr lang="en-US" sz="2200" dirty="0" smtClean="0"/>
              <a:t> directory.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Code Explained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TEMPLATES = [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{ ...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'DIRS': [</a:t>
            </a:r>
            <a:r>
              <a:rPr lang="en-IN" sz="2000" b="1" dirty="0" err="1" smtClean="0">
                <a:solidFill>
                  <a:srgbClr val="C00000"/>
                </a:solidFill>
              </a:rPr>
              <a:t>os.path.join</a:t>
            </a:r>
            <a:r>
              <a:rPr lang="en-IN" sz="2000" b="1" dirty="0" smtClean="0">
                <a:solidFill>
                  <a:srgbClr val="C00000"/>
                </a:solidFill>
              </a:rPr>
              <a:t>(BASE_DIR, 'templates')</a:t>
            </a:r>
            <a:r>
              <a:rPr lang="en-IN" sz="2000" b="1" dirty="0" smtClean="0">
                <a:solidFill>
                  <a:srgbClr val="7030A0"/>
                </a:solidFill>
              </a:rPr>
              <a:t>],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... },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]</a:t>
            </a:r>
            <a:endParaRPr lang="en-IN" sz="19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C00000"/>
                </a:solidFill>
              </a:rPr>
              <a:t>BASE_DIR</a:t>
            </a:r>
            <a:r>
              <a:rPr lang="en-US" sz="2200" dirty="0" smtClean="0"/>
              <a:t> is a variable pre-initialized with the path to the project’s directory. We can view it’s definition at the top of </a:t>
            </a:r>
            <a:r>
              <a:rPr lang="en-US" sz="2200" b="1" dirty="0" smtClean="0">
                <a:solidFill>
                  <a:srgbClr val="C00000"/>
                </a:solidFill>
              </a:rPr>
              <a:t>settings.py</a:t>
            </a:r>
            <a:r>
              <a:rPr lang="en-US" sz="2200" dirty="0" smtClean="0"/>
              <a:t> file as follows:</a:t>
            </a:r>
          </a:p>
          <a:p>
            <a:pPr lvl="1"/>
            <a:endParaRPr lang="en-IN" sz="1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400" b="1" dirty="0" smtClean="0">
                <a:solidFill>
                  <a:srgbClr val="002060"/>
                </a:solidFill>
              </a:rPr>
              <a:t>BASE_DIR = </a:t>
            </a:r>
            <a:r>
              <a:rPr lang="en-IN" sz="1400" b="1" dirty="0" err="1" smtClean="0">
                <a:solidFill>
                  <a:srgbClr val="002060"/>
                </a:solidFill>
              </a:rPr>
              <a:t>os.path.dirname</a:t>
            </a:r>
            <a:r>
              <a:rPr lang="en-IN" sz="1400" b="1" dirty="0" smtClean="0">
                <a:solidFill>
                  <a:srgbClr val="002060"/>
                </a:solidFill>
              </a:rPr>
              <a:t>(</a:t>
            </a:r>
            <a:r>
              <a:rPr lang="en-IN" sz="1400" b="1" dirty="0" err="1" smtClean="0">
                <a:solidFill>
                  <a:srgbClr val="002060"/>
                </a:solidFill>
              </a:rPr>
              <a:t>os.path.dirname</a:t>
            </a:r>
            <a:r>
              <a:rPr lang="en-IN" sz="1400" b="1" dirty="0" smtClean="0">
                <a:solidFill>
                  <a:srgbClr val="002060"/>
                </a:solidFill>
              </a:rPr>
              <a:t>(</a:t>
            </a:r>
            <a:r>
              <a:rPr lang="en-IN" sz="1400" b="1" dirty="0" err="1" smtClean="0">
                <a:solidFill>
                  <a:srgbClr val="002060"/>
                </a:solidFill>
              </a:rPr>
              <a:t>os.path.abspath</a:t>
            </a:r>
            <a:r>
              <a:rPr lang="en-IN" sz="1400" b="1" dirty="0" smtClean="0">
                <a:solidFill>
                  <a:srgbClr val="002060"/>
                </a:solidFill>
              </a:rPr>
              <a:t>(__file__)))</a:t>
            </a:r>
          </a:p>
          <a:p>
            <a:endParaRPr lang="en-US" sz="2200" b="1" dirty="0" smtClean="0">
              <a:solidFill>
                <a:srgbClr val="C00000"/>
              </a:solidFill>
            </a:endParaRPr>
          </a:p>
          <a:p>
            <a:r>
              <a:rPr lang="en-US" sz="2200" b="1" dirty="0" err="1" smtClean="0">
                <a:solidFill>
                  <a:srgbClr val="C00000"/>
                </a:solidFill>
              </a:rPr>
              <a:t>os.path.join</a:t>
            </a:r>
            <a:r>
              <a:rPr lang="en-US" sz="2200" b="1" dirty="0" smtClean="0">
                <a:solidFill>
                  <a:srgbClr val="C00000"/>
                </a:solidFill>
              </a:rPr>
              <a:t>()</a:t>
            </a:r>
            <a:r>
              <a:rPr lang="en-US" sz="2200" dirty="0" smtClean="0"/>
              <a:t> is a function in </a:t>
            </a:r>
            <a:r>
              <a:rPr lang="en-US" sz="2200" b="1" dirty="0" err="1" smtClean="0">
                <a:solidFill>
                  <a:srgbClr val="C00000"/>
                </a:solidFill>
              </a:rPr>
              <a:t>os.path</a:t>
            </a:r>
            <a:r>
              <a:rPr lang="en-US" sz="2200" dirty="0" smtClean="0"/>
              <a:t> module which accepts 2 arguments representing the </a:t>
            </a:r>
            <a:r>
              <a:rPr lang="en-US" sz="2200" b="1" dirty="0" smtClean="0">
                <a:solidFill>
                  <a:srgbClr val="C00000"/>
                </a:solidFill>
              </a:rPr>
              <a:t>directory path </a:t>
            </a:r>
            <a:r>
              <a:rPr lang="en-US" sz="2200" dirty="0" smtClean="0"/>
              <a:t>and </a:t>
            </a:r>
            <a:r>
              <a:rPr lang="en-US" sz="2200" b="1" dirty="0" smtClean="0">
                <a:solidFill>
                  <a:srgbClr val="C00000"/>
                </a:solidFill>
              </a:rPr>
              <a:t>file name </a:t>
            </a:r>
            <a:r>
              <a:rPr lang="en-US" sz="2200" dirty="0" smtClean="0"/>
              <a:t>and returns a string containing </a:t>
            </a:r>
            <a:r>
              <a:rPr lang="en-US" sz="2200" b="1" dirty="0" smtClean="0">
                <a:solidFill>
                  <a:srgbClr val="C00000"/>
                </a:solidFill>
              </a:rPr>
              <a:t>the complete path </a:t>
            </a:r>
            <a:endParaRPr lang="en-IN" sz="22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b="1" dirty="0" smtClean="0"/>
              <a:t>Step 1-Activating </a:t>
            </a:r>
            <a:r>
              <a:rPr lang="en-US" sz="2200" b="1" dirty="0" err="1" smtClean="0"/>
              <a:t>Django</a:t>
            </a:r>
            <a:r>
              <a:rPr lang="en-US" sz="2200" b="1" dirty="0" smtClean="0"/>
              <a:t> Environment</a:t>
            </a:r>
            <a:br>
              <a:rPr lang="en-US" sz="2200" b="1" dirty="0" smtClean="0"/>
            </a:br>
            <a:r>
              <a:rPr lang="en-US" sz="2200" b="1" dirty="0" smtClean="0"/>
              <a:t>In VS Code</a:t>
            </a:r>
            <a:endParaRPr lang="en-IN" sz="2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Before writing our template based app , we must as usual activate virtual environment for our project folder in VS Code.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To do this , follow the steps given below:</a:t>
            </a:r>
          </a:p>
          <a:p>
            <a:pPr fontAlgn="base"/>
            <a:endParaRPr lang="en-US" sz="2400" dirty="0" smtClean="0"/>
          </a:p>
          <a:p>
            <a:pPr lvl="1" fontAlgn="base"/>
            <a:r>
              <a:rPr lang="en-IN" sz="1900" dirty="0" smtClean="0"/>
              <a:t>Create a project folder </a:t>
            </a:r>
            <a:r>
              <a:rPr lang="en-IN" sz="1900" b="1" dirty="0" smtClean="0">
                <a:solidFill>
                  <a:srgbClr val="0070C0"/>
                </a:solidFill>
              </a:rPr>
              <a:t>anywhere</a:t>
            </a:r>
            <a:r>
              <a:rPr lang="en-IN" sz="1900" dirty="0" smtClean="0"/>
              <a:t> on your computer.</a:t>
            </a: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We are creating it in </a:t>
            </a:r>
            <a:r>
              <a:rPr lang="en-US" sz="1900" b="1" dirty="0" smtClean="0">
                <a:solidFill>
                  <a:srgbClr val="C00000"/>
                </a:solidFill>
              </a:rPr>
              <a:t>D:\djangoexamples </a:t>
            </a:r>
            <a:r>
              <a:rPr lang="en-US" sz="1900" dirty="0" smtClean="0"/>
              <a:t>by the name </a:t>
            </a:r>
            <a:r>
              <a:rPr lang="en-US" sz="1900" b="1" dirty="0" err="1" smtClean="0">
                <a:solidFill>
                  <a:srgbClr val="C00000"/>
                </a:solidFill>
              </a:rPr>
              <a:t>mythirdvsdjangoproject</a:t>
            </a:r>
            <a:r>
              <a:rPr lang="en-US" sz="1900" b="1" dirty="0" smtClean="0">
                <a:solidFill>
                  <a:srgbClr val="C00000"/>
                </a:solidFill>
              </a:rPr>
              <a:t>.</a:t>
            </a: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So the complete path is </a:t>
            </a:r>
            <a:r>
              <a:rPr lang="en-US" sz="1900" b="1" dirty="0" smtClean="0">
                <a:solidFill>
                  <a:srgbClr val="C00000"/>
                </a:solidFill>
              </a:rPr>
              <a:t>D:\djangoexamples\mythirdvsdjangoproject</a:t>
            </a:r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b="1" dirty="0" smtClean="0"/>
              <a:t>Step 1-Activating </a:t>
            </a:r>
            <a:r>
              <a:rPr lang="en-US" sz="2200" b="1" dirty="0" err="1" smtClean="0"/>
              <a:t>Django</a:t>
            </a:r>
            <a:r>
              <a:rPr lang="en-US" sz="2200" b="1" dirty="0" smtClean="0"/>
              <a:t> Environment</a:t>
            </a:r>
            <a:br>
              <a:rPr lang="en-US" sz="2200" b="1" dirty="0" smtClean="0"/>
            </a:br>
            <a:r>
              <a:rPr lang="en-US" sz="2200" b="1" dirty="0" smtClean="0"/>
              <a:t>In VS Code</a:t>
            </a:r>
            <a:endParaRPr lang="en-IN" sz="2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US" sz="1900" dirty="0" smtClean="0"/>
              <a:t>Launch </a:t>
            </a:r>
            <a:r>
              <a:rPr lang="en-US" sz="1900" b="1" dirty="0" smtClean="0">
                <a:solidFill>
                  <a:srgbClr val="0070C0"/>
                </a:solidFill>
              </a:rPr>
              <a:t>VS Code </a:t>
            </a:r>
            <a:r>
              <a:rPr lang="en-US" sz="1900" dirty="0" smtClean="0"/>
              <a:t>and open the project folder </a:t>
            </a:r>
            <a:r>
              <a:rPr lang="en-US" sz="1900" b="1" dirty="0" err="1" smtClean="0">
                <a:solidFill>
                  <a:srgbClr val="C00000"/>
                </a:solidFill>
              </a:rPr>
              <a:t>mythirdvsdjangoproject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/>
            <a:endParaRPr lang="en-IN" sz="1900" dirty="0" smtClean="0"/>
          </a:p>
          <a:p>
            <a:pPr lvl="1" fontAlgn="base"/>
            <a:endParaRPr lang="en-IN" sz="1900" dirty="0" smtClean="0"/>
          </a:p>
          <a:p>
            <a:pPr lvl="1" fontAlgn="base"/>
            <a:endParaRPr lang="en-IN" sz="1900" dirty="0" smtClean="0"/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In </a:t>
            </a:r>
            <a:r>
              <a:rPr lang="en-IN" sz="1900" b="1" dirty="0" smtClean="0">
                <a:solidFill>
                  <a:srgbClr val="0070C0"/>
                </a:solidFill>
              </a:rPr>
              <a:t>VS Code</a:t>
            </a:r>
            <a:r>
              <a:rPr lang="en-IN" sz="1900" dirty="0" smtClean="0"/>
              <a:t>, open the </a:t>
            </a:r>
            <a:r>
              <a:rPr lang="en-IN" sz="1900" b="1" dirty="0" smtClean="0">
                <a:solidFill>
                  <a:srgbClr val="0070C0"/>
                </a:solidFill>
              </a:rPr>
              <a:t>Command Palette </a:t>
            </a:r>
            <a:r>
              <a:rPr lang="en-IN" sz="1900" dirty="0" smtClean="0"/>
              <a:t>(</a:t>
            </a:r>
            <a:r>
              <a:rPr lang="en-IN" sz="1900" b="1" dirty="0" smtClean="0">
                <a:solidFill>
                  <a:srgbClr val="00B050"/>
                </a:solidFill>
              </a:rPr>
              <a:t>View</a:t>
            </a:r>
            <a:r>
              <a:rPr lang="en-IN" sz="1900" dirty="0" smtClean="0"/>
              <a:t> &gt; </a:t>
            </a:r>
            <a:r>
              <a:rPr lang="en-IN" sz="1900" b="1" dirty="0" smtClean="0">
                <a:solidFill>
                  <a:srgbClr val="00B050"/>
                </a:solidFill>
              </a:rPr>
              <a:t>Command Palette</a:t>
            </a:r>
            <a:r>
              <a:rPr lang="en-IN" sz="1900" dirty="0" smtClean="0"/>
              <a:t> or (</a:t>
            </a:r>
            <a:r>
              <a:rPr lang="en-IN" sz="1900" b="1" dirty="0" err="1" smtClean="0">
                <a:solidFill>
                  <a:srgbClr val="00B050"/>
                </a:solidFill>
              </a:rPr>
              <a:t>Ctrl+Shift+P</a:t>
            </a:r>
            <a:r>
              <a:rPr lang="en-IN" sz="1900" dirty="0" smtClean="0"/>
              <a:t>)). </a:t>
            </a:r>
          </a:p>
          <a:p>
            <a:pPr lvl="1" fontAlgn="base"/>
            <a:endParaRPr lang="en-IN" sz="1900" dirty="0" smtClean="0"/>
          </a:p>
          <a:p>
            <a:pPr lvl="1" fontAlgn="base"/>
            <a:endParaRPr lang="en-IN" sz="1900" dirty="0" smtClean="0"/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Then select the </a:t>
            </a:r>
            <a:r>
              <a:rPr lang="en-IN" sz="1900" b="1" dirty="0" smtClean="0">
                <a:solidFill>
                  <a:srgbClr val="C00000"/>
                </a:solidFill>
              </a:rPr>
              <a:t>Python: Select Interpreter</a:t>
            </a:r>
            <a:r>
              <a:rPr lang="en-IN" sz="1900" dirty="0" smtClean="0"/>
              <a:t> command:</a:t>
            </a:r>
            <a:endParaRPr lang="en-US" sz="1900" dirty="0" smtClean="0">
              <a:solidFill>
                <a:srgbClr val="7030A0"/>
              </a:solidFill>
            </a:endParaRPr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/>
              <a:t>Developing Our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Introduction To Templates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Benefit Of Templates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Configuring Templates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Steps Needed For Template Based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b="1" dirty="0" smtClean="0"/>
              <a:t>Step 1-Activating </a:t>
            </a:r>
            <a:r>
              <a:rPr lang="en-US" sz="2200" b="1" dirty="0" err="1" smtClean="0"/>
              <a:t>Django</a:t>
            </a:r>
            <a:r>
              <a:rPr lang="en-US" sz="2200" b="1" dirty="0" smtClean="0"/>
              <a:t> Environment</a:t>
            </a:r>
            <a:br>
              <a:rPr lang="en-US" sz="2200" b="1" dirty="0" smtClean="0"/>
            </a:br>
            <a:r>
              <a:rPr lang="en-US" sz="2200" b="1" dirty="0" smtClean="0"/>
              <a:t>In VS Code</a:t>
            </a:r>
            <a:endParaRPr lang="en-IN" sz="2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sz="2000" dirty="0" smtClean="0"/>
              <a:t>The command presents a </a:t>
            </a:r>
            <a:r>
              <a:rPr lang="en-IN" sz="2000" b="1" dirty="0" smtClean="0">
                <a:solidFill>
                  <a:srgbClr val="0070C0"/>
                </a:solidFill>
              </a:rPr>
              <a:t>list of available interpreters </a:t>
            </a:r>
            <a:r>
              <a:rPr lang="en-IN" sz="2000" dirty="0" smtClean="0"/>
              <a:t>that </a:t>
            </a:r>
            <a:r>
              <a:rPr lang="en-IN" sz="2000" b="1" dirty="0" smtClean="0">
                <a:solidFill>
                  <a:srgbClr val="7030A0"/>
                </a:solidFill>
              </a:rPr>
              <a:t>VS Code</a:t>
            </a:r>
            <a:r>
              <a:rPr lang="en-IN" sz="2000" dirty="0" smtClean="0"/>
              <a:t> can locate automatically.</a:t>
            </a:r>
          </a:p>
          <a:p>
            <a:pPr lvl="1" fontAlgn="base"/>
            <a:endParaRPr lang="en-US" sz="2000" dirty="0" smtClean="0"/>
          </a:p>
          <a:p>
            <a:pPr lvl="1" fontAlgn="base"/>
            <a:endParaRPr lang="en-IN" sz="2000" dirty="0" smtClean="0"/>
          </a:p>
          <a:p>
            <a:pPr lvl="1" fontAlgn="base"/>
            <a:r>
              <a:rPr lang="en-IN" sz="2000" dirty="0" smtClean="0"/>
              <a:t>Select the </a:t>
            </a:r>
            <a:r>
              <a:rPr lang="en-IN" sz="2000" b="1" dirty="0" smtClean="0">
                <a:solidFill>
                  <a:srgbClr val="C00000"/>
                </a:solidFill>
              </a:rPr>
              <a:t>virtual environment </a:t>
            </a:r>
            <a:r>
              <a:rPr lang="en-IN" sz="2000" dirty="0" smtClean="0"/>
              <a:t>in our </a:t>
            </a:r>
            <a:r>
              <a:rPr lang="en-IN" sz="2000" b="1" dirty="0" smtClean="0">
                <a:solidFill>
                  <a:srgbClr val="C00000"/>
                </a:solidFill>
              </a:rPr>
              <a:t>project folder</a:t>
            </a:r>
            <a:r>
              <a:rPr lang="en-IN" sz="2000" dirty="0" smtClean="0"/>
              <a:t>.</a:t>
            </a:r>
          </a:p>
          <a:p>
            <a:pPr lvl="1" fontAlgn="base"/>
            <a:endParaRPr lang="en-US" sz="2000" dirty="0" smtClean="0"/>
          </a:p>
          <a:p>
            <a:pPr lvl="1" fontAlgn="base"/>
            <a:endParaRPr lang="en-US" sz="2000" dirty="0" smtClean="0"/>
          </a:p>
          <a:p>
            <a:pPr lvl="1" fontAlgn="base"/>
            <a:r>
              <a:rPr lang="en-US" sz="2000" dirty="0" smtClean="0"/>
              <a:t>In our case it will be </a:t>
            </a:r>
            <a:r>
              <a:rPr lang="en-US" sz="2000" b="1" dirty="0" err="1" smtClean="0">
                <a:solidFill>
                  <a:srgbClr val="C00000"/>
                </a:solidFill>
              </a:rPr>
              <a:t>vsdjango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2000" dirty="0" smtClean="0"/>
              <a:t>The </a:t>
            </a:r>
            <a:r>
              <a:rPr lang="en-IN" sz="2000" b="1" dirty="0" smtClean="0">
                <a:solidFill>
                  <a:srgbClr val="0070C0"/>
                </a:solidFill>
              </a:rPr>
              <a:t>selected environment </a:t>
            </a:r>
            <a:r>
              <a:rPr lang="en-IN" sz="2000" dirty="0" smtClean="0"/>
              <a:t>appears on </a:t>
            </a:r>
            <a:r>
              <a:rPr lang="en-IN" sz="2000" b="1" dirty="0" smtClean="0">
                <a:solidFill>
                  <a:srgbClr val="0070C0"/>
                </a:solidFill>
              </a:rPr>
              <a:t>the left side </a:t>
            </a:r>
            <a:r>
              <a:rPr lang="en-IN" sz="2000" dirty="0" smtClean="0"/>
              <a:t>of the </a:t>
            </a:r>
            <a:r>
              <a:rPr lang="en-IN" sz="2000" b="1" dirty="0" smtClean="0">
                <a:solidFill>
                  <a:srgbClr val="7030A0"/>
                </a:solidFill>
              </a:rPr>
              <a:t>VS Code </a:t>
            </a:r>
            <a:r>
              <a:rPr lang="en-IN" sz="2000" dirty="0" smtClean="0"/>
              <a:t>status bar, and notice the </a:t>
            </a:r>
            <a:r>
              <a:rPr lang="en-IN" sz="2000" b="1" dirty="0" smtClean="0">
                <a:solidFill>
                  <a:srgbClr val="C00000"/>
                </a:solidFill>
              </a:rPr>
              <a:t>"(</a:t>
            </a:r>
            <a:r>
              <a:rPr lang="en-IN" sz="2000" b="1" dirty="0" err="1" smtClean="0">
                <a:solidFill>
                  <a:srgbClr val="C00000"/>
                </a:solidFill>
              </a:rPr>
              <a:t>virtualenv</a:t>
            </a:r>
            <a:r>
              <a:rPr lang="en-IN" sz="2000" b="1" dirty="0" smtClean="0">
                <a:solidFill>
                  <a:srgbClr val="C00000"/>
                </a:solidFill>
              </a:rPr>
              <a:t>)" </a:t>
            </a:r>
            <a:r>
              <a:rPr lang="en-IN" sz="2000" dirty="0" smtClean="0"/>
              <a:t>indicator that tells you that you're using a </a:t>
            </a:r>
            <a:r>
              <a:rPr lang="en-IN" sz="2000" b="1" dirty="0" smtClean="0">
                <a:solidFill>
                  <a:srgbClr val="C00000"/>
                </a:solidFill>
              </a:rPr>
              <a:t>virtual environment</a:t>
            </a:r>
            <a:r>
              <a:rPr lang="en-IN" sz="2000" dirty="0" smtClean="0"/>
              <a:t>:</a:t>
            </a:r>
            <a:endParaRPr lang="en-IN" sz="1900" dirty="0" smtClean="0"/>
          </a:p>
          <a:p>
            <a:pPr lvl="1" fontAlgn="base"/>
            <a:endParaRPr lang="en-IN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2" y="5786454"/>
            <a:ext cx="4143404" cy="475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b="1" dirty="0" smtClean="0"/>
              <a:t>Step 1-Activating </a:t>
            </a:r>
            <a:r>
              <a:rPr lang="en-US" sz="2200" b="1" dirty="0" err="1" smtClean="0"/>
              <a:t>Django</a:t>
            </a:r>
            <a:r>
              <a:rPr lang="en-US" sz="2200" b="1" dirty="0" smtClean="0"/>
              <a:t> Environment</a:t>
            </a:r>
            <a:br>
              <a:rPr lang="en-US" sz="2200" b="1" dirty="0" smtClean="0"/>
            </a:br>
            <a:r>
              <a:rPr lang="en-US" sz="2200" b="1" dirty="0" smtClean="0"/>
              <a:t>In VS Code</a:t>
            </a:r>
            <a:endParaRPr lang="en-IN" sz="2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sz="2000" dirty="0" smtClean="0"/>
              <a:t>Run </a:t>
            </a:r>
            <a:r>
              <a:rPr lang="en-IN" sz="2000" b="1" dirty="0" smtClean="0">
                <a:solidFill>
                  <a:srgbClr val="00B050"/>
                </a:solidFill>
              </a:rPr>
              <a:t>Terminal: New Terminal</a:t>
            </a:r>
            <a:r>
              <a:rPr lang="en-IN" sz="2000" dirty="0" smtClean="0"/>
              <a:t> (</a:t>
            </a:r>
            <a:r>
              <a:rPr lang="en-IN" sz="2000" dirty="0" err="1" smtClean="0"/>
              <a:t>Ctrl+Shift</a:t>
            </a:r>
            <a:r>
              <a:rPr lang="en-IN" sz="2000" dirty="0" smtClean="0"/>
              <a:t>+`) from the </a:t>
            </a:r>
            <a:r>
              <a:rPr lang="en-IN" sz="2000" b="1" dirty="0" smtClean="0">
                <a:solidFill>
                  <a:srgbClr val="00B050"/>
                </a:solidFill>
              </a:rPr>
              <a:t>Command Palette</a:t>
            </a:r>
            <a:r>
              <a:rPr lang="en-IN" sz="2000" dirty="0" smtClean="0"/>
              <a:t>, which </a:t>
            </a:r>
            <a:r>
              <a:rPr lang="en-IN" sz="2000" b="1" dirty="0" smtClean="0">
                <a:solidFill>
                  <a:srgbClr val="0070C0"/>
                </a:solidFill>
              </a:rPr>
              <a:t>creates a terminal </a:t>
            </a:r>
            <a:r>
              <a:rPr lang="en-IN" sz="2000" dirty="0" smtClean="0"/>
              <a:t>and </a:t>
            </a:r>
            <a:r>
              <a:rPr lang="en-IN" sz="2000" b="1" dirty="0" smtClean="0">
                <a:solidFill>
                  <a:srgbClr val="0070C0"/>
                </a:solidFill>
              </a:rPr>
              <a:t>automatically activates the virtual environment </a:t>
            </a:r>
            <a:r>
              <a:rPr lang="en-IN" sz="2000" dirty="0" smtClean="0"/>
              <a:t>by running its activation script.</a:t>
            </a:r>
            <a:endParaRPr lang="en-IN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b="1" dirty="0" smtClean="0"/>
              <a:t>Step 1-Activating </a:t>
            </a:r>
            <a:r>
              <a:rPr lang="en-US" sz="2200" b="1" dirty="0" err="1" smtClean="0"/>
              <a:t>Django</a:t>
            </a:r>
            <a:r>
              <a:rPr lang="en-US" sz="2200" b="1" dirty="0" smtClean="0"/>
              <a:t> Environment</a:t>
            </a:r>
            <a:br>
              <a:rPr lang="en-US" sz="2200" b="1" dirty="0" smtClean="0"/>
            </a:br>
            <a:r>
              <a:rPr lang="en-US" sz="2200" b="1" dirty="0" smtClean="0"/>
              <a:t>In VS Code</a:t>
            </a:r>
            <a:endParaRPr lang="en-IN" sz="2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>
              <a:buNone/>
            </a:pPr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786874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b="1" dirty="0" smtClean="0"/>
              <a:t>Step 1-Activating </a:t>
            </a:r>
            <a:r>
              <a:rPr lang="en-US" sz="2200" b="1" dirty="0" err="1" smtClean="0"/>
              <a:t>Django</a:t>
            </a:r>
            <a:r>
              <a:rPr lang="en-US" sz="2200" b="1" dirty="0" smtClean="0"/>
              <a:t> Environment</a:t>
            </a:r>
            <a:br>
              <a:rPr lang="en-US" sz="2200" b="1" dirty="0" smtClean="0"/>
            </a:br>
            <a:r>
              <a:rPr lang="en-US" sz="2200" b="1" dirty="0" smtClean="0"/>
              <a:t>In VS Code</a:t>
            </a:r>
            <a:endParaRPr lang="en-IN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check whether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dirty="0" smtClean="0"/>
              <a:t> has been properly installed or not by running the following command in the directory </a:t>
            </a:r>
            <a:r>
              <a:rPr lang="en-US" sz="2400" b="1" dirty="0" err="1" smtClean="0">
                <a:solidFill>
                  <a:srgbClr val="C00000"/>
                </a:solidFill>
              </a:rPr>
              <a:t>mythirdvsdjangoproject</a:t>
            </a:r>
            <a:r>
              <a:rPr lang="en-US" sz="2400" dirty="0" smtClean="0"/>
              <a:t>: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python –m </a:t>
            </a:r>
            <a:r>
              <a:rPr lang="en-US" sz="1900" b="1" dirty="0" err="1" smtClean="0">
                <a:solidFill>
                  <a:srgbClr val="7030A0"/>
                </a:solidFill>
              </a:rPr>
              <a:t>django</a:t>
            </a:r>
            <a:r>
              <a:rPr lang="en-US" sz="1900" b="1" dirty="0" smtClean="0">
                <a:solidFill>
                  <a:srgbClr val="7030A0"/>
                </a:solidFill>
              </a:rPr>
              <a:t> --version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response should be the </a:t>
            </a:r>
            <a:r>
              <a:rPr lang="en-US" sz="2400" b="1" dirty="0" smtClean="0">
                <a:solidFill>
                  <a:srgbClr val="7030A0"/>
                </a:solidFill>
              </a:rPr>
              <a:t>current </a:t>
            </a:r>
            <a:r>
              <a:rPr lang="en-US" sz="2400" b="1" dirty="0" err="1" smtClean="0">
                <a:solidFill>
                  <a:srgbClr val="7030A0"/>
                </a:solidFill>
              </a:rPr>
              <a:t>Django</a:t>
            </a:r>
            <a:r>
              <a:rPr lang="en-US" sz="2400" b="1" dirty="0" smtClean="0">
                <a:solidFill>
                  <a:srgbClr val="7030A0"/>
                </a:solidFill>
              </a:rPr>
              <a:t> version </a:t>
            </a:r>
            <a:r>
              <a:rPr lang="en-US" sz="2400" dirty="0" smtClean="0"/>
              <a:t>which as of now is </a:t>
            </a:r>
            <a:r>
              <a:rPr lang="en-US" sz="2400" b="1" dirty="0" smtClean="0">
                <a:solidFill>
                  <a:srgbClr val="C00000"/>
                </a:solidFill>
              </a:rPr>
              <a:t>2.1.7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lvl="1" fontAlgn="base"/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b="1" dirty="0" smtClean="0"/>
              <a:t>Step 1-Activating </a:t>
            </a:r>
            <a:r>
              <a:rPr lang="en-US" sz="2200" b="1" dirty="0" err="1" smtClean="0"/>
              <a:t>Django</a:t>
            </a:r>
            <a:r>
              <a:rPr lang="en-US" sz="2200" b="1" dirty="0" smtClean="0"/>
              <a:t> Environment</a:t>
            </a:r>
            <a:br>
              <a:rPr lang="en-US" sz="2200" b="1" dirty="0" smtClean="0"/>
            </a:br>
            <a:r>
              <a:rPr lang="en-US" sz="2200" b="1" dirty="0" smtClean="0"/>
              <a:t>In VS Code</a:t>
            </a:r>
            <a:endParaRPr lang="en-IN" sz="2200" b="1" dirty="0"/>
          </a:p>
        </p:txBody>
      </p:sp>
      <p:pic>
        <p:nvPicPr>
          <p:cNvPr id="7" name="Content Placeholder 6" descr="djangoscreen3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21769" cy="5286411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Step 2-Creating </a:t>
            </a:r>
            <a:r>
              <a:rPr lang="en-US" sz="2600" b="1" dirty="0" err="1" smtClean="0"/>
              <a:t>Django</a:t>
            </a:r>
            <a:r>
              <a:rPr lang="en-US" sz="2600" b="1" dirty="0" smtClean="0"/>
              <a:t> Project </a:t>
            </a:r>
            <a:br>
              <a:rPr lang="en-US" sz="2600" b="1" dirty="0" smtClean="0"/>
            </a:br>
            <a:r>
              <a:rPr lang="en-US" sz="2600" b="1" dirty="0" smtClean="0"/>
              <a:t>In VS Code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Now the next task is to create the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</a:rPr>
              <a:t> project</a:t>
            </a:r>
            <a:r>
              <a:rPr lang="en-IN" sz="2400" dirty="0" smtClean="0"/>
              <a:t>, which is done by typing the following command at VS Code terminal in the </a:t>
            </a:r>
            <a:r>
              <a:rPr lang="en-IN" sz="2400" b="1" dirty="0" err="1" smtClean="0">
                <a:solidFill>
                  <a:srgbClr val="C00000"/>
                </a:solidFill>
              </a:rPr>
              <a:t>mythirdvsdjangoproject</a:t>
            </a:r>
            <a:r>
              <a:rPr lang="en-IN" sz="2400" dirty="0" smtClean="0"/>
              <a:t> directory:</a:t>
            </a:r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900" b="1" dirty="0" err="1" smtClean="0">
                <a:solidFill>
                  <a:srgbClr val="C00000"/>
                </a:solidFill>
              </a:rPr>
              <a:t>django</a:t>
            </a:r>
            <a:r>
              <a:rPr lang="en-US" sz="1900" b="1" dirty="0" smtClean="0">
                <a:solidFill>
                  <a:srgbClr val="C00000"/>
                </a:solidFill>
              </a:rPr>
              <a:t>-admin </a:t>
            </a:r>
            <a:r>
              <a:rPr lang="en-US" sz="1900" b="1" dirty="0" err="1" smtClean="0">
                <a:solidFill>
                  <a:srgbClr val="C00000"/>
                </a:solidFill>
              </a:rPr>
              <a:t>startproject</a:t>
            </a:r>
            <a:r>
              <a:rPr lang="en-US" sz="1900" b="1" dirty="0" smtClean="0">
                <a:solidFill>
                  <a:srgbClr val="C00000"/>
                </a:solidFill>
              </a:rPr>
              <a:t> </a:t>
            </a:r>
            <a:r>
              <a:rPr lang="en-US" sz="1900" b="1" dirty="0" err="1" smtClean="0">
                <a:solidFill>
                  <a:srgbClr val="C00000"/>
                </a:solidFill>
              </a:rPr>
              <a:t>templateproject</a:t>
            </a:r>
            <a:endParaRPr lang="en-IN" sz="1200" b="1" dirty="0" smtClean="0">
              <a:solidFill>
                <a:srgbClr val="C00000"/>
              </a:solidFill>
            </a:endParaRPr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Doing this will generate the </a:t>
            </a:r>
            <a:r>
              <a:rPr lang="en-US" sz="1900" b="1" dirty="0" smtClean="0">
                <a:solidFill>
                  <a:srgbClr val="0070C0"/>
                </a:solidFill>
              </a:rPr>
              <a:t>same file/folder </a:t>
            </a:r>
            <a:r>
              <a:rPr lang="en-US" sz="1900" dirty="0" smtClean="0"/>
              <a:t>structure as we saw before </a:t>
            </a:r>
            <a:endParaRPr lang="en-IN" sz="1900" dirty="0" smtClean="0"/>
          </a:p>
          <a:p>
            <a:pPr lvl="1" fontAlgn="base"/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Step 2-Creating </a:t>
            </a:r>
            <a:r>
              <a:rPr lang="en-US" sz="2600" b="1" dirty="0" err="1" smtClean="0"/>
              <a:t>Django</a:t>
            </a:r>
            <a:r>
              <a:rPr lang="en-US" sz="2600" b="1" dirty="0" smtClean="0"/>
              <a:t> Project </a:t>
            </a:r>
            <a:br>
              <a:rPr lang="en-US" sz="2600" b="1" dirty="0" smtClean="0"/>
            </a:br>
            <a:r>
              <a:rPr lang="en-US" sz="2600" b="1" dirty="0" smtClean="0"/>
              <a:t>In VS Code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>
              <a:buNone/>
            </a:pPr>
            <a:endParaRPr lang="en-US" sz="2000" dirty="0" smtClean="0"/>
          </a:p>
          <a:p>
            <a:pPr lvl="1" fontAlgn="base"/>
            <a:endParaRPr lang="en-US" sz="2000" dirty="0" smtClean="0"/>
          </a:p>
          <a:p>
            <a:pPr lvl="1" fontAlgn="base">
              <a:buNone/>
            </a:pPr>
            <a:endParaRPr lang="en-IN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3- Creating The App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200" dirty="0" smtClean="0"/>
              <a:t>As before we must create an app inside our </a:t>
            </a:r>
            <a:r>
              <a:rPr lang="en-IN" sz="2200" b="1" dirty="0" err="1" smtClean="0">
                <a:solidFill>
                  <a:srgbClr val="C00000"/>
                </a:solidFill>
              </a:rPr>
              <a:t>templateproject</a:t>
            </a:r>
            <a:r>
              <a:rPr lang="en-IN" sz="2200" dirty="0" smtClean="0"/>
              <a:t> folder by using the following command :</a:t>
            </a:r>
          </a:p>
          <a:p>
            <a:pPr lvl="1" fontAlgn="base"/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b="1" dirty="0" smtClean="0">
                <a:solidFill>
                  <a:srgbClr val="C00000"/>
                </a:solidFill>
              </a:rPr>
              <a:t>-admin </a:t>
            </a:r>
            <a:r>
              <a:rPr lang="en-IN" sz="1900" b="1" dirty="0" err="1" smtClean="0">
                <a:solidFill>
                  <a:srgbClr val="C00000"/>
                </a:solidFill>
              </a:rPr>
              <a:t>startapp</a:t>
            </a:r>
            <a:r>
              <a:rPr lang="en-IN" sz="1900" b="1" dirty="0" smtClean="0">
                <a:solidFill>
                  <a:srgbClr val="C00000"/>
                </a:solidFill>
              </a:rPr>
              <a:t> </a:t>
            </a:r>
            <a:r>
              <a:rPr lang="en-IN" sz="1900" b="1" i="1" dirty="0" err="1" smtClean="0">
                <a:solidFill>
                  <a:srgbClr val="7030A0"/>
                </a:solidFill>
              </a:rPr>
              <a:t>appname</a:t>
            </a:r>
            <a:endParaRPr lang="en-IN" sz="1900" b="1" i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r>
              <a:rPr lang="en-US" sz="2200" dirty="0" smtClean="0"/>
              <a:t>where </a:t>
            </a:r>
            <a:r>
              <a:rPr lang="en-IN" sz="2200" b="1" i="1" dirty="0" err="1" smtClean="0">
                <a:solidFill>
                  <a:srgbClr val="7030A0"/>
                </a:solidFill>
              </a:rPr>
              <a:t>appname</a:t>
            </a:r>
            <a:r>
              <a:rPr lang="en-IN" sz="2200" b="1" i="1" dirty="0" smtClean="0">
                <a:solidFill>
                  <a:srgbClr val="7030A0"/>
                </a:solidFill>
              </a:rPr>
              <a:t> </a:t>
            </a:r>
            <a:r>
              <a:rPr lang="en-IN" sz="2200" dirty="0" smtClean="0"/>
              <a:t>is the name of our </a:t>
            </a:r>
            <a:r>
              <a:rPr lang="en-IN" sz="2200" b="1" dirty="0" err="1" smtClean="0">
                <a:solidFill>
                  <a:srgbClr val="C00000"/>
                </a:solidFill>
              </a:rPr>
              <a:t>Django</a:t>
            </a:r>
            <a:r>
              <a:rPr lang="en-IN" sz="2200" b="1" dirty="0" smtClean="0">
                <a:solidFill>
                  <a:srgbClr val="C00000"/>
                </a:solidFill>
              </a:rPr>
              <a:t> app</a:t>
            </a:r>
          </a:p>
          <a:p>
            <a:pPr fontAlgn="base"/>
            <a:endParaRPr lang="en-US" sz="2200" b="1" dirty="0" smtClean="0"/>
          </a:p>
          <a:p>
            <a:pPr fontAlgn="base"/>
            <a:r>
              <a:rPr lang="en-US" sz="2200" dirty="0" smtClean="0"/>
              <a:t>In our case , we will call the app as </a:t>
            </a:r>
            <a:r>
              <a:rPr lang="en-US" sz="2200" b="1" dirty="0" err="1" smtClean="0">
                <a:solidFill>
                  <a:srgbClr val="C00000"/>
                </a:solidFill>
              </a:rPr>
              <a:t>templateapp</a:t>
            </a:r>
            <a:r>
              <a:rPr lang="en-US" sz="2200" dirty="0" smtClean="0"/>
              <a:t>.  For example:</a:t>
            </a:r>
          </a:p>
          <a:p>
            <a:pPr lvl="1" fontAlgn="base"/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b="1" dirty="0" smtClean="0">
                <a:solidFill>
                  <a:srgbClr val="C00000"/>
                </a:solidFill>
              </a:rPr>
              <a:t>-admin </a:t>
            </a:r>
            <a:r>
              <a:rPr lang="en-IN" sz="1900" b="1" dirty="0" err="1" smtClean="0">
                <a:solidFill>
                  <a:srgbClr val="C00000"/>
                </a:solidFill>
              </a:rPr>
              <a:t>startapp</a:t>
            </a:r>
            <a:r>
              <a:rPr lang="en-IN" sz="1900" b="1" dirty="0" smtClean="0">
                <a:solidFill>
                  <a:srgbClr val="C00000"/>
                </a:solidFill>
              </a:rPr>
              <a:t>  </a:t>
            </a:r>
            <a:r>
              <a:rPr lang="en-IN" sz="1900" b="1" i="1" dirty="0" err="1" smtClean="0">
                <a:solidFill>
                  <a:srgbClr val="7030A0"/>
                </a:solidFill>
              </a:rPr>
              <a:t>templateapp</a:t>
            </a:r>
            <a:endParaRPr lang="en-IN" sz="1900" b="1" i="1" dirty="0" smtClean="0">
              <a:solidFill>
                <a:srgbClr val="7030A0"/>
              </a:solidFill>
            </a:endParaRPr>
          </a:p>
          <a:p>
            <a:endParaRPr lang="en-US" sz="2200" dirty="0" smtClean="0"/>
          </a:p>
          <a:p>
            <a:r>
              <a:rPr lang="en-US" sz="2200" dirty="0" smtClean="0"/>
              <a:t>The above command has to be executed from the directory which contains the file </a:t>
            </a:r>
            <a:r>
              <a:rPr lang="en-US" sz="2200" b="1" dirty="0" smtClean="0">
                <a:solidFill>
                  <a:srgbClr val="00B050"/>
                </a:solidFill>
              </a:rPr>
              <a:t>manage.py</a:t>
            </a:r>
            <a:endParaRPr lang="en-IN" sz="2200" b="1" dirty="0" smtClean="0">
              <a:solidFill>
                <a:srgbClr val="00B050"/>
              </a:solidFill>
            </a:endParaRPr>
          </a:p>
          <a:p>
            <a:r>
              <a:rPr lang="en-US" sz="2200" dirty="0" smtClean="0"/>
              <a:t>When we execute the above command </a:t>
            </a:r>
            <a:r>
              <a:rPr lang="en-US" sz="2200" b="1" dirty="0" err="1" smtClean="0">
                <a:solidFill>
                  <a:srgbClr val="C00000"/>
                </a:solidFill>
              </a:rPr>
              <a:t>Django</a:t>
            </a:r>
            <a:r>
              <a:rPr lang="en-US" sz="2200" dirty="0" smtClean="0"/>
              <a:t> will create </a:t>
            </a:r>
            <a:r>
              <a:rPr lang="en-US" sz="2200" b="1" dirty="0" smtClean="0">
                <a:solidFill>
                  <a:srgbClr val="C00000"/>
                </a:solidFill>
              </a:rPr>
              <a:t>appropriate file/folder structure </a:t>
            </a:r>
            <a:r>
              <a:rPr lang="en-US" sz="2200" dirty="0" smtClean="0"/>
              <a:t>for our app</a:t>
            </a:r>
            <a:endParaRPr lang="en-IN" sz="2200" dirty="0" smtClean="0"/>
          </a:p>
          <a:p>
            <a:pPr lvl="1" fontAlgn="base"/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3- Creating The App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200" b="1" dirty="0" smtClean="0">
              <a:solidFill>
                <a:srgbClr val="00B050"/>
              </a:solidFill>
            </a:endParaRPr>
          </a:p>
          <a:p>
            <a:pPr lvl="1" fontAlgn="base"/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57298"/>
            <a:ext cx="9144000" cy="535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4: Activating The App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As done before , after creating the app we must let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dirty="0" smtClean="0"/>
              <a:t> know about it by making the entry in the </a:t>
            </a:r>
            <a:r>
              <a:rPr lang="en-US" sz="2400" b="1" dirty="0" smtClean="0">
                <a:solidFill>
                  <a:srgbClr val="C00000"/>
                </a:solidFill>
              </a:rPr>
              <a:t>INSTALLED_APPS</a:t>
            </a:r>
            <a:r>
              <a:rPr lang="en-US" sz="2400" dirty="0" smtClean="0"/>
              <a:t> list of the </a:t>
            </a:r>
            <a:r>
              <a:rPr lang="en-US" sz="2400" b="1" dirty="0" smtClean="0">
                <a:solidFill>
                  <a:srgbClr val="7030A0"/>
                </a:solidFill>
              </a:rPr>
              <a:t>settings.py </a:t>
            </a:r>
            <a:r>
              <a:rPr lang="en-US" sz="2400" dirty="0" smtClean="0"/>
              <a:t>file of the default app given by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Introduction To Templates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all our previous examples, we set the HTML code in our </a:t>
            </a:r>
            <a:r>
              <a:rPr lang="en-IN" sz="2400" b="1" dirty="0" smtClean="0">
                <a:solidFill>
                  <a:srgbClr val="C00000"/>
                </a:solidFill>
              </a:rPr>
              <a:t>views.py</a:t>
            </a:r>
            <a:r>
              <a:rPr lang="en-IN" sz="2400" dirty="0" smtClean="0"/>
              <a:t> file of the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</a:rPr>
              <a:t> App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IN" sz="18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18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def </a:t>
            </a:r>
            <a:r>
              <a:rPr lang="en-IN" sz="1800" b="1" dirty="0" err="1" smtClean="0">
                <a:solidFill>
                  <a:srgbClr val="7030A0"/>
                </a:solidFill>
              </a:rPr>
              <a:t>homePageView</a:t>
            </a:r>
            <a:r>
              <a:rPr lang="en-IN" sz="1800" b="1" dirty="0" smtClean="0">
                <a:solidFill>
                  <a:srgbClr val="7030A0"/>
                </a:solidFill>
              </a:rPr>
              <a:t>(request):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return </a:t>
            </a:r>
            <a:r>
              <a:rPr lang="en-IN" sz="1800" b="1" dirty="0" err="1" smtClean="0">
                <a:solidFill>
                  <a:srgbClr val="7030A0"/>
                </a:solidFill>
              </a:rPr>
              <a:t>HttpResponse</a:t>
            </a:r>
            <a:r>
              <a:rPr lang="en-IN" sz="1800" b="1" dirty="0" smtClean="0">
                <a:solidFill>
                  <a:srgbClr val="7030A0"/>
                </a:solidFill>
              </a:rPr>
              <a:t>("&lt;h1&gt;Welcome To Sharma Computer Academy!&lt;/h1&gt;")</a:t>
            </a:r>
          </a:p>
          <a:p>
            <a:endParaRPr lang="en-US" sz="22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Although this technique was convenient for the purpose of learning how views work, but it’s not a good idea to hard-code HTML directly into your views.</a:t>
            </a:r>
            <a:endParaRPr lang="en-US" sz="22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4: Activating The App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Open the </a:t>
            </a:r>
            <a:r>
              <a:rPr lang="en-US" sz="2400" b="1" dirty="0" smtClean="0">
                <a:solidFill>
                  <a:srgbClr val="C00000"/>
                </a:solidFill>
              </a:rPr>
              <a:t>settings.py</a:t>
            </a:r>
            <a:r>
              <a:rPr lang="en-US" sz="2400" dirty="0" smtClean="0"/>
              <a:t> file in the </a:t>
            </a:r>
            <a:r>
              <a:rPr lang="en-US" sz="2400" b="1" dirty="0" err="1" smtClean="0">
                <a:solidFill>
                  <a:srgbClr val="C00000"/>
                </a:solidFill>
              </a:rPr>
              <a:t>templateproject</a:t>
            </a:r>
            <a:r>
              <a:rPr lang="en-US" sz="2400" dirty="0" smtClean="0"/>
              <a:t> app of our </a:t>
            </a:r>
            <a:r>
              <a:rPr lang="en-US" sz="2400" b="1" dirty="0" err="1" smtClean="0">
                <a:solidFill>
                  <a:srgbClr val="C00000"/>
                </a:solidFill>
              </a:rPr>
              <a:t>templateproject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folder and make the entry shown in </a:t>
            </a:r>
            <a:r>
              <a:rPr lang="en-US" sz="2400" b="1" dirty="0" smtClean="0">
                <a:solidFill>
                  <a:srgbClr val="00B050"/>
                </a:solidFill>
              </a:rPr>
              <a:t>green color </a:t>
            </a:r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rgbClr val="C00000"/>
                </a:solidFill>
              </a:rPr>
              <a:t>INSTALLED_APPS</a:t>
            </a:r>
            <a:r>
              <a:rPr lang="en-US" sz="2400" dirty="0" smtClean="0"/>
              <a:t> list</a:t>
            </a:r>
          </a:p>
          <a:p>
            <a:pPr fontAlgn="base"/>
            <a:r>
              <a:rPr lang="en-US" sz="2400" b="1" u="sng" dirty="0" smtClean="0">
                <a:solidFill>
                  <a:srgbClr val="C00000"/>
                </a:solidFill>
              </a:rPr>
              <a:t>Code: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INSTALLED_APPS = [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django.contrib.admin</a:t>
            </a:r>
            <a:r>
              <a:rPr lang="en-IN" sz="20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django.contrib.auth</a:t>
            </a:r>
            <a:r>
              <a:rPr lang="en-IN" sz="20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django.contrib.contenttypes</a:t>
            </a:r>
            <a:r>
              <a:rPr lang="en-IN" sz="20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django.contrib.sessions</a:t>
            </a:r>
            <a:r>
              <a:rPr lang="en-IN" sz="20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django.contrib.messages</a:t>
            </a:r>
            <a:r>
              <a:rPr lang="en-IN" sz="20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django.contrib.staticfiles</a:t>
            </a:r>
            <a:r>
              <a:rPr lang="en-IN" sz="20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‘</a:t>
            </a:r>
            <a:r>
              <a:rPr lang="en-IN" sz="2000" b="1" dirty="0" err="1" smtClean="0">
                <a:solidFill>
                  <a:srgbClr val="00B050"/>
                </a:solidFill>
              </a:rPr>
              <a:t>templateapp</a:t>
            </a:r>
            <a:r>
              <a:rPr lang="en-IN" sz="2000" b="1" dirty="0" smtClean="0">
                <a:solidFill>
                  <a:srgbClr val="00B050"/>
                </a:solidFill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]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Step 5: Creating The templates</a:t>
            </a:r>
            <a:br>
              <a:rPr lang="en-US" sz="2600" b="1" dirty="0" smtClean="0"/>
            </a:br>
            <a:r>
              <a:rPr lang="en-US" sz="2600" b="1" dirty="0" smtClean="0"/>
              <a:t>Directory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The next step is to create the </a:t>
            </a:r>
            <a:r>
              <a:rPr lang="en-US" sz="2400" b="1" dirty="0" smtClean="0">
                <a:solidFill>
                  <a:srgbClr val="7030A0"/>
                </a:solidFill>
              </a:rPr>
              <a:t>template folder structure </a:t>
            </a:r>
            <a:r>
              <a:rPr lang="en-US" sz="2400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Now since we are using the project level approach of using templates , so we must follow the below mentioned steps as discussed before:</a:t>
            </a:r>
          </a:p>
          <a:p>
            <a:pPr fontAlgn="base"/>
            <a:endParaRPr lang="en-US" sz="2400" dirty="0" smtClean="0"/>
          </a:p>
          <a:p>
            <a:pPr lvl="1" fontAlgn="base"/>
            <a:r>
              <a:rPr lang="en-US" sz="1900" dirty="0" smtClean="0"/>
              <a:t>Go to the main project folder called </a:t>
            </a:r>
            <a:r>
              <a:rPr lang="en-US" sz="1900" b="1" dirty="0" err="1" smtClean="0">
                <a:solidFill>
                  <a:srgbClr val="C00000"/>
                </a:solidFill>
              </a:rPr>
              <a:t>templateproject</a:t>
            </a:r>
            <a:r>
              <a:rPr lang="en-US" sz="1900" dirty="0" smtClean="0"/>
              <a:t> and create a folder there called </a:t>
            </a:r>
            <a:r>
              <a:rPr lang="en-US" sz="1900" b="1" dirty="0" smtClean="0">
                <a:solidFill>
                  <a:srgbClr val="C00000"/>
                </a:solidFill>
              </a:rPr>
              <a:t>templates</a:t>
            </a:r>
          </a:p>
          <a:p>
            <a:pPr lvl="1" fontAlgn="base"/>
            <a:endParaRPr lang="en-US" sz="19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 fontAlgn="base"/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This can simply be done by choosing </a:t>
            </a:r>
            <a:r>
              <a:rPr lang="en-US" sz="1900" b="1" dirty="0" smtClean="0">
                <a:solidFill>
                  <a:srgbClr val="C00000"/>
                </a:solidFill>
              </a:rPr>
              <a:t>create folder </a:t>
            </a:r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option of </a:t>
            </a:r>
            <a:r>
              <a:rPr lang="en-US" sz="1900" b="1" dirty="0" smtClean="0">
                <a:solidFill>
                  <a:srgbClr val="C00000"/>
                </a:solidFill>
              </a:rPr>
              <a:t>VS Code</a:t>
            </a: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Now inside </a:t>
            </a:r>
            <a:r>
              <a:rPr lang="en-US" sz="1900" b="1" dirty="0" smtClean="0">
                <a:solidFill>
                  <a:srgbClr val="C00000"/>
                </a:solidFill>
              </a:rPr>
              <a:t>templates</a:t>
            </a:r>
            <a:r>
              <a:rPr lang="en-US" sz="1900" dirty="0" smtClean="0"/>
              <a:t> folder , create a folder called </a:t>
            </a:r>
            <a:r>
              <a:rPr lang="en-US" sz="1900" b="1" dirty="0" err="1" smtClean="0">
                <a:solidFill>
                  <a:srgbClr val="C00000"/>
                </a:solidFill>
              </a:rPr>
              <a:t>templateapp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Step 5: Creating The templates</a:t>
            </a:r>
            <a:br>
              <a:rPr lang="en-US" sz="2600" b="1" dirty="0" smtClean="0"/>
            </a:br>
            <a:r>
              <a:rPr lang="en-US" sz="2600" b="1" dirty="0" smtClean="0"/>
              <a:t>Directory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57298"/>
            <a:ext cx="9144000" cy="5500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Step 6: Updating The </a:t>
            </a:r>
            <a:br>
              <a:rPr lang="en-US" sz="2600" b="1" dirty="0" smtClean="0"/>
            </a:br>
            <a:r>
              <a:rPr lang="en-US" sz="2600" b="1" dirty="0" smtClean="0"/>
              <a:t>settings.py File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As discussed previously , if we are using project level templates folder , then we must inform </a:t>
            </a:r>
            <a:r>
              <a:rPr lang="en-US" sz="2400" dirty="0" err="1" smtClean="0"/>
              <a:t>Django</a:t>
            </a:r>
            <a:r>
              <a:rPr lang="en-US" sz="2400" dirty="0" smtClean="0"/>
              <a:t> about it.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To do this we must follow the following steps:</a:t>
            </a:r>
          </a:p>
          <a:p>
            <a:pPr lvl="1" fontAlgn="base"/>
            <a:r>
              <a:rPr lang="en-US" sz="1900" dirty="0" smtClean="0"/>
              <a:t>Open the </a:t>
            </a:r>
            <a:r>
              <a:rPr lang="en-US" sz="1900" b="1" dirty="0" smtClean="0">
                <a:solidFill>
                  <a:srgbClr val="C00000"/>
                </a:solidFill>
              </a:rPr>
              <a:t>settings.py</a:t>
            </a:r>
            <a:r>
              <a:rPr lang="en-US" sz="1900" dirty="0" smtClean="0"/>
              <a:t> file in the </a:t>
            </a:r>
            <a:r>
              <a:rPr lang="en-US" sz="1900" b="1" dirty="0" err="1" smtClean="0">
                <a:solidFill>
                  <a:srgbClr val="C00000"/>
                </a:solidFill>
              </a:rPr>
              <a:t>templateproject</a:t>
            </a:r>
            <a:r>
              <a:rPr lang="en-US" sz="1900" dirty="0" smtClean="0"/>
              <a:t> app</a:t>
            </a: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Locate the </a:t>
            </a:r>
            <a:r>
              <a:rPr lang="en-US" sz="1900" b="1" dirty="0" smtClean="0">
                <a:solidFill>
                  <a:srgbClr val="C00000"/>
                </a:solidFill>
              </a:rPr>
              <a:t>TEMPLATES</a:t>
            </a:r>
            <a:r>
              <a:rPr lang="en-US" sz="1900" dirty="0" smtClean="0"/>
              <a:t> list and modify it’s </a:t>
            </a:r>
            <a:r>
              <a:rPr lang="en-US" sz="1900" b="1" dirty="0" smtClean="0">
                <a:solidFill>
                  <a:srgbClr val="C00000"/>
                </a:solidFill>
              </a:rPr>
              <a:t>DIR</a:t>
            </a:r>
            <a:r>
              <a:rPr lang="en-US" sz="1900" dirty="0" smtClean="0"/>
              <a:t> key as shown below:</a:t>
            </a:r>
          </a:p>
          <a:p>
            <a:pPr lvl="1">
              <a:buNone/>
            </a:pPr>
            <a:endParaRPr lang="en-IN" sz="2000" b="1" dirty="0" smtClean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TEMPLATES = [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{ ...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'DIRS': [</a:t>
            </a:r>
            <a:r>
              <a:rPr lang="en-IN" sz="2000" b="1" dirty="0" err="1" smtClean="0">
                <a:solidFill>
                  <a:srgbClr val="C00000"/>
                </a:solidFill>
              </a:rPr>
              <a:t>os.path.join</a:t>
            </a:r>
            <a:r>
              <a:rPr lang="en-IN" sz="2000" b="1" dirty="0" smtClean="0">
                <a:solidFill>
                  <a:srgbClr val="C00000"/>
                </a:solidFill>
              </a:rPr>
              <a:t>(BASE_DIR, 'templates')</a:t>
            </a:r>
            <a:r>
              <a:rPr lang="en-IN" sz="2000" b="1" dirty="0" smtClean="0">
                <a:solidFill>
                  <a:srgbClr val="7030A0"/>
                </a:solidFill>
              </a:rPr>
              <a:t>],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... },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]</a:t>
            </a:r>
            <a:endParaRPr lang="en-IN" sz="1900" b="1" dirty="0" smtClean="0">
              <a:solidFill>
                <a:srgbClr val="7030A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Step 6: Updating The </a:t>
            </a:r>
            <a:br>
              <a:rPr lang="en-US" sz="2600" b="1" dirty="0" smtClean="0"/>
            </a:br>
            <a:r>
              <a:rPr lang="en-US" sz="2600" b="1" dirty="0" smtClean="0"/>
              <a:t>settings.py File</a:t>
            </a:r>
            <a:endParaRPr lang="en-IN" sz="26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djangoscreen3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21769" cy="5286412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Step 7: Creating The HTML File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Once we’ve done creating templates folder structure then we can create an </a:t>
            </a:r>
            <a:r>
              <a:rPr lang="en-IN" sz="2400" b="1" dirty="0" smtClean="0">
                <a:solidFill>
                  <a:srgbClr val="7030A0"/>
                </a:solidFill>
              </a:rPr>
              <a:t>html</a:t>
            </a:r>
            <a:r>
              <a:rPr lang="en-IN" sz="2400" dirty="0" smtClean="0"/>
              <a:t> file called </a:t>
            </a:r>
            <a:r>
              <a:rPr lang="en-IN" sz="2400" b="1" dirty="0" smtClean="0">
                <a:solidFill>
                  <a:srgbClr val="C00000"/>
                </a:solidFill>
              </a:rPr>
              <a:t>index.html</a:t>
            </a:r>
            <a:r>
              <a:rPr lang="en-IN" sz="2400" dirty="0" smtClean="0"/>
              <a:t> inside of the </a:t>
            </a:r>
            <a:r>
              <a:rPr lang="en-IN" sz="2400" b="1" dirty="0" smtClean="0">
                <a:solidFill>
                  <a:srgbClr val="C00000"/>
                </a:solidFill>
              </a:rPr>
              <a:t>templates/</a:t>
            </a:r>
            <a:r>
              <a:rPr lang="en-IN" sz="2400" b="1" dirty="0" err="1" smtClean="0">
                <a:solidFill>
                  <a:srgbClr val="C00000"/>
                </a:solidFill>
              </a:rPr>
              <a:t>templateapp</a:t>
            </a:r>
            <a:r>
              <a:rPr lang="en-IN" sz="2400" dirty="0" smtClean="0"/>
              <a:t> directory.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Initially we will only keep HTML data in this file but later on </a:t>
            </a:r>
            <a:r>
              <a:rPr lang="en-IN" sz="2400" dirty="0" smtClean="0"/>
              <a:t>we will insert template tags (</a:t>
            </a:r>
            <a:r>
              <a:rPr lang="en-IN" sz="2400" dirty="0" err="1" smtClean="0"/>
              <a:t>a.k.a</a:t>
            </a:r>
            <a:r>
              <a:rPr lang="en-IN" sz="2400" dirty="0" smtClean="0"/>
              <a:t> </a:t>
            </a:r>
            <a:r>
              <a:rPr lang="en-IN" sz="2400" dirty="0" err="1" smtClean="0"/>
              <a:t>Django</a:t>
            </a:r>
            <a:r>
              <a:rPr lang="en-IN" sz="2400" dirty="0" smtClean="0"/>
              <a:t> Template Variable).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These template variables will allow us to inject content into the HTML directly from </a:t>
            </a:r>
            <a:r>
              <a:rPr lang="en-IN" sz="2400" dirty="0" err="1" smtClean="0"/>
              <a:t>Django</a:t>
            </a:r>
            <a:r>
              <a:rPr lang="en-IN" sz="2400" dirty="0" smtClean="0"/>
              <a:t> views!</a:t>
            </a:r>
          </a:p>
          <a:p>
            <a:pPr fontAlgn="base"/>
            <a:endParaRPr lang="en-IN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Step 7: Creating The HTML File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#index.html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&lt;!DOCTYPE html&gt;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&lt;html </a:t>
            </a:r>
            <a:r>
              <a:rPr lang="en-IN" sz="1600" b="1" dirty="0" err="1" smtClean="0">
                <a:solidFill>
                  <a:srgbClr val="002060"/>
                </a:solidFill>
              </a:rPr>
              <a:t>lang</a:t>
            </a:r>
            <a:r>
              <a:rPr lang="en-IN" sz="1600" b="1" dirty="0" smtClean="0">
                <a:solidFill>
                  <a:srgbClr val="002060"/>
                </a:solidFill>
              </a:rPr>
              <a:t>="en"&gt;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&lt;head&gt;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&lt;meta </a:t>
            </a:r>
            <a:r>
              <a:rPr lang="en-IN" sz="1600" b="1" dirty="0" err="1" smtClean="0">
                <a:solidFill>
                  <a:srgbClr val="002060"/>
                </a:solidFill>
              </a:rPr>
              <a:t>charset</a:t>
            </a:r>
            <a:r>
              <a:rPr lang="en-IN" sz="1600" b="1" dirty="0" smtClean="0">
                <a:solidFill>
                  <a:srgbClr val="002060"/>
                </a:solidFill>
              </a:rPr>
              <a:t>="UTF-8"&gt;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&lt;meta name="viewport" content="width=device-width, initial-scale=1.0"&gt;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&lt;meta http-equiv="X-UA-Compatible" content="</a:t>
            </a:r>
            <a:r>
              <a:rPr lang="en-IN" sz="1600" b="1" dirty="0" err="1" smtClean="0">
                <a:solidFill>
                  <a:srgbClr val="002060"/>
                </a:solidFill>
              </a:rPr>
              <a:t>ie</a:t>
            </a:r>
            <a:r>
              <a:rPr lang="en-IN" sz="1600" b="1" dirty="0" smtClean="0">
                <a:solidFill>
                  <a:srgbClr val="002060"/>
                </a:solidFill>
              </a:rPr>
              <a:t>=edge"&gt;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&lt;title&gt;Template Demo&lt;/title&gt;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&lt;/head&gt;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&lt;body&gt;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&lt;h1&gt;Hello from templates!!&lt;/h1&gt;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&lt;/body&gt;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&lt;/html&gt;</a:t>
            </a:r>
          </a:p>
          <a:p>
            <a:pPr fontAlgn="base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Step 8:Creating The </a:t>
            </a:r>
            <a:r>
              <a:rPr lang="en-US" sz="2600" b="1" dirty="0" smtClean="0">
                <a:solidFill>
                  <a:srgbClr val="C00000"/>
                </a:solidFill>
              </a:rPr>
              <a:t>View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200" dirty="0" smtClean="0"/>
              <a:t>Now we have the template in place, we need to update our </a:t>
            </a:r>
            <a:r>
              <a:rPr lang="en-IN" sz="2200" b="1" dirty="0" smtClean="0">
                <a:solidFill>
                  <a:srgbClr val="C00000"/>
                </a:solidFill>
              </a:rPr>
              <a:t>views.py</a:t>
            </a:r>
            <a:r>
              <a:rPr lang="en-IN" sz="2200" dirty="0" smtClean="0"/>
              <a:t>.</a:t>
            </a:r>
          </a:p>
          <a:p>
            <a:pPr fontAlgn="base"/>
            <a:endParaRPr lang="en-US" sz="2200" dirty="0" smtClean="0"/>
          </a:p>
          <a:p>
            <a:pPr fontAlgn="base"/>
            <a:r>
              <a:rPr lang="en-IN" sz="2200" dirty="0" smtClean="0"/>
              <a:t>Previously we simply returned some </a:t>
            </a:r>
            <a:r>
              <a:rPr lang="en-IN" sz="2200" b="1" dirty="0" smtClean="0">
                <a:solidFill>
                  <a:srgbClr val="7030A0"/>
                </a:solidFill>
              </a:rPr>
              <a:t>HTML text </a:t>
            </a:r>
            <a:r>
              <a:rPr lang="en-IN" sz="2200" dirty="0" smtClean="0"/>
              <a:t>from our </a:t>
            </a:r>
            <a:r>
              <a:rPr lang="en-IN" sz="2200" b="1" dirty="0" smtClean="0">
                <a:solidFill>
                  <a:srgbClr val="C00000"/>
                </a:solidFill>
              </a:rPr>
              <a:t>views.py</a:t>
            </a:r>
            <a:r>
              <a:rPr lang="en-IN" sz="2200" dirty="0" smtClean="0"/>
              <a:t> file, but  when we wish to use a </a:t>
            </a:r>
            <a:r>
              <a:rPr lang="en-IN" sz="2200" b="1" dirty="0" smtClean="0">
                <a:solidFill>
                  <a:srgbClr val="7030A0"/>
                </a:solidFill>
              </a:rPr>
              <a:t>template</a:t>
            </a:r>
            <a:r>
              <a:rPr lang="en-IN" sz="2200" dirty="0" smtClean="0"/>
              <a:t>, </a:t>
            </a:r>
            <a:r>
              <a:rPr lang="en-IN" sz="2200" b="1" dirty="0" err="1" smtClean="0">
                <a:solidFill>
                  <a:srgbClr val="C00000"/>
                </a:solidFill>
              </a:rPr>
              <a:t>Django</a:t>
            </a:r>
            <a:r>
              <a:rPr lang="en-IN" sz="2200" dirty="0" smtClean="0"/>
              <a:t> first must do 3 things:</a:t>
            </a:r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Load the </a:t>
            </a:r>
            <a:r>
              <a:rPr lang="en-IN" sz="1900" b="1" dirty="0" smtClean="0">
                <a:solidFill>
                  <a:srgbClr val="7030A0"/>
                </a:solidFill>
              </a:rPr>
              <a:t>template</a:t>
            </a:r>
            <a:r>
              <a:rPr lang="en-IN" sz="1900" dirty="0" smtClean="0">
                <a:solidFill>
                  <a:schemeClr val="tx1"/>
                </a:solidFill>
              </a:rPr>
              <a:t>.</a:t>
            </a:r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Create a </a:t>
            </a:r>
            <a:r>
              <a:rPr lang="en-IN" sz="1900" b="1" dirty="0" smtClean="0">
                <a:solidFill>
                  <a:srgbClr val="7030A0"/>
                </a:solidFill>
              </a:rPr>
              <a:t>context</a:t>
            </a:r>
            <a:r>
              <a:rPr lang="en-IN" sz="1900" dirty="0" smtClean="0"/>
              <a:t>— which is basically a </a:t>
            </a:r>
            <a:r>
              <a:rPr lang="en-IN" sz="1900" b="1" dirty="0" smtClean="0">
                <a:solidFill>
                  <a:srgbClr val="C00000"/>
                </a:solidFill>
              </a:rPr>
              <a:t>dictionary</a:t>
            </a:r>
            <a:r>
              <a:rPr lang="en-IN" sz="1900" dirty="0" smtClean="0"/>
              <a:t> of </a:t>
            </a:r>
            <a:r>
              <a:rPr lang="en-IN" sz="1900" b="1" dirty="0" smtClean="0">
                <a:solidFill>
                  <a:srgbClr val="C00000"/>
                </a:solidFill>
              </a:rPr>
              <a:t>variables</a:t>
            </a:r>
            <a:r>
              <a:rPr lang="en-IN" sz="1900" dirty="0" smtClean="0"/>
              <a:t> and </a:t>
            </a:r>
            <a:r>
              <a:rPr lang="en-IN" sz="1900" b="1" dirty="0" smtClean="0">
                <a:solidFill>
                  <a:srgbClr val="C00000"/>
                </a:solidFill>
              </a:rPr>
              <a:t>associated data </a:t>
            </a:r>
            <a:r>
              <a:rPr lang="en-IN" sz="1900" dirty="0" smtClean="0"/>
              <a:t>that is passed from </a:t>
            </a:r>
            <a:r>
              <a:rPr lang="en-IN" sz="1900" b="1" dirty="0" smtClean="0">
                <a:solidFill>
                  <a:srgbClr val="7030A0"/>
                </a:solidFill>
              </a:rPr>
              <a:t>view</a:t>
            </a:r>
            <a:r>
              <a:rPr lang="en-IN" sz="1900" dirty="0" smtClean="0"/>
              <a:t> to </a:t>
            </a:r>
            <a:r>
              <a:rPr lang="en-IN" sz="1900" b="1" dirty="0" smtClean="0">
                <a:solidFill>
                  <a:srgbClr val="7030A0"/>
                </a:solidFill>
              </a:rPr>
              <a:t>template</a:t>
            </a:r>
            <a:r>
              <a:rPr lang="en-IN" sz="1900" dirty="0" smtClean="0"/>
              <a:t> and from </a:t>
            </a:r>
            <a:r>
              <a:rPr lang="en-IN" sz="1900" b="1" dirty="0" smtClean="0">
                <a:solidFill>
                  <a:srgbClr val="7030A0"/>
                </a:solidFill>
              </a:rPr>
              <a:t>template</a:t>
            </a:r>
            <a:r>
              <a:rPr lang="en-IN" sz="1900" dirty="0" smtClean="0"/>
              <a:t> to the </a:t>
            </a:r>
            <a:r>
              <a:rPr lang="en-IN" sz="1900" b="1" dirty="0" smtClean="0">
                <a:solidFill>
                  <a:srgbClr val="7030A0"/>
                </a:solidFill>
              </a:rPr>
              <a:t>browser</a:t>
            </a:r>
            <a:r>
              <a:rPr lang="en-IN" sz="1900" dirty="0" smtClean="0"/>
              <a:t>.</a:t>
            </a:r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Return an </a:t>
            </a:r>
            <a:r>
              <a:rPr lang="en-IN" sz="1900" b="1" dirty="0" err="1" smtClean="0">
                <a:solidFill>
                  <a:srgbClr val="7030A0"/>
                </a:solidFill>
              </a:rPr>
              <a:t>HttpResponse</a:t>
            </a:r>
            <a:r>
              <a:rPr lang="en-IN" sz="1900" dirty="0" smtClean="0"/>
              <a:t>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Step 8:Creating The </a:t>
            </a:r>
            <a:r>
              <a:rPr lang="en-US" sz="2600" b="1" dirty="0" smtClean="0">
                <a:solidFill>
                  <a:srgbClr val="C00000"/>
                </a:solidFill>
              </a:rPr>
              <a:t>View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To do all this stuff 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provides us a function called </a:t>
            </a:r>
            <a:r>
              <a:rPr lang="en-IN" sz="2400" b="1" dirty="0" smtClean="0">
                <a:solidFill>
                  <a:srgbClr val="C00000"/>
                </a:solidFill>
              </a:rPr>
              <a:t>render() </a:t>
            </a:r>
            <a:r>
              <a:rPr lang="en-IN" sz="2400" dirty="0" smtClean="0"/>
              <a:t>which provides a shortcut that allows us to do all three steps in a single function.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When we supply the </a:t>
            </a:r>
            <a:r>
              <a:rPr lang="en-IN" sz="2400" b="1" dirty="0" smtClean="0">
                <a:solidFill>
                  <a:srgbClr val="7030A0"/>
                </a:solidFill>
              </a:rPr>
              <a:t>original request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7030A0"/>
                </a:solidFill>
              </a:rPr>
              <a:t>template</a:t>
            </a:r>
            <a:r>
              <a:rPr lang="en-IN" sz="2400" dirty="0" smtClean="0"/>
              <a:t> and the </a:t>
            </a:r>
            <a:r>
              <a:rPr lang="en-IN" sz="2400" b="1" dirty="0" smtClean="0">
                <a:solidFill>
                  <a:srgbClr val="7030A0"/>
                </a:solidFill>
              </a:rPr>
              <a:t>context</a:t>
            </a:r>
            <a:r>
              <a:rPr lang="en-IN" sz="2400" dirty="0" smtClean="0"/>
              <a:t> directly to </a:t>
            </a:r>
            <a:r>
              <a:rPr lang="en-IN" sz="2400" b="1" dirty="0" smtClean="0">
                <a:solidFill>
                  <a:srgbClr val="C00000"/>
                </a:solidFill>
              </a:rPr>
              <a:t>render()</a:t>
            </a:r>
            <a:r>
              <a:rPr lang="en-IN" sz="2400" dirty="0" smtClean="0"/>
              <a:t>, it returns the appropriately formatted response without us having to code the intermediate steps.</a:t>
            </a:r>
          </a:p>
          <a:p>
            <a:pPr fontAlgn="base"/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Step 8:Creating The </a:t>
            </a:r>
            <a:r>
              <a:rPr lang="en-US" sz="2600" b="1" dirty="0" smtClean="0">
                <a:solidFill>
                  <a:srgbClr val="C00000"/>
                </a:solidFill>
              </a:rPr>
              <a:t>View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In our modified </a:t>
            </a:r>
            <a:r>
              <a:rPr lang="en-IN" sz="2400" b="1" dirty="0" smtClean="0">
                <a:solidFill>
                  <a:srgbClr val="C00000"/>
                </a:solidFill>
              </a:rPr>
              <a:t>views.py</a:t>
            </a:r>
            <a:r>
              <a:rPr lang="en-IN" sz="2400" dirty="0" smtClean="0"/>
              <a:t>, we are simply returning the </a:t>
            </a:r>
            <a:r>
              <a:rPr lang="en-IN" sz="2400" b="1" dirty="0" smtClean="0">
                <a:solidFill>
                  <a:srgbClr val="7030A0"/>
                </a:solidFill>
              </a:rPr>
              <a:t>original request object </a:t>
            </a:r>
            <a:r>
              <a:rPr lang="en-IN" sz="2400" dirty="0" smtClean="0"/>
              <a:t>from the browser and the </a:t>
            </a:r>
            <a:r>
              <a:rPr lang="en-IN" sz="2400" b="1" dirty="0" smtClean="0">
                <a:solidFill>
                  <a:srgbClr val="7030A0"/>
                </a:solidFill>
              </a:rPr>
              <a:t>name</a:t>
            </a:r>
            <a:r>
              <a:rPr lang="en-IN" sz="2400" dirty="0" smtClean="0"/>
              <a:t> of our site </a:t>
            </a:r>
            <a:r>
              <a:rPr lang="en-IN" sz="2400" b="1" dirty="0" smtClean="0">
                <a:solidFill>
                  <a:srgbClr val="7030A0"/>
                </a:solidFill>
              </a:rPr>
              <a:t>template</a:t>
            </a:r>
            <a:r>
              <a:rPr lang="en-IN" sz="2400" dirty="0" smtClean="0"/>
              <a:t>. We will be getting to the </a:t>
            </a:r>
            <a:r>
              <a:rPr lang="en-IN" sz="2400" b="1" dirty="0" smtClean="0">
                <a:solidFill>
                  <a:srgbClr val="7030A0"/>
                </a:solidFill>
              </a:rPr>
              <a:t>context</a:t>
            </a:r>
            <a:r>
              <a:rPr lang="en-IN" sz="2400" dirty="0" smtClean="0"/>
              <a:t> a bit later.</a:t>
            </a:r>
          </a:p>
          <a:p>
            <a:pPr fontAlgn="base"/>
            <a:endParaRPr lang="en-US" sz="2400" dirty="0" smtClean="0"/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views.py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django.shortcuts</a:t>
            </a:r>
            <a:r>
              <a:rPr lang="en-IN" sz="2000" b="1" dirty="0" smtClean="0">
                <a:solidFill>
                  <a:srgbClr val="002060"/>
                </a:solidFill>
              </a:rPr>
              <a:t> import render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def </a:t>
            </a:r>
            <a:r>
              <a:rPr lang="en-IN" sz="2000" b="1" dirty="0" err="1" smtClean="0">
                <a:solidFill>
                  <a:srgbClr val="002060"/>
                </a:solidFill>
              </a:rPr>
              <a:t>homePageView</a:t>
            </a:r>
            <a:r>
              <a:rPr lang="en-IN" sz="2000" b="1" dirty="0" smtClean="0">
                <a:solidFill>
                  <a:srgbClr val="002060"/>
                </a:solidFill>
              </a:rPr>
              <a:t>(request):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return render(</a:t>
            </a:r>
            <a:r>
              <a:rPr lang="en-IN" sz="2000" b="1" dirty="0" err="1" smtClean="0">
                <a:solidFill>
                  <a:srgbClr val="002060"/>
                </a:solidFill>
              </a:rPr>
              <a:t>request,'templateapp</a:t>
            </a:r>
            <a:r>
              <a:rPr lang="en-IN" sz="2000" b="1" dirty="0" smtClean="0">
                <a:solidFill>
                  <a:srgbClr val="002060"/>
                </a:solidFill>
              </a:rPr>
              <a:t>/index.html')</a:t>
            </a:r>
          </a:p>
          <a:p>
            <a:pPr fontAlgn="base">
              <a:buNone/>
            </a:pPr>
            <a:endParaRPr lang="en-IN" sz="2400" dirty="0" smtClean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Introduction To Templates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reasons are multiple:</a:t>
            </a:r>
          </a:p>
          <a:p>
            <a:pPr lvl="1" fontAlgn="base"/>
            <a:endParaRPr lang="en-IN" sz="1900" dirty="0" smtClean="0"/>
          </a:p>
          <a:p>
            <a:pPr lvl="1" fontAlgn="base"/>
            <a:endParaRPr lang="en-IN" sz="2000" dirty="0" smtClean="0"/>
          </a:p>
          <a:p>
            <a:pPr lvl="1" fontAlgn="base"/>
            <a:r>
              <a:rPr lang="en-IN" sz="2000" dirty="0" smtClean="0"/>
              <a:t>Any </a:t>
            </a:r>
            <a:r>
              <a:rPr lang="en-IN" sz="2000" b="1" dirty="0" smtClean="0">
                <a:solidFill>
                  <a:srgbClr val="0070C0"/>
                </a:solidFill>
              </a:rPr>
              <a:t>change to the design of the page </a:t>
            </a:r>
            <a:r>
              <a:rPr lang="en-IN" sz="2000" dirty="0" smtClean="0"/>
              <a:t>requires a </a:t>
            </a:r>
            <a:r>
              <a:rPr lang="en-IN" sz="2000" b="1" dirty="0" smtClean="0">
                <a:solidFill>
                  <a:srgbClr val="0070C0"/>
                </a:solidFill>
              </a:rPr>
              <a:t>change to the </a:t>
            </a:r>
            <a:r>
              <a:rPr lang="en-IN" sz="2000" b="1" dirty="0" smtClean="0">
                <a:solidFill>
                  <a:srgbClr val="C00000"/>
                </a:solidFill>
              </a:rPr>
              <a:t>Python code</a:t>
            </a:r>
            <a:r>
              <a:rPr lang="en-IN" sz="2000" b="1" dirty="0" smtClean="0">
                <a:solidFill>
                  <a:srgbClr val="0070C0"/>
                </a:solidFill>
              </a:rPr>
              <a:t>. </a:t>
            </a:r>
            <a:r>
              <a:rPr lang="en-IN" sz="2000" dirty="0" smtClean="0"/>
              <a:t>The </a:t>
            </a:r>
            <a:r>
              <a:rPr lang="en-IN" sz="2000" b="1" dirty="0" smtClean="0">
                <a:solidFill>
                  <a:srgbClr val="0070C0"/>
                </a:solidFill>
              </a:rPr>
              <a:t>design of a site </a:t>
            </a:r>
            <a:r>
              <a:rPr lang="en-IN" sz="2000" dirty="0" smtClean="0"/>
              <a:t>tends to change far more frequently than the underlying </a:t>
            </a:r>
            <a:r>
              <a:rPr lang="en-IN" sz="2000" b="1" dirty="0" smtClean="0">
                <a:solidFill>
                  <a:srgbClr val="C00000"/>
                </a:solidFill>
              </a:rPr>
              <a:t>Python code</a:t>
            </a:r>
            <a:r>
              <a:rPr lang="en-IN" sz="2000" dirty="0" smtClean="0"/>
              <a:t>, so it would be convenient if the design could change without needing to modify the </a:t>
            </a:r>
            <a:r>
              <a:rPr lang="en-IN" sz="2000" b="1" dirty="0" smtClean="0">
                <a:solidFill>
                  <a:srgbClr val="C00000"/>
                </a:solidFill>
              </a:rPr>
              <a:t>Python code</a:t>
            </a:r>
            <a:r>
              <a:rPr lang="en-IN" sz="2000" dirty="0" smtClean="0"/>
              <a:t>.</a:t>
            </a:r>
          </a:p>
          <a:p>
            <a:pPr lvl="1" fontAlgn="base"/>
            <a:endParaRPr lang="en-IN" sz="2000" dirty="0" smtClean="0"/>
          </a:p>
          <a:p>
            <a:pPr lvl="1" fontAlgn="base"/>
            <a:r>
              <a:rPr lang="en-IN" sz="2000" dirty="0" smtClean="0"/>
              <a:t>Writing </a:t>
            </a:r>
            <a:r>
              <a:rPr lang="en-IN" sz="2000" b="1" dirty="0" smtClean="0">
                <a:solidFill>
                  <a:srgbClr val="C00000"/>
                </a:solidFill>
              </a:rPr>
              <a:t>Python code</a:t>
            </a:r>
            <a:r>
              <a:rPr lang="en-IN" sz="2000" dirty="0" smtClean="0">
                <a:solidFill>
                  <a:srgbClr val="C00000"/>
                </a:solidFill>
              </a:rPr>
              <a:t> </a:t>
            </a:r>
            <a:r>
              <a:rPr lang="en-IN" sz="2000" dirty="0" smtClean="0"/>
              <a:t>and </a:t>
            </a:r>
            <a:r>
              <a:rPr lang="en-IN" sz="2000" b="1" dirty="0" smtClean="0">
                <a:solidFill>
                  <a:srgbClr val="0070C0"/>
                </a:solidFill>
              </a:rPr>
              <a:t>designing HTML </a:t>
            </a:r>
            <a:r>
              <a:rPr lang="en-IN" sz="2000" dirty="0" smtClean="0"/>
              <a:t>are </a:t>
            </a:r>
            <a:r>
              <a:rPr lang="en-IN" sz="2000" b="1" dirty="0" smtClean="0">
                <a:solidFill>
                  <a:srgbClr val="00B050"/>
                </a:solidFill>
              </a:rPr>
              <a:t>two different disciplines</a:t>
            </a:r>
            <a:r>
              <a:rPr lang="en-IN" sz="2000" dirty="0" smtClean="0"/>
              <a:t>, and most professional web development environments split these responsibilities between separate people. </a:t>
            </a:r>
            <a:r>
              <a:rPr lang="en-IN" sz="2000" b="1" dirty="0" smtClean="0">
                <a:solidFill>
                  <a:srgbClr val="0070C0"/>
                </a:solidFill>
              </a:rPr>
              <a:t>Web Designers </a:t>
            </a:r>
            <a:r>
              <a:rPr lang="en-IN" sz="2000" dirty="0" smtClean="0"/>
              <a:t>(HTML/CSS coders) shouldn’t be required to edit </a:t>
            </a:r>
            <a:r>
              <a:rPr lang="en-IN" sz="2000" b="1" dirty="0" smtClean="0">
                <a:solidFill>
                  <a:srgbClr val="C00000"/>
                </a:solidFill>
              </a:rPr>
              <a:t>Python code </a:t>
            </a:r>
            <a:r>
              <a:rPr lang="en-IN" sz="2000" dirty="0" smtClean="0"/>
              <a:t>to get their job done.</a:t>
            </a:r>
          </a:p>
          <a:p>
            <a:pPr>
              <a:buNone/>
            </a:pPr>
            <a:endParaRPr lang="en-US" sz="22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9:Configuring The View</a:t>
            </a:r>
            <a:br>
              <a:rPr lang="en-US" sz="2800" b="1" dirty="0" smtClean="0"/>
            </a:br>
            <a:r>
              <a:rPr lang="en-US" sz="2800" b="1" dirty="0" smtClean="0"/>
              <a:t>In </a:t>
            </a:r>
            <a:r>
              <a:rPr lang="en-US" sz="2800" b="1" dirty="0" err="1" smtClean="0">
                <a:solidFill>
                  <a:srgbClr val="C00000"/>
                </a:solidFill>
              </a:rPr>
              <a:t>Url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After creating and updating the </a:t>
            </a:r>
            <a:r>
              <a:rPr lang="en-IN" sz="2400" b="1" dirty="0" smtClean="0">
                <a:solidFill>
                  <a:srgbClr val="C00000"/>
                </a:solidFill>
              </a:rPr>
              <a:t>views.py</a:t>
            </a:r>
            <a:r>
              <a:rPr lang="en-IN" sz="2400" dirty="0" smtClean="0"/>
              <a:t> as shown in the previous slide we need to tell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this is the view we want displayed when someone navigates to the </a:t>
            </a:r>
            <a:r>
              <a:rPr lang="en-IN" sz="2400" b="1" dirty="0" smtClean="0">
                <a:solidFill>
                  <a:srgbClr val="7030A0"/>
                </a:solidFill>
              </a:rPr>
              <a:t>site root </a:t>
            </a:r>
            <a:r>
              <a:rPr lang="en-IN" sz="2400" dirty="0" smtClean="0"/>
              <a:t>(home page).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As usual we do this </a:t>
            </a:r>
            <a:r>
              <a:rPr lang="en-IN" sz="2400" dirty="0" smtClean="0"/>
              <a:t>by configuring our </a:t>
            </a:r>
            <a:r>
              <a:rPr lang="en-IN" sz="2400" b="1" dirty="0" smtClean="0">
                <a:solidFill>
                  <a:srgbClr val="7030A0"/>
                </a:solidFill>
              </a:rPr>
              <a:t>URLs </a:t>
            </a:r>
            <a:r>
              <a:rPr lang="en-IN" sz="2400" dirty="0" smtClean="0"/>
              <a:t>at 2 places:</a:t>
            </a:r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Inside the </a:t>
            </a:r>
            <a:r>
              <a:rPr lang="en-IN" sz="1900" b="1" dirty="0" err="1" smtClean="0">
                <a:solidFill>
                  <a:srgbClr val="C00000"/>
                </a:solidFill>
              </a:rPr>
              <a:t>templateapp</a:t>
            </a:r>
            <a:r>
              <a:rPr lang="en-IN" sz="1900" b="1" dirty="0" smtClean="0">
                <a:solidFill>
                  <a:srgbClr val="C00000"/>
                </a:solidFill>
              </a:rPr>
              <a:t> </a:t>
            </a:r>
            <a:r>
              <a:rPr lang="en-IN" sz="1900" dirty="0" smtClean="0">
                <a:solidFill>
                  <a:schemeClr val="bg2">
                    <a:lumMod val="50000"/>
                  </a:schemeClr>
                </a:solidFill>
              </a:rPr>
              <a:t>directory’s</a:t>
            </a:r>
            <a:r>
              <a:rPr lang="en-IN" sz="1900" b="1" dirty="0" smtClean="0">
                <a:solidFill>
                  <a:srgbClr val="C00000"/>
                </a:solidFill>
              </a:rPr>
              <a:t> urls.py</a:t>
            </a:r>
            <a:r>
              <a:rPr lang="en-IN" sz="1900" dirty="0" smtClean="0"/>
              <a:t> file</a:t>
            </a:r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Inside the site’s main </a:t>
            </a:r>
            <a:r>
              <a:rPr lang="en-IN" sz="1900" b="1" dirty="0" smtClean="0">
                <a:solidFill>
                  <a:srgbClr val="C00000"/>
                </a:solidFill>
              </a:rPr>
              <a:t>urls.py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9:Configuring The View</a:t>
            </a:r>
            <a:br>
              <a:rPr lang="en-US" sz="2800" b="1" dirty="0" smtClean="0"/>
            </a:br>
            <a:r>
              <a:rPr lang="en-US" sz="2800" b="1" dirty="0" smtClean="0"/>
              <a:t>In </a:t>
            </a:r>
            <a:r>
              <a:rPr lang="en-US" sz="2800" b="1" dirty="0" err="1" smtClean="0">
                <a:solidFill>
                  <a:srgbClr val="C00000"/>
                </a:solidFill>
              </a:rPr>
              <a:t>Url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7030A0"/>
                </a:solidFill>
              </a:rPr>
              <a:t>VS Code </a:t>
            </a:r>
            <a:r>
              <a:rPr lang="en-IN" sz="2400" dirty="0" smtClean="0"/>
              <a:t>create a new file called </a:t>
            </a:r>
            <a:r>
              <a:rPr lang="en-IN" sz="2400" b="1" dirty="0" smtClean="0">
                <a:solidFill>
                  <a:srgbClr val="C00000"/>
                </a:solidFill>
              </a:rPr>
              <a:t>urls.py</a:t>
            </a:r>
            <a:r>
              <a:rPr lang="en-IN" sz="2400" dirty="0" smtClean="0"/>
              <a:t> in the </a:t>
            </a:r>
            <a:r>
              <a:rPr lang="en-IN" sz="2400" b="1" dirty="0" err="1" smtClean="0">
                <a:solidFill>
                  <a:srgbClr val="C00000"/>
                </a:solidFill>
              </a:rPr>
              <a:t>templateapp</a:t>
            </a:r>
            <a:r>
              <a:rPr lang="en-IN" sz="2400" dirty="0" smtClean="0"/>
              <a:t> folder and write the following code in it.</a:t>
            </a:r>
          </a:p>
          <a:p>
            <a:pPr fontAlgn="base"/>
            <a:endParaRPr lang="en-US" sz="2400" b="1" u="sng" dirty="0" smtClean="0"/>
          </a:p>
          <a:p>
            <a:pPr fontAlgn="base"/>
            <a:r>
              <a:rPr lang="en-US" sz="2400" b="1" u="sng" dirty="0" smtClean="0">
                <a:solidFill>
                  <a:srgbClr val="C00000"/>
                </a:solidFill>
              </a:rPr>
              <a:t>Code </a:t>
            </a:r>
            <a:r>
              <a:rPr lang="en-US" sz="2400" b="1" u="sng" dirty="0" smtClean="0">
                <a:solidFill>
                  <a:srgbClr val="7030A0"/>
                </a:solidFill>
              </a:rPr>
              <a:t>(</a:t>
            </a:r>
            <a:r>
              <a:rPr lang="en-US" sz="2400" b="1" u="sng" dirty="0" err="1" smtClean="0">
                <a:solidFill>
                  <a:srgbClr val="7030A0"/>
                </a:solidFill>
              </a:rPr>
              <a:t>templateapp</a:t>
            </a:r>
            <a:r>
              <a:rPr lang="en-US" sz="2400" b="1" u="sng" dirty="0" smtClean="0">
                <a:solidFill>
                  <a:srgbClr val="7030A0"/>
                </a:solidFill>
              </a:rPr>
              <a:t>/urls.py)</a:t>
            </a:r>
            <a:r>
              <a:rPr lang="en-US" sz="2400" b="1" u="sng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django.urls</a:t>
            </a:r>
            <a:r>
              <a:rPr lang="en-IN" sz="2000" b="1" dirty="0" smtClean="0">
                <a:solidFill>
                  <a:srgbClr val="002060"/>
                </a:solidFill>
              </a:rPr>
              <a:t> import path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. import views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002060"/>
                </a:solidFill>
              </a:rPr>
              <a:t>urlpatterns</a:t>
            </a:r>
            <a:r>
              <a:rPr lang="en-IN" sz="2000" b="1" dirty="0" smtClean="0">
                <a:solidFill>
                  <a:srgbClr val="002060"/>
                </a:solidFill>
              </a:rPr>
              <a:t> = [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path('', </a:t>
            </a:r>
            <a:r>
              <a:rPr lang="en-IN" sz="2000" b="1" dirty="0" err="1" smtClean="0">
                <a:solidFill>
                  <a:srgbClr val="002060"/>
                </a:solidFill>
              </a:rPr>
              <a:t>views.homePageView</a:t>
            </a:r>
            <a:r>
              <a:rPr lang="en-IN" sz="2000" b="1" dirty="0" smtClean="0">
                <a:solidFill>
                  <a:srgbClr val="002060"/>
                </a:solidFill>
              </a:rPr>
              <a:t>, name =' index'),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]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/>
              <a:t>Step 9:Configuring The Sites Main </a:t>
            </a:r>
            <a:br>
              <a:rPr lang="en-US" sz="2000" b="1" dirty="0" smtClean="0"/>
            </a:br>
            <a:r>
              <a:rPr lang="en-US" sz="2000" b="1" dirty="0" smtClean="0">
                <a:solidFill>
                  <a:srgbClr val="C00000"/>
                </a:solidFill>
              </a:rPr>
              <a:t>urls.py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File</a:t>
            </a:r>
            <a:endParaRPr lang="en-I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As we know whenever a request arrives it first hits the main </a:t>
            </a:r>
            <a:r>
              <a:rPr lang="en-US" sz="2400" b="1" dirty="0" smtClean="0">
                <a:solidFill>
                  <a:srgbClr val="C00000"/>
                </a:solidFill>
              </a:rPr>
              <a:t>urls.py</a:t>
            </a:r>
            <a:r>
              <a:rPr lang="en-US" sz="2400" dirty="0" smtClean="0"/>
              <a:t> file , that is , the file </a:t>
            </a:r>
            <a:r>
              <a:rPr lang="en-US" sz="2400" b="1" dirty="0" smtClean="0">
                <a:solidFill>
                  <a:srgbClr val="C00000"/>
                </a:solidFill>
              </a:rPr>
              <a:t>urls.py</a:t>
            </a:r>
            <a:r>
              <a:rPr lang="en-US" sz="2400" dirty="0" smtClean="0"/>
              <a:t> in the directory </a:t>
            </a:r>
            <a:r>
              <a:rPr lang="en-US" sz="2400" b="1" dirty="0" err="1" smtClean="0">
                <a:solidFill>
                  <a:srgbClr val="C00000"/>
                </a:solidFill>
              </a:rPr>
              <a:t>templateproject</a:t>
            </a:r>
            <a:r>
              <a:rPr lang="en-US" sz="2400" dirty="0" smtClean="0"/>
              <a:t>.</a:t>
            </a:r>
          </a:p>
          <a:p>
            <a:pPr fontAlgn="base"/>
            <a:endParaRPr lang="en-US" sz="2400" b="1" dirty="0" smtClean="0">
              <a:solidFill>
                <a:srgbClr val="00206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So we must configure this file also so that it simply redirects the request to our </a:t>
            </a:r>
            <a:r>
              <a:rPr lang="en-US" sz="2400" b="1" dirty="0" err="1" smtClean="0">
                <a:solidFill>
                  <a:srgbClr val="C00000"/>
                </a:solidFill>
              </a:rPr>
              <a:t>templateapp’s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urls.py</a:t>
            </a:r>
            <a:r>
              <a:rPr lang="en-US" sz="2400" dirty="0" smtClean="0"/>
              <a:t> file whenever a request arrives</a:t>
            </a:r>
            <a:endParaRPr lang="en-IN" sz="2000" dirty="0" smtClean="0"/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/>
              <a:t>Step 9:Configuring The Sites Main </a:t>
            </a:r>
            <a:br>
              <a:rPr lang="en-US" sz="2000" b="1" dirty="0" smtClean="0"/>
            </a:br>
            <a:r>
              <a:rPr lang="en-US" sz="2000" b="1" dirty="0" smtClean="0">
                <a:solidFill>
                  <a:srgbClr val="C00000"/>
                </a:solidFill>
              </a:rPr>
              <a:t>urls.py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File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7030A0"/>
                </a:solidFill>
              </a:rPr>
              <a:t>VS Code </a:t>
            </a:r>
            <a:r>
              <a:rPr lang="en-IN" sz="2400" dirty="0" smtClean="0"/>
              <a:t>open the file called </a:t>
            </a:r>
            <a:r>
              <a:rPr lang="en-IN" sz="2400" b="1" dirty="0" smtClean="0">
                <a:solidFill>
                  <a:srgbClr val="C00000"/>
                </a:solidFill>
              </a:rPr>
              <a:t>urls.py</a:t>
            </a:r>
            <a:r>
              <a:rPr lang="en-IN" sz="2400" dirty="0" smtClean="0"/>
              <a:t> in the </a:t>
            </a:r>
            <a:r>
              <a:rPr lang="en-IN" sz="2400" b="1" dirty="0" err="1" smtClean="0">
                <a:solidFill>
                  <a:srgbClr val="C00000"/>
                </a:solidFill>
              </a:rPr>
              <a:t>templateproject</a:t>
            </a:r>
            <a:r>
              <a:rPr lang="en-IN" sz="2400" dirty="0" smtClean="0"/>
              <a:t> folder and update the code in it as shown below in green.</a:t>
            </a:r>
          </a:p>
          <a:p>
            <a:pPr fontAlgn="base"/>
            <a:endParaRPr lang="en-US" sz="2400" b="1" u="sng" dirty="0" smtClean="0"/>
          </a:p>
          <a:p>
            <a:pPr fontAlgn="base"/>
            <a:r>
              <a:rPr lang="en-US" sz="2400" b="1" u="sng" dirty="0" smtClean="0">
                <a:solidFill>
                  <a:srgbClr val="C00000"/>
                </a:solidFill>
              </a:rPr>
              <a:t>Code </a:t>
            </a:r>
            <a:r>
              <a:rPr lang="en-US" sz="2400" b="1" u="sng" dirty="0" smtClean="0">
                <a:solidFill>
                  <a:srgbClr val="7030A0"/>
                </a:solidFill>
              </a:rPr>
              <a:t>(</a:t>
            </a:r>
            <a:r>
              <a:rPr lang="en-US" sz="2400" b="1" u="sng" dirty="0" err="1" smtClean="0">
                <a:solidFill>
                  <a:srgbClr val="7030A0"/>
                </a:solidFill>
              </a:rPr>
              <a:t>templateproject</a:t>
            </a:r>
            <a:r>
              <a:rPr lang="en-US" sz="2400" b="1" u="sng" dirty="0" smtClean="0">
                <a:solidFill>
                  <a:srgbClr val="7030A0"/>
                </a:solidFill>
              </a:rPr>
              <a:t>/urls.py)</a:t>
            </a:r>
            <a:r>
              <a:rPr lang="en-US" sz="2400" b="1" u="sng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django.contrib</a:t>
            </a:r>
            <a:r>
              <a:rPr lang="en-IN" sz="2000" b="1" dirty="0" smtClean="0">
                <a:solidFill>
                  <a:srgbClr val="002060"/>
                </a:solidFill>
              </a:rPr>
              <a:t> import admin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django.urls</a:t>
            </a:r>
            <a:r>
              <a:rPr lang="en-IN" sz="2000" b="1" dirty="0" smtClean="0">
                <a:solidFill>
                  <a:srgbClr val="002060"/>
                </a:solidFill>
              </a:rPr>
              <a:t> import </a:t>
            </a:r>
            <a:r>
              <a:rPr lang="en-IN" sz="2000" b="1" dirty="0" err="1" smtClean="0">
                <a:solidFill>
                  <a:srgbClr val="002060"/>
                </a:solidFill>
              </a:rPr>
              <a:t>path,</a:t>
            </a:r>
            <a:r>
              <a:rPr lang="en-IN" sz="2000" b="1" dirty="0" err="1" smtClean="0">
                <a:solidFill>
                  <a:srgbClr val="00B050"/>
                </a:solidFill>
              </a:rPr>
              <a:t>include</a:t>
            </a:r>
            <a:endParaRPr lang="en-IN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002060"/>
                </a:solidFill>
              </a:rPr>
              <a:t>urlpatterns</a:t>
            </a:r>
            <a:r>
              <a:rPr lang="en-IN" sz="2000" b="1" dirty="0" smtClean="0">
                <a:solidFill>
                  <a:srgbClr val="002060"/>
                </a:solidFill>
              </a:rPr>
              <a:t> = [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path('admin/', </a:t>
            </a:r>
            <a:r>
              <a:rPr lang="en-IN" sz="2000" b="1" dirty="0" err="1" smtClean="0">
                <a:solidFill>
                  <a:srgbClr val="002060"/>
                </a:solidFill>
              </a:rPr>
              <a:t>admin.site.urls</a:t>
            </a:r>
            <a:r>
              <a:rPr lang="en-IN" sz="2000" b="1" dirty="0" smtClean="0">
                <a:solidFill>
                  <a:srgbClr val="002060"/>
                </a:solidFill>
              </a:rPr>
              <a:t>),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</a:t>
            </a:r>
            <a:r>
              <a:rPr lang="en-IN" sz="2000" b="1" dirty="0" smtClean="0">
                <a:solidFill>
                  <a:srgbClr val="00B050"/>
                </a:solidFill>
              </a:rPr>
              <a:t>path('',include('</a:t>
            </a:r>
            <a:r>
              <a:rPr lang="en-IN" sz="2000" b="1" dirty="0" err="1" smtClean="0">
                <a:solidFill>
                  <a:srgbClr val="00B050"/>
                </a:solidFill>
              </a:rPr>
              <a:t>templateapp.urls</a:t>
            </a:r>
            <a:r>
              <a:rPr lang="en-IN" sz="2000" b="1" dirty="0" smtClean="0">
                <a:solidFill>
                  <a:srgbClr val="00B050"/>
                </a:solidFill>
              </a:rPr>
              <a:t>')</a:t>
            </a:r>
            <a:r>
              <a:rPr lang="en-IN" sz="2000" b="1" dirty="0" smtClean="0">
                <a:solidFill>
                  <a:srgbClr val="002060"/>
                </a:solidFill>
              </a:rPr>
              <a:t>),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]</a:t>
            </a:r>
            <a:br>
              <a:rPr lang="en-IN" sz="2000" b="1" dirty="0" smtClean="0">
                <a:solidFill>
                  <a:srgbClr val="002060"/>
                </a:solidFill>
              </a:rPr>
            </a:br>
            <a:endParaRPr lang="en-IN" sz="20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Step 10:Running The Server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sz="1900" dirty="0" smtClean="0"/>
              <a:t>To run our new </a:t>
            </a:r>
            <a:r>
              <a:rPr lang="en-IN" sz="1900" b="1" dirty="0" err="1" smtClean="0">
                <a:solidFill>
                  <a:srgbClr val="C00000"/>
                </a:solidFill>
              </a:rPr>
              <a:t>templateapp</a:t>
            </a:r>
            <a:r>
              <a:rPr lang="en-IN" sz="1900" dirty="0" smtClean="0"/>
              <a:t> , go to the folder </a:t>
            </a:r>
            <a:r>
              <a:rPr lang="en-IN" sz="1900" b="1" dirty="0" err="1" smtClean="0">
                <a:solidFill>
                  <a:srgbClr val="C00000"/>
                </a:solidFill>
              </a:rPr>
              <a:t>templateproject</a:t>
            </a:r>
            <a:r>
              <a:rPr lang="en-IN" sz="1900" dirty="0" smtClean="0"/>
              <a:t> by using </a:t>
            </a:r>
            <a:r>
              <a:rPr lang="en-IN" sz="1900" b="1" dirty="0" err="1" smtClean="0">
                <a:solidFill>
                  <a:srgbClr val="C00000"/>
                </a:solidFill>
              </a:rPr>
              <a:t>cd</a:t>
            </a:r>
            <a:r>
              <a:rPr lang="en-IN" sz="1900" dirty="0" smtClean="0"/>
              <a:t> command and type the </a:t>
            </a:r>
            <a:r>
              <a:rPr lang="en-IN" sz="1900" b="1" dirty="0" err="1" smtClean="0">
                <a:solidFill>
                  <a:srgbClr val="C00000"/>
                </a:solidFill>
              </a:rPr>
              <a:t>runserver</a:t>
            </a:r>
            <a:r>
              <a:rPr lang="en-IN" sz="1900" dirty="0" smtClean="0"/>
              <a:t> command in </a:t>
            </a:r>
            <a:r>
              <a:rPr lang="en-IN" sz="1900" b="1" dirty="0" smtClean="0">
                <a:solidFill>
                  <a:srgbClr val="7030A0"/>
                </a:solidFill>
              </a:rPr>
              <a:t>VS Code terminal </a:t>
            </a:r>
          </a:p>
          <a:p>
            <a:pPr lvl="1" fontAlgn="base"/>
            <a:endParaRPr lang="en-IN" sz="1900" dirty="0" smtClean="0"/>
          </a:p>
          <a:p>
            <a:pPr lvl="2" fontAlgn="base"/>
            <a:r>
              <a:rPr lang="en-US" sz="1700" b="1" dirty="0" err="1" smtClean="0">
                <a:solidFill>
                  <a:srgbClr val="00B050"/>
                </a:solidFill>
              </a:rPr>
              <a:t>cd</a:t>
            </a:r>
            <a:r>
              <a:rPr lang="en-US" sz="1700" b="1" dirty="0" smtClean="0">
                <a:solidFill>
                  <a:srgbClr val="00B050"/>
                </a:solidFill>
              </a:rPr>
              <a:t> </a:t>
            </a:r>
            <a:r>
              <a:rPr lang="en-US" sz="1700" b="1" dirty="0" err="1" smtClean="0">
                <a:solidFill>
                  <a:srgbClr val="00B050"/>
                </a:solidFill>
              </a:rPr>
              <a:t>templateproject</a:t>
            </a:r>
            <a:endParaRPr lang="en-IN" sz="1700" b="1" dirty="0" smtClean="0">
              <a:solidFill>
                <a:srgbClr val="00B050"/>
              </a:solidFill>
            </a:endParaRPr>
          </a:p>
          <a:p>
            <a:pPr lvl="2" fontAlgn="base"/>
            <a:r>
              <a:rPr lang="en-IN" sz="1700" b="1" dirty="0" smtClean="0">
                <a:solidFill>
                  <a:srgbClr val="00B050"/>
                </a:solidFill>
              </a:rPr>
              <a:t>python manage.py </a:t>
            </a:r>
            <a:r>
              <a:rPr lang="en-IN" sz="1700" b="1" dirty="0" err="1" smtClean="0">
                <a:solidFill>
                  <a:srgbClr val="00B050"/>
                </a:solidFill>
              </a:rPr>
              <a:t>runserver</a:t>
            </a:r>
            <a:r>
              <a:rPr lang="en-IN" sz="1700" b="1" dirty="0" smtClean="0">
                <a:solidFill>
                  <a:srgbClr val="00B050"/>
                </a:solidFill>
              </a:rPr>
              <a:t>. </a:t>
            </a:r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The server runs on the </a:t>
            </a:r>
            <a:r>
              <a:rPr lang="en-IN" sz="1900" b="1" dirty="0" smtClean="0">
                <a:solidFill>
                  <a:srgbClr val="C00000"/>
                </a:solidFill>
              </a:rPr>
              <a:t>default port 8000</a:t>
            </a:r>
            <a:r>
              <a:rPr lang="en-IN" sz="1900" dirty="0" smtClean="0"/>
              <a:t>, and we’ll see output like the following output in the </a:t>
            </a:r>
            <a:r>
              <a:rPr lang="en-IN" sz="1900" b="1" dirty="0" smtClean="0">
                <a:solidFill>
                  <a:srgbClr val="C00000"/>
                </a:solidFill>
              </a:rPr>
              <a:t>terminal window</a:t>
            </a:r>
            <a:r>
              <a:rPr lang="en-IN" sz="1900" dirty="0" smtClean="0"/>
              <a:t>:</a:t>
            </a:r>
            <a:endParaRPr lang="en-US" sz="1400" b="1" dirty="0" smtClean="0">
              <a:solidFill>
                <a:srgbClr val="C00000"/>
              </a:solidFill>
            </a:endParaRPr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280008"/>
            <a:ext cx="8858312" cy="2544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Step 11: Opening The Page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err="1" smtClean="0">
                <a:solidFill>
                  <a:srgbClr val="0070C0"/>
                </a:solidFill>
              </a:rPr>
              <a:t>Ctrl+click</a:t>
            </a:r>
            <a:r>
              <a:rPr lang="en-IN" sz="2000" dirty="0" smtClean="0"/>
              <a:t> the </a:t>
            </a:r>
            <a:r>
              <a:rPr lang="en-IN" sz="2000" b="1" dirty="0" smtClean="0">
                <a:solidFill>
                  <a:srgbClr val="002060"/>
                </a:solidFill>
              </a:rPr>
              <a:t>http://127.0.0.1:8000/</a:t>
            </a:r>
            <a:r>
              <a:rPr lang="en-IN" sz="2000" dirty="0" smtClean="0"/>
              <a:t> URL in the terminal output window to open default browser to that address. Now we should see a template based </a:t>
            </a:r>
            <a:r>
              <a:rPr lang="en-IN" sz="2000" b="1" dirty="0" smtClean="0">
                <a:solidFill>
                  <a:srgbClr val="0070C0"/>
                </a:solidFill>
              </a:rPr>
              <a:t>home page</a:t>
            </a:r>
          </a:p>
          <a:p>
            <a:pPr lvl="1" fontAlgn="base"/>
            <a:endParaRPr lang="en-IN" sz="20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 descr="djangoscreen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101781"/>
            <a:ext cx="9001156" cy="3583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Write a </a:t>
            </a:r>
            <a:r>
              <a:rPr lang="en-US" sz="2400" b="1" dirty="0" err="1" smtClean="0"/>
              <a:t>Django</a:t>
            </a:r>
            <a:r>
              <a:rPr lang="en-US" sz="2400" b="1" dirty="0" smtClean="0"/>
              <a:t> App using templates which displays the message </a:t>
            </a:r>
            <a:r>
              <a:rPr lang="en-US" sz="2400" b="1" dirty="0" smtClean="0">
                <a:solidFill>
                  <a:srgbClr val="7030A0"/>
                </a:solidFill>
              </a:rPr>
              <a:t>Help Page 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Do the following:</a:t>
            </a:r>
          </a:p>
          <a:p>
            <a:pPr lvl="1" fontAlgn="base"/>
            <a:endParaRPr lang="en-IN" sz="1500" dirty="0" smtClean="0"/>
          </a:p>
          <a:p>
            <a:pPr lvl="1" fontAlgn="base"/>
            <a:r>
              <a:rPr lang="en-IN" dirty="0" smtClean="0"/>
              <a:t>Create a </a:t>
            </a:r>
            <a:r>
              <a:rPr lang="en-IN" b="1" dirty="0" smtClean="0">
                <a:solidFill>
                  <a:srgbClr val="C00000"/>
                </a:solidFill>
              </a:rPr>
              <a:t>templates</a:t>
            </a:r>
            <a:r>
              <a:rPr lang="en-IN" dirty="0" smtClean="0"/>
              <a:t> directory and connect it to the </a:t>
            </a:r>
            <a:r>
              <a:rPr lang="en-IN" b="1" dirty="0" smtClean="0">
                <a:solidFill>
                  <a:srgbClr val="C00000"/>
                </a:solidFill>
              </a:rPr>
              <a:t>settings.py</a:t>
            </a:r>
            <a:r>
              <a:rPr lang="en-IN" dirty="0" smtClean="0"/>
              <a:t> file</a:t>
            </a:r>
          </a:p>
          <a:p>
            <a:pPr lvl="1" fontAlgn="base"/>
            <a:endParaRPr lang="en-IN" dirty="0" smtClean="0"/>
          </a:p>
          <a:p>
            <a:pPr lvl="1" fontAlgn="base"/>
            <a:r>
              <a:rPr lang="en-IN" dirty="0" smtClean="0"/>
              <a:t>Create a new </a:t>
            </a:r>
            <a:r>
              <a:rPr lang="en-IN" b="1" dirty="0" smtClean="0">
                <a:solidFill>
                  <a:srgbClr val="C00000"/>
                </a:solidFill>
              </a:rPr>
              <a:t>view</a:t>
            </a:r>
            <a:r>
              <a:rPr lang="en-IN" dirty="0" smtClean="0"/>
              <a:t> called </a:t>
            </a:r>
            <a:r>
              <a:rPr lang="en-IN" b="1" dirty="0" smtClean="0">
                <a:solidFill>
                  <a:srgbClr val="C00000"/>
                </a:solidFill>
              </a:rPr>
              <a:t>help</a:t>
            </a:r>
            <a:r>
              <a:rPr lang="en-IN" dirty="0" smtClean="0"/>
              <a:t> and use </a:t>
            </a:r>
            <a:r>
              <a:rPr lang="en-IN" dirty="0" err="1" smtClean="0"/>
              <a:t>url</a:t>
            </a:r>
            <a:r>
              <a:rPr lang="en-IN" dirty="0" smtClean="0"/>
              <a:t> mapping to render it for any page with the extension </a:t>
            </a:r>
            <a:r>
              <a:rPr lang="en-IN" b="1" dirty="0" smtClean="0">
                <a:solidFill>
                  <a:srgbClr val="C00000"/>
                </a:solidFill>
              </a:rPr>
              <a:t>/help</a:t>
            </a:r>
          </a:p>
          <a:p>
            <a:pPr lvl="1" fontAlgn="base"/>
            <a:endParaRPr lang="en-IN" dirty="0" smtClean="0"/>
          </a:p>
          <a:p>
            <a:pPr lvl="1" fontAlgn="base"/>
            <a:r>
              <a:rPr lang="en-IN" dirty="0" smtClean="0"/>
              <a:t>Return the message </a:t>
            </a:r>
            <a:r>
              <a:rPr lang="en-IN" b="1" dirty="0" smtClean="0">
                <a:solidFill>
                  <a:srgbClr val="7030A0"/>
                </a:solidFill>
              </a:rPr>
              <a:t>“Help Page” </a:t>
            </a:r>
            <a:r>
              <a:rPr lang="en-IN" dirty="0" smtClean="0"/>
              <a:t>from your </a:t>
            </a:r>
            <a:r>
              <a:rPr lang="en-IN" b="1" dirty="0" smtClean="0">
                <a:solidFill>
                  <a:srgbClr val="C00000"/>
                </a:solidFill>
              </a:rPr>
              <a:t>template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C00000"/>
                </a:solidFill>
              </a:rPr>
              <a:t>html file</a:t>
            </a:r>
            <a:r>
              <a:rPr lang="en-IN" dirty="0" smtClean="0"/>
              <a:t>.</a:t>
            </a:r>
          </a:p>
          <a:p>
            <a:endParaRPr lang="en-IN" sz="19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Introduction To Templates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sz="2000" dirty="0" smtClean="0"/>
              <a:t>It’s most efficient if </a:t>
            </a:r>
            <a:r>
              <a:rPr lang="en-IN" sz="2000" b="1" dirty="0" smtClean="0">
                <a:solidFill>
                  <a:srgbClr val="C00000"/>
                </a:solidFill>
              </a:rPr>
              <a:t>developers</a:t>
            </a:r>
            <a:r>
              <a:rPr lang="en-IN" sz="2000" dirty="0" smtClean="0"/>
              <a:t> can work on </a:t>
            </a:r>
            <a:r>
              <a:rPr lang="en-IN" sz="2000" b="1" dirty="0" smtClean="0">
                <a:solidFill>
                  <a:srgbClr val="C00000"/>
                </a:solidFill>
              </a:rPr>
              <a:t>Python code </a:t>
            </a:r>
            <a:r>
              <a:rPr lang="en-IN" sz="2000" dirty="0" smtClean="0"/>
              <a:t>and </a:t>
            </a:r>
            <a:r>
              <a:rPr lang="en-IN" sz="2000" b="1" dirty="0" smtClean="0">
                <a:solidFill>
                  <a:srgbClr val="0070C0"/>
                </a:solidFill>
              </a:rPr>
              <a:t>designers</a:t>
            </a:r>
            <a:r>
              <a:rPr lang="en-IN" sz="2000" dirty="0" smtClean="0"/>
              <a:t> can work on </a:t>
            </a:r>
            <a:r>
              <a:rPr lang="en-IN" sz="2000" b="1" dirty="0" smtClean="0">
                <a:solidFill>
                  <a:srgbClr val="0070C0"/>
                </a:solidFill>
              </a:rPr>
              <a:t>HTML and CSS  </a:t>
            </a:r>
            <a:r>
              <a:rPr lang="en-IN" sz="2000" dirty="0" smtClean="0"/>
              <a:t>at the same time, rather than one person waiting for the other to finish editing a single file that contains both </a:t>
            </a:r>
            <a:r>
              <a:rPr lang="en-IN" sz="2000" b="1" dirty="0" smtClean="0">
                <a:solidFill>
                  <a:srgbClr val="C00000"/>
                </a:solidFill>
              </a:rPr>
              <a:t>Python</a:t>
            </a:r>
            <a:r>
              <a:rPr lang="en-IN" sz="2000" dirty="0" smtClean="0"/>
              <a:t> and </a:t>
            </a:r>
            <a:r>
              <a:rPr lang="en-IN" sz="2000" b="1" dirty="0" smtClean="0">
                <a:solidFill>
                  <a:srgbClr val="0070C0"/>
                </a:solidFill>
              </a:rPr>
              <a:t>HTML</a:t>
            </a:r>
            <a:r>
              <a:rPr lang="en-IN" sz="2000" dirty="0" smtClean="0"/>
              <a:t>.</a:t>
            </a:r>
          </a:p>
          <a:p>
            <a:endParaRPr lang="en-US" sz="2200" dirty="0" smtClean="0"/>
          </a:p>
          <a:p>
            <a:endParaRPr lang="en-IN" sz="2400" dirty="0" smtClean="0"/>
          </a:p>
          <a:p>
            <a:r>
              <a:rPr lang="en-IN" sz="2400" dirty="0" smtClean="0"/>
              <a:t>For these reasons, it’s much cleaner and more maintainable to </a:t>
            </a:r>
            <a:r>
              <a:rPr lang="en-IN" sz="2400" b="1" dirty="0" smtClean="0">
                <a:solidFill>
                  <a:srgbClr val="00B050"/>
                </a:solidFill>
              </a:rPr>
              <a:t>separate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70C0"/>
                </a:solidFill>
              </a:rPr>
              <a:t>design of the page </a:t>
            </a:r>
            <a:r>
              <a:rPr lang="en-IN" sz="2400" dirty="0" smtClean="0"/>
              <a:t>from the </a:t>
            </a:r>
            <a:r>
              <a:rPr lang="en-IN" sz="2400" b="1" dirty="0" smtClean="0">
                <a:solidFill>
                  <a:srgbClr val="C00000"/>
                </a:solidFill>
              </a:rPr>
              <a:t>Python code </a:t>
            </a:r>
            <a:r>
              <a:rPr lang="en-IN" sz="2400" dirty="0" smtClean="0"/>
              <a:t>itself.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And this is achieved using </a:t>
            </a:r>
            <a:r>
              <a:rPr lang="en-IN" sz="2400" dirty="0" err="1" smtClean="0"/>
              <a:t>Django’s</a:t>
            </a:r>
            <a:r>
              <a:rPr lang="en-IN" sz="2400" dirty="0" smtClean="0"/>
              <a:t> </a:t>
            </a:r>
            <a:r>
              <a:rPr lang="en-IN" sz="2400" b="1" i="1" dirty="0" smtClean="0">
                <a:solidFill>
                  <a:srgbClr val="7030A0"/>
                </a:solidFill>
              </a:rPr>
              <a:t>template system</a:t>
            </a:r>
            <a:endParaRPr lang="en-US" sz="2200" b="1" dirty="0" smtClean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Introduction To Templates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rgbClr val="7030A0"/>
                </a:solidFill>
              </a:rPr>
              <a:t>Django</a:t>
            </a:r>
            <a:r>
              <a:rPr lang="en-US" sz="2400" b="1" dirty="0" smtClean="0">
                <a:solidFill>
                  <a:srgbClr val="7030A0"/>
                </a:solidFill>
              </a:rPr>
              <a:t> template system </a:t>
            </a:r>
            <a:r>
              <a:rPr lang="en-IN" sz="2400" dirty="0" smtClean="0"/>
              <a:t>makes it possible to </a:t>
            </a:r>
            <a:r>
              <a:rPr lang="en-IN" sz="2400" b="1" dirty="0" smtClean="0">
                <a:solidFill>
                  <a:srgbClr val="00B050"/>
                </a:solidFill>
              </a:rPr>
              <a:t>separate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HTML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</a:t>
            </a:r>
            <a:r>
              <a:rPr lang="en-IN" sz="2400" dirty="0" smtClean="0"/>
              <a:t>code goes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views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HTML</a:t>
            </a:r>
            <a:r>
              <a:rPr lang="en-IN" sz="2400" dirty="0" smtClean="0"/>
              <a:t> </a:t>
            </a:r>
            <a:r>
              <a:rPr lang="en-IN" sz="2400" dirty="0" smtClean="0"/>
              <a:t>code goes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0070C0"/>
                </a:solidFill>
              </a:rPr>
              <a:t>templates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To </a:t>
            </a:r>
            <a:r>
              <a:rPr lang="en-IN" sz="2400" dirty="0" smtClean="0"/>
              <a:t>link the two,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relies on the </a:t>
            </a:r>
            <a:r>
              <a:rPr lang="en-IN" sz="2400" b="1" i="1" dirty="0" smtClean="0">
                <a:solidFill>
                  <a:srgbClr val="002060"/>
                </a:solidFill>
              </a:rPr>
              <a:t>render() </a:t>
            </a:r>
            <a:r>
              <a:rPr lang="en-IN" sz="2400" dirty="0" smtClean="0"/>
              <a:t>function and the </a:t>
            </a:r>
            <a:r>
              <a:rPr lang="en-IN" sz="2400" b="1" i="1" dirty="0" err="1" smtClean="0">
                <a:solidFill>
                  <a:srgbClr val="002060"/>
                </a:solidFill>
              </a:rPr>
              <a:t>Django</a:t>
            </a:r>
            <a:r>
              <a:rPr lang="en-IN" sz="2400" b="1" i="1" dirty="0" smtClean="0">
                <a:solidFill>
                  <a:srgbClr val="002060"/>
                </a:solidFill>
              </a:rPr>
              <a:t> Template language</a:t>
            </a:r>
            <a:r>
              <a:rPr lang="en-IN" sz="2400" dirty="0" smtClean="0"/>
              <a:t>.</a:t>
            </a:r>
          </a:p>
          <a:p>
            <a:endParaRPr lang="en-US" sz="22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Introduction To Templates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template</a:t>
            </a:r>
            <a:r>
              <a:rPr lang="en-IN" sz="2400" dirty="0" smtClean="0"/>
              <a:t> will contain the </a:t>
            </a:r>
            <a:r>
              <a:rPr lang="en-IN" sz="2400" b="1" dirty="0" smtClean="0">
                <a:solidFill>
                  <a:srgbClr val="00B050"/>
                </a:solidFill>
              </a:rPr>
              <a:t>static parts of an html page </a:t>
            </a:r>
            <a:r>
              <a:rPr lang="en-IN" sz="2400" dirty="0" smtClean="0"/>
              <a:t>(parts that are always the same)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pPr fontAlgn="base"/>
            <a:r>
              <a:rPr lang="en-IN" sz="2400" dirty="0" smtClean="0"/>
              <a:t>Then there are </a:t>
            </a:r>
            <a:r>
              <a:rPr lang="en-IN" sz="2400" b="1" dirty="0" smtClean="0">
                <a:solidFill>
                  <a:srgbClr val="7030A0"/>
                </a:solidFill>
              </a:rPr>
              <a:t>template tags</a:t>
            </a:r>
            <a:r>
              <a:rPr lang="en-IN" sz="2400" dirty="0" smtClean="0"/>
              <a:t>, which have their own </a:t>
            </a:r>
            <a:r>
              <a:rPr lang="en-IN" sz="2400" b="1" dirty="0" smtClean="0">
                <a:solidFill>
                  <a:srgbClr val="00B050"/>
                </a:solidFill>
              </a:rPr>
              <a:t>special syntax</a:t>
            </a:r>
            <a:r>
              <a:rPr lang="en-IN" sz="2400" dirty="0" smtClean="0"/>
              <a:t>.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This syntax allows you to </a:t>
            </a:r>
            <a:r>
              <a:rPr lang="en-IN" sz="2400" b="1" dirty="0" smtClean="0">
                <a:solidFill>
                  <a:srgbClr val="00B050"/>
                </a:solidFill>
              </a:rPr>
              <a:t>inject dynamic content </a:t>
            </a:r>
            <a:r>
              <a:rPr lang="en-IN" sz="2400" dirty="0" smtClean="0"/>
              <a:t>that your </a:t>
            </a:r>
            <a:r>
              <a:rPr lang="en-IN" sz="2400" b="1" dirty="0" err="1" smtClean="0">
                <a:solidFill>
                  <a:srgbClr val="7030A0"/>
                </a:solidFill>
              </a:rPr>
              <a:t>Django</a:t>
            </a:r>
            <a:r>
              <a:rPr lang="en-IN" sz="2400" b="1" dirty="0" smtClean="0">
                <a:solidFill>
                  <a:srgbClr val="7030A0"/>
                </a:solidFill>
              </a:rPr>
              <a:t> App’s views </a:t>
            </a:r>
            <a:r>
              <a:rPr lang="en-IN" sz="2400" dirty="0" smtClean="0"/>
              <a:t>will produce, effecting the </a:t>
            </a:r>
            <a:r>
              <a:rPr lang="en-IN" sz="2400" b="1" dirty="0" smtClean="0">
                <a:solidFill>
                  <a:srgbClr val="C00000"/>
                </a:solidFill>
              </a:rPr>
              <a:t>final HTML</a:t>
            </a:r>
          </a:p>
          <a:p>
            <a:endParaRPr lang="en-US" sz="22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Steps Needed For </a:t>
            </a:r>
            <a:r>
              <a:rPr lang="en-US" sz="2800" b="1" dirty="0" err="1" smtClean="0"/>
              <a:t>Templating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To create and run a </a:t>
            </a:r>
            <a:r>
              <a:rPr lang="en-US" sz="2200" b="1" dirty="0" err="1" smtClean="0">
                <a:solidFill>
                  <a:srgbClr val="C00000"/>
                </a:solidFill>
              </a:rPr>
              <a:t>Django</a:t>
            </a:r>
            <a:r>
              <a:rPr lang="en-US" sz="2200" b="1" dirty="0" smtClean="0">
                <a:solidFill>
                  <a:srgbClr val="C00000"/>
                </a:solidFill>
              </a:rPr>
              <a:t> app using Templates</a:t>
            </a:r>
            <a:r>
              <a:rPr lang="en-US" sz="2200" dirty="0" smtClean="0"/>
              <a:t>, we need to follow </a:t>
            </a:r>
            <a:r>
              <a:rPr lang="en-US" sz="2200" b="1" dirty="0" smtClean="0">
                <a:solidFill>
                  <a:srgbClr val="0070C0"/>
                </a:solidFill>
              </a:rPr>
              <a:t>11 steps:</a:t>
            </a:r>
            <a:endParaRPr lang="en-US" sz="2200" dirty="0" smtClean="0"/>
          </a:p>
          <a:p>
            <a:pPr marL="457200" indent="-457200">
              <a:buAutoNum type="arabicPeriod"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rgbClr val="FF0000"/>
                </a:solidFill>
              </a:rPr>
              <a:t>Activating </a:t>
            </a:r>
            <a:r>
              <a:rPr lang="en-US" sz="1600" b="1" dirty="0" err="1" smtClean="0">
                <a:solidFill>
                  <a:srgbClr val="FF0000"/>
                </a:solidFill>
              </a:rPr>
              <a:t>Django</a:t>
            </a:r>
            <a:r>
              <a:rPr lang="en-US" sz="1600" b="1" dirty="0" smtClean="0">
                <a:solidFill>
                  <a:srgbClr val="FF0000"/>
                </a:solidFill>
              </a:rPr>
              <a:t> Environment in VS Code</a:t>
            </a: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rgbClr val="7030A0"/>
                </a:solidFill>
              </a:rPr>
              <a:t>Creating a </a:t>
            </a:r>
            <a:r>
              <a:rPr lang="en-US" sz="1600" b="1" dirty="0" err="1" smtClean="0">
                <a:solidFill>
                  <a:srgbClr val="7030A0"/>
                </a:solidFill>
              </a:rPr>
              <a:t>Django</a:t>
            </a:r>
            <a:r>
              <a:rPr lang="en-US" sz="1600" b="1" dirty="0" smtClean="0">
                <a:solidFill>
                  <a:srgbClr val="7030A0"/>
                </a:solidFill>
              </a:rPr>
              <a:t> Project in VS Code</a:t>
            </a: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rgbClr val="C00000"/>
                </a:solidFill>
              </a:rPr>
              <a:t>Creating the app</a:t>
            </a: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rgbClr val="00B050"/>
                </a:solidFill>
              </a:rPr>
              <a:t>Activating the app</a:t>
            </a: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rgbClr val="002060"/>
                </a:solidFill>
              </a:rPr>
              <a:t>C</a:t>
            </a:r>
            <a:r>
              <a:rPr lang="en-IN" sz="1600" b="1" dirty="0" err="1" smtClean="0">
                <a:solidFill>
                  <a:srgbClr val="002060"/>
                </a:solidFill>
              </a:rPr>
              <a:t>reate</a:t>
            </a:r>
            <a:r>
              <a:rPr lang="en-IN" sz="1600" b="1" dirty="0" smtClean="0">
                <a:solidFill>
                  <a:srgbClr val="002060"/>
                </a:solidFill>
              </a:rPr>
              <a:t> the </a:t>
            </a:r>
            <a:r>
              <a:rPr lang="en-IN" sz="1600" b="1" dirty="0" smtClean="0">
                <a:solidFill>
                  <a:srgbClr val="C00000"/>
                </a:solidFill>
              </a:rPr>
              <a:t>templates</a:t>
            </a:r>
            <a:r>
              <a:rPr lang="en-IN" sz="1600" b="1" dirty="0" smtClean="0">
                <a:solidFill>
                  <a:srgbClr val="002060"/>
                </a:solidFill>
              </a:rPr>
              <a:t> directory structure.</a:t>
            </a: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chemeClr val="accent4"/>
                </a:solidFill>
              </a:rPr>
              <a:t>Configuring </a:t>
            </a:r>
            <a:r>
              <a:rPr lang="en-US" sz="1600" b="1" dirty="0" smtClean="0">
                <a:solidFill>
                  <a:srgbClr val="C00000"/>
                </a:solidFill>
              </a:rPr>
              <a:t>settings.py</a:t>
            </a:r>
            <a:r>
              <a:rPr lang="en-US" sz="1600" b="1" dirty="0" smtClean="0">
                <a:solidFill>
                  <a:schemeClr val="accent4"/>
                </a:solidFill>
              </a:rPr>
              <a:t> for templates</a:t>
            </a:r>
          </a:p>
          <a:p>
            <a:pPr marL="457200" indent="-457200">
              <a:buFont typeface="Wingdings 2"/>
              <a:buAutoNum type="arabicPeriod"/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Create the HTML file inside the template directory</a:t>
            </a:r>
            <a:endParaRPr lang="en-IN" sz="16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rgbClr val="0070C0"/>
                </a:solidFill>
              </a:rPr>
              <a:t>Creating the view to render the template</a:t>
            </a: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rgbClr val="FF0000"/>
                </a:solidFill>
              </a:rPr>
              <a:t>Configuring the View in </a:t>
            </a:r>
            <a:r>
              <a:rPr lang="en-US" sz="1600" b="1" dirty="0" err="1" smtClean="0">
                <a:solidFill>
                  <a:srgbClr val="FF0000"/>
                </a:solidFill>
              </a:rPr>
              <a:t>Url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Running the server</a:t>
            </a: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rgbClr val="7030A0"/>
                </a:solidFill>
              </a:rPr>
              <a:t>Opening the page in browser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Steps Needed For </a:t>
            </a:r>
            <a:r>
              <a:rPr lang="en-US" sz="2800" b="1" dirty="0" err="1" smtClean="0"/>
              <a:t>Templating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Amongst these </a:t>
            </a:r>
            <a:r>
              <a:rPr lang="en-US" sz="2400" b="1" dirty="0" smtClean="0">
                <a:solidFill>
                  <a:srgbClr val="C00000"/>
                </a:solidFill>
              </a:rPr>
              <a:t>11 steps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7030A0"/>
                </a:solidFill>
              </a:rPr>
              <a:t>step-1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7030A0"/>
                </a:solidFill>
              </a:rPr>
              <a:t>step-2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7030A0"/>
                </a:solidFill>
              </a:rPr>
              <a:t>step-3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7030A0"/>
                </a:solidFill>
              </a:rPr>
              <a:t>step-4</a:t>
            </a:r>
            <a:r>
              <a:rPr lang="en-US" sz="2400" dirty="0" smtClean="0"/>
              <a:t>,            </a:t>
            </a:r>
            <a:r>
              <a:rPr lang="en-US" sz="2400" b="1" dirty="0" smtClean="0">
                <a:solidFill>
                  <a:srgbClr val="7030A0"/>
                </a:solidFill>
              </a:rPr>
              <a:t>step 9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7030A0"/>
                </a:solidFill>
              </a:rPr>
              <a:t>step-10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7030A0"/>
                </a:solidFill>
              </a:rPr>
              <a:t>step-11 </a:t>
            </a:r>
            <a:r>
              <a:rPr lang="en-US" sz="2400" dirty="0" smtClean="0"/>
              <a:t>will remain as before.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 we will focus only on steps </a:t>
            </a:r>
            <a:r>
              <a:rPr lang="en-US" sz="2400" b="1" dirty="0" smtClean="0">
                <a:solidFill>
                  <a:srgbClr val="7030A0"/>
                </a:solidFill>
              </a:rPr>
              <a:t>5</a:t>
            </a:r>
            <a:r>
              <a:rPr lang="en-US" sz="2400" b="1" dirty="0" smtClean="0"/>
              <a:t>,</a:t>
            </a:r>
            <a:r>
              <a:rPr lang="en-US" sz="2400" b="1" dirty="0" smtClean="0">
                <a:solidFill>
                  <a:srgbClr val="7030A0"/>
                </a:solidFill>
              </a:rPr>
              <a:t>6</a:t>
            </a:r>
            <a:r>
              <a:rPr lang="en-US" sz="2400" b="1" dirty="0" smtClean="0"/>
              <a:t> ,</a:t>
            </a:r>
            <a:r>
              <a:rPr lang="en-US" sz="2400" b="1" dirty="0" smtClean="0">
                <a:solidFill>
                  <a:srgbClr val="7030A0"/>
                </a:solidFill>
              </a:rPr>
              <a:t>7 </a:t>
            </a:r>
            <a:r>
              <a:rPr lang="en-US" sz="2400" dirty="0" smtClean="0"/>
              <a:t>and</a:t>
            </a:r>
            <a:r>
              <a:rPr lang="en-US" sz="2400" b="1" dirty="0" smtClean="0">
                <a:solidFill>
                  <a:srgbClr val="7030A0"/>
                </a:solidFill>
              </a:rPr>
              <a:t> 8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/>
            </a:pPr>
            <a:endParaRPr lang="en-US" sz="2400" b="1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4658</TotalTime>
  <Words>1926</Words>
  <Application>Microsoft Office PowerPoint</Application>
  <PresentationFormat>On-screen Show (4:3)</PresentationFormat>
  <Paragraphs>400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Civic</vt:lpstr>
      <vt:lpstr>Slide 1</vt:lpstr>
      <vt:lpstr>Today’s Agenda</vt:lpstr>
      <vt:lpstr>Introduction To Templates</vt:lpstr>
      <vt:lpstr>Introduction To Templates</vt:lpstr>
      <vt:lpstr>Introduction To Templates</vt:lpstr>
      <vt:lpstr>Introduction To Templates</vt:lpstr>
      <vt:lpstr>Introduction To Templates</vt:lpstr>
      <vt:lpstr>Steps Needed For Templating</vt:lpstr>
      <vt:lpstr>Steps Needed For Templating</vt:lpstr>
      <vt:lpstr>Template Directory Structure</vt:lpstr>
      <vt:lpstr>Option 1- The App Level Way</vt:lpstr>
      <vt:lpstr>Option 1- The App Level Way</vt:lpstr>
      <vt:lpstr>Option 2- The Project Level Way</vt:lpstr>
      <vt:lpstr>Option 1- The App Level Way</vt:lpstr>
      <vt:lpstr>Option 2- The Project Level Way</vt:lpstr>
      <vt:lpstr>Code Explained</vt:lpstr>
      <vt:lpstr>Code Explained</vt:lpstr>
      <vt:lpstr>Step 1-Activating Django Environment In VS Code</vt:lpstr>
      <vt:lpstr>Step 1-Activating Django Environment In VS Code</vt:lpstr>
      <vt:lpstr>Step 1-Activating Django Environment In VS Code</vt:lpstr>
      <vt:lpstr>Step 1-Activating Django Environment In VS Code</vt:lpstr>
      <vt:lpstr>Step 1-Activating Django Environment In VS Code</vt:lpstr>
      <vt:lpstr>Step 1-Activating Django Environment In VS Code</vt:lpstr>
      <vt:lpstr>Step 1-Activating Django Environment In VS Code</vt:lpstr>
      <vt:lpstr>Step 2-Creating Django Project  In VS Code</vt:lpstr>
      <vt:lpstr>Step 2-Creating Django Project  In VS Code</vt:lpstr>
      <vt:lpstr>Step 3- Creating The App</vt:lpstr>
      <vt:lpstr>Step 3- Creating The App</vt:lpstr>
      <vt:lpstr>Step 4: Activating The App</vt:lpstr>
      <vt:lpstr>Step 4: Activating The App</vt:lpstr>
      <vt:lpstr>Step 5: Creating The templates Directory</vt:lpstr>
      <vt:lpstr>Step 5: Creating The templates Directory</vt:lpstr>
      <vt:lpstr>Step 6: Updating The  settings.py File</vt:lpstr>
      <vt:lpstr>Step 6: Updating The  settings.py File</vt:lpstr>
      <vt:lpstr>Step 7: Creating The HTML File</vt:lpstr>
      <vt:lpstr>Step 7: Creating The HTML File</vt:lpstr>
      <vt:lpstr>Step 8:Creating The View</vt:lpstr>
      <vt:lpstr>Step 8:Creating The View</vt:lpstr>
      <vt:lpstr>Step 8:Creating The View</vt:lpstr>
      <vt:lpstr>Step 9:Configuring The View In Url</vt:lpstr>
      <vt:lpstr>Step 9:Configuring The View In Url</vt:lpstr>
      <vt:lpstr>Step 9:Configuring The Sites Main  urls.py File</vt:lpstr>
      <vt:lpstr>Step 9:Configuring The Sites Main  urls.py File</vt:lpstr>
      <vt:lpstr>Step 10:Running The Server</vt:lpstr>
      <vt:lpstr>Step 11: Opening The Page</vt:lpstr>
      <vt:lpstr>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379</cp:revision>
  <dcterms:created xsi:type="dcterms:W3CDTF">2015-12-21T13:46:48Z</dcterms:created>
  <dcterms:modified xsi:type="dcterms:W3CDTF">2019-04-12T05:20:50Z</dcterms:modified>
</cp:coreProperties>
</file>