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399" r:id="rId4"/>
    <p:sldId id="548" r:id="rId5"/>
    <p:sldId id="549" r:id="rId6"/>
    <p:sldId id="550" r:id="rId7"/>
    <p:sldId id="514" r:id="rId8"/>
    <p:sldId id="551" r:id="rId9"/>
    <p:sldId id="552" r:id="rId10"/>
    <p:sldId id="553" r:id="rId11"/>
    <p:sldId id="554" r:id="rId12"/>
    <p:sldId id="556" r:id="rId13"/>
    <p:sldId id="557" r:id="rId14"/>
    <p:sldId id="558" r:id="rId15"/>
    <p:sldId id="559" r:id="rId16"/>
    <p:sldId id="565" r:id="rId17"/>
    <p:sldId id="560" r:id="rId18"/>
    <p:sldId id="561" r:id="rId19"/>
    <p:sldId id="562" r:id="rId20"/>
    <p:sldId id="563" r:id="rId21"/>
    <p:sldId id="564" r:id="rId22"/>
    <p:sldId id="566" r:id="rId23"/>
    <p:sldId id="555" r:id="rId24"/>
    <p:sldId id="516" r:id="rId25"/>
    <p:sldId id="56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27-03-2019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27-03-2019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27-03-2019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27-03-2019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FULL STACK WEB DEVELOPMENT WITH DJANGO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</a:t>
            </a:r>
            <a:r>
              <a:rPr lang="en-US" sz="4400" smtClean="0">
                <a:solidFill>
                  <a:srgbClr val="FF0000"/>
                </a:solidFill>
              </a:rPr>
              <a:t>8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Open the </a:t>
            </a:r>
            <a:r>
              <a:rPr lang="en-US" sz="2400" b="1" dirty="0" smtClean="0">
                <a:solidFill>
                  <a:srgbClr val="C00000"/>
                </a:solidFill>
              </a:rPr>
              <a:t>settings.py</a:t>
            </a:r>
            <a:r>
              <a:rPr lang="en-US" sz="2400" dirty="0" smtClean="0"/>
              <a:t> file in the </a:t>
            </a:r>
            <a:r>
              <a:rPr lang="en-US" sz="2400" b="1" dirty="0" smtClean="0">
                <a:solidFill>
                  <a:srgbClr val="C00000"/>
                </a:solidFill>
              </a:rPr>
              <a:t>templateproject2</a:t>
            </a:r>
            <a:r>
              <a:rPr lang="en-US" sz="2400" dirty="0" smtClean="0"/>
              <a:t> app of our </a:t>
            </a:r>
            <a:r>
              <a:rPr lang="en-US" sz="2400" b="1" dirty="0" smtClean="0">
                <a:solidFill>
                  <a:srgbClr val="C00000"/>
                </a:solidFill>
              </a:rPr>
              <a:t>templateproject2 </a:t>
            </a:r>
            <a:r>
              <a:rPr lang="en-US" sz="2400" dirty="0" smtClean="0"/>
              <a:t>folder and make the entry shown in </a:t>
            </a:r>
            <a:r>
              <a:rPr lang="en-US" sz="2400" b="1" dirty="0" smtClean="0">
                <a:solidFill>
                  <a:srgbClr val="00B050"/>
                </a:solidFill>
              </a:rPr>
              <a:t>green color </a:t>
            </a:r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rgbClr val="C00000"/>
                </a:solidFill>
              </a:rPr>
              <a:t>INSTALLED_APPS</a:t>
            </a:r>
            <a:r>
              <a:rPr lang="en-US" sz="2400" dirty="0" smtClean="0"/>
              <a:t> list</a:t>
            </a:r>
          </a:p>
          <a:p>
            <a:pPr fontAlgn="base"/>
            <a:r>
              <a:rPr lang="en-US" sz="2400" b="1" u="sng" dirty="0" smtClean="0">
                <a:solidFill>
                  <a:srgbClr val="C00000"/>
                </a:solidFill>
              </a:rPr>
              <a:t>Code: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INSTALLED_APPS = [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django.contrib.admin</a:t>
            </a:r>
            <a:r>
              <a:rPr lang="en-IN" sz="20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django.contrib.auth</a:t>
            </a:r>
            <a:r>
              <a:rPr lang="en-IN" sz="20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django.contrib.contenttypes</a:t>
            </a:r>
            <a:r>
              <a:rPr lang="en-IN" sz="20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django.contrib.sessions</a:t>
            </a:r>
            <a:r>
              <a:rPr lang="en-IN" sz="20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django.contrib.messages</a:t>
            </a:r>
            <a:r>
              <a:rPr lang="en-IN" sz="20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django.contrib.staticfiles</a:t>
            </a:r>
            <a:r>
              <a:rPr lang="en-IN" sz="20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‘templateapp2',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]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rgbClr val="C00000"/>
                </a:solidFill>
              </a:rPr>
              <a:t>settings.py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rgbClr val="C00000"/>
                </a:solidFill>
              </a:rPr>
              <a:t>templateproject2</a:t>
            </a:r>
            <a:r>
              <a:rPr lang="en-US" sz="2400" dirty="0" smtClean="0"/>
              <a:t> app locate the </a:t>
            </a:r>
            <a:r>
              <a:rPr lang="en-US" sz="2400" b="1" dirty="0" smtClean="0">
                <a:solidFill>
                  <a:srgbClr val="C00000"/>
                </a:solidFill>
              </a:rPr>
              <a:t>TEMPLATES</a:t>
            </a:r>
            <a:r>
              <a:rPr lang="en-US" sz="2400" dirty="0" smtClean="0"/>
              <a:t> list and modify it’s </a:t>
            </a:r>
            <a:r>
              <a:rPr lang="en-US" sz="2400" b="1" dirty="0" smtClean="0">
                <a:solidFill>
                  <a:srgbClr val="C00000"/>
                </a:solidFill>
              </a:rPr>
              <a:t>DIR</a:t>
            </a:r>
            <a:r>
              <a:rPr lang="en-US" sz="2400" dirty="0" smtClean="0"/>
              <a:t> key as shown below:</a:t>
            </a:r>
          </a:p>
          <a:p>
            <a:pPr lvl="1">
              <a:buNone/>
            </a:pPr>
            <a:endParaRPr lang="en-IN" sz="2000" b="1" dirty="0" smtClean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TEMPLATES = [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{ ...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'DIRS': [</a:t>
            </a:r>
            <a:r>
              <a:rPr lang="en-IN" sz="2000" b="1" dirty="0" err="1" smtClean="0">
                <a:solidFill>
                  <a:srgbClr val="C00000"/>
                </a:solidFill>
              </a:rPr>
              <a:t>os.path.join</a:t>
            </a:r>
            <a:r>
              <a:rPr lang="en-IN" sz="2000" b="1" dirty="0" smtClean="0">
                <a:solidFill>
                  <a:srgbClr val="C00000"/>
                </a:solidFill>
              </a:rPr>
              <a:t>(BASE_DIR, 'templates')</a:t>
            </a:r>
            <a:r>
              <a:rPr lang="en-IN" sz="2000" b="1" dirty="0" smtClean="0">
                <a:solidFill>
                  <a:srgbClr val="7030A0"/>
                </a:solidFill>
              </a:rPr>
              <a:t>],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... },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]</a:t>
            </a:r>
            <a:endParaRPr lang="en-IN" sz="1900" b="1" dirty="0" smtClean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Once we’ve done creating templates folder structure then we can create an </a:t>
            </a:r>
            <a:r>
              <a:rPr lang="en-IN" sz="2400" b="1" dirty="0" smtClean="0">
                <a:solidFill>
                  <a:srgbClr val="7030A0"/>
                </a:solidFill>
              </a:rPr>
              <a:t>html</a:t>
            </a:r>
            <a:r>
              <a:rPr lang="en-IN" sz="2400" dirty="0" smtClean="0"/>
              <a:t> file called </a:t>
            </a:r>
            <a:r>
              <a:rPr lang="en-IN" sz="2400" b="1" dirty="0" smtClean="0">
                <a:solidFill>
                  <a:srgbClr val="C00000"/>
                </a:solidFill>
              </a:rPr>
              <a:t>showdate.html</a:t>
            </a:r>
            <a:r>
              <a:rPr lang="en-IN" sz="2400" dirty="0" smtClean="0"/>
              <a:t> inside of the </a:t>
            </a:r>
            <a:r>
              <a:rPr lang="en-IN" sz="2400" b="1" dirty="0" smtClean="0">
                <a:solidFill>
                  <a:srgbClr val="C00000"/>
                </a:solidFill>
              </a:rPr>
              <a:t>templates/templateapp2</a:t>
            </a:r>
            <a:r>
              <a:rPr lang="en-IN" sz="2400" dirty="0" smtClean="0"/>
              <a:t> directory.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This file should contain a template variable called </a:t>
            </a:r>
            <a:r>
              <a:rPr lang="en-US" sz="2400" b="1" dirty="0" smtClean="0">
                <a:solidFill>
                  <a:srgbClr val="C00000"/>
                </a:solidFill>
              </a:rPr>
              <a:t>today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fontAlgn="base"/>
            <a:endParaRPr lang="en-IN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#showdate.html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&lt;!DOCTYPE html&gt;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&lt;html </a:t>
            </a:r>
            <a:r>
              <a:rPr lang="en-IN" sz="1600" b="1" dirty="0" err="1" smtClean="0">
                <a:solidFill>
                  <a:srgbClr val="002060"/>
                </a:solidFill>
              </a:rPr>
              <a:t>lang</a:t>
            </a:r>
            <a:r>
              <a:rPr lang="en-IN" sz="1600" b="1" dirty="0" smtClean="0">
                <a:solidFill>
                  <a:srgbClr val="002060"/>
                </a:solidFill>
              </a:rPr>
              <a:t>="en"&gt;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&lt;head&gt;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&lt;meta </a:t>
            </a:r>
            <a:r>
              <a:rPr lang="en-IN" sz="1600" b="1" dirty="0" err="1" smtClean="0">
                <a:solidFill>
                  <a:srgbClr val="002060"/>
                </a:solidFill>
              </a:rPr>
              <a:t>charset</a:t>
            </a:r>
            <a:r>
              <a:rPr lang="en-IN" sz="1600" b="1" dirty="0" smtClean="0">
                <a:solidFill>
                  <a:srgbClr val="002060"/>
                </a:solidFill>
              </a:rPr>
              <a:t>="UTF-8"&gt;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&lt;meta name="viewport" content="width=device-width, initial-scale=1.0"&gt;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&lt;meta http-equiv="X-UA-Compatible" content="</a:t>
            </a:r>
            <a:r>
              <a:rPr lang="en-IN" sz="1600" b="1" dirty="0" err="1" smtClean="0">
                <a:solidFill>
                  <a:srgbClr val="002060"/>
                </a:solidFill>
              </a:rPr>
              <a:t>ie</a:t>
            </a:r>
            <a:r>
              <a:rPr lang="en-IN" sz="1600" b="1" dirty="0" smtClean="0">
                <a:solidFill>
                  <a:srgbClr val="002060"/>
                </a:solidFill>
              </a:rPr>
              <a:t>=edge"&gt;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&lt;title&gt;Template Variable Demo&lt;/title&gt;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&lt;/head&gt;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&lt;body&gt;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&lt;h1&gt;Current Date Is </a:t>
            </a:r>
            <a:r>
              <a:rPr lang="en-IN" sz="1600" b="1" dirty="0" smtClean="0">
                <a:solidFill>
                  <a:srgbClr val="C00000"/>
                </a:solidFill>
              </a:rPr>
              <a:t>{{today}} </a:t>
            </a:r>
            <a:r>
              <a:rPr lang="en-IN" sz="1600" b="1" dirty="0" smtClean="0">
                <a:solidFill>
                  <a:srgbClr val="002060"/>
                </a:solidFill>
              </a:rPr>
              <a:t>&lt;/h1&gt; 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&lt;/body&gt;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&lt;/html&gt;</a:t>
            </a:r>
          </a:p>
          <a:p>
            <a:pPr fontAlgn="base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200" dirty="0" smtClean="0"/>
              <a:t>Now we have the template in place, we need to update our </a:t>
            </a:r>
            <a:r>
              <a:rPr lang="en-IN" sz="2200" b="1" dirty="0" smtClean="0">
                <a:solidFill>
                  <a:srgbClr val="C00000"/>
                </a:solidFill>
              </a:rPr>
              <a:t>views.py</a:t>
            </a:r>
            <a:r>
              <a:rPr lang="en-IN" sz="2200" dirty="0" smtClean="0"/>
              <a:t>.</a:t>
            </a:r>
          </a:p>
          <a:p>
            <a:pPr fontAlgn="base"/>
            <a:endParaRPr lang="en-US" sz="2200" dirty="0" smtClean="0"/>
          </a:p>
          <a:p>
            <a:pPr fontAlgn="base"/>
            <a:r>
              <a:rPr lang="en-IN" sz="2200" dirty="0" smtClean="0"/>
              <a:t>In our </a:t>
            </a:r>
            <a:r>
              <a:rPr lang="en-IN" sz="2200" b="1" dirty="0" smtClean="0">
                <a:solidFill>
                  <a:srgbClr val="C00000"/>
                </a:solidFill>
              </a:rPr>
              <a:t>views.py</a:t>
            </a:r>
            <a:r>
              <a:rPr lang="en-IN" sz="2200" dirty="0" smtClean="0"/>
              <a:t> file , we must create a </a:t>
            </a:r>
            <a:r>
              <a:rPr lang="en-IN" sz="2200" b="1" dirty="0" err="1" smtClean="0">
                <a:solidFill>
                  <a:srgbClr val="C00000"/>
                </a:solidFill>
              </a:rPr>
              <a:t>datetime</a:t>
            </a:r>
            <a:r>
              <a:rPr lang="en-IN" sz="2200" dirty="0" smtClean="0"/>
              <a:t> object and extract current date from it .</a:t>
            </a:r>
          </a:p>
          <a:p>
            <a:pPr fontAlgn="base"/>
            <a:endParaRPr lang="en-US" sz="2200" dirty="0" smtClean="0"/>
          </a:p>
          <a:p>
            <a:pPr fontAlgn="base"/>
            <a:r>
              <a:rPr lang="en-US" sz="2200" dirty="0" smtClean="0"/>
              <a:t>Then we should call the </a:t>
            </a:r>
            <a:r>
              <a:rPr lang="en-US" sz="2200" b="1" dirty="0" smtClean="0">
                <a:solidFill>
                  <a:srgbClr val="C00000"/>
                </a:solidFill>
              </a:rPr>
              <a:t>render() </a:t>
            </a:r>
            <a:r>
              <a:rPr lang="en-US" sz="2200" dirty="0" smtClean="0"/>
              <a:t>function passing it </a:t>
            </a:r>
            <a:r>
              <a:rPr lang="en-US" sz="2200" b="1" dirty="0" smtClean="0">
                <a:solidFill>
                  <a:srgbClr val="7030A0"/>
                </a:solidFill>
              </a:rPr>
              <a:t>3 arguments:</a:t>
            </a:r>
          </a:p>
          <a:p>
            <a:pPr lvl="1" fontAlgn="base"/>
            <a:r>
              <a:rPr lang="en-US" sz="1900" dirty="0" smtClean="0"/>
              <a:t>Request object</a:t>
            </a:r>
          </a:p>
          <a:p>
            <a:pPr lvl="1" fontAlgn="base"/>
            <a:r>
              <a:rPr lang="en-US" sz="1900" dirty="0" smtClean="0"/>
              <a:t>Template file path</a:t>
            </a:r>
          </a:p>
          <a:p>
            <a:pPr lvl="1" fontAlgn="base"/>
            <a:r>
              <a:rPr lang="en-US" sz="1900" dirty="0" smtClean="0"/>
              <a:t>String representing current date</a:t>
            </a:r>
            <a:endParaRPr lang="en-IN" sz="1900" dirty="0" smtClean="0"/>
          </a:p>
          <a:p>
            <a:pPr fontAlgn="base"/>
            <a:r>
              <a:rPr lang="en-US" sz="2200" dirty="0" smtClean="0"/>
              <a:t>Make sure that we pass the </a:t>
            </a:r>
            <a:r>
              <a:rPr lang="en-US" sz="2200" b="1" dirty="0" smtClean="0">
                <a:solidFill>
                  <a:srgbClr val="7030A0"/>
                </a:solidFill>
              </a:rPr>
              <a:t>third argument </a:t>
            </a:r>
            <a:r>
              <a:rPr lang="en-US" sz="2200" dirty="0" smtClean="0"/>
              <a:t>as a </a:t>
            </a:r>
            <a:r>
              <a:rPr lang="en-US" sz="2200" b="1" dirty="0" smtClean="0">
                <a:solidFill>
                  <a:srgbClr val="C00000"/>
                </a:solidFill>
              </a:rPr>
              <a:t>dictionary</a:t>
            </a:r>
            <a:r>
              <a:rPr lang="en-US" sz="2200" dirty="0" smtClean="0"/>
              <a:t> with the </a:t>
            </a:r>
            <a:r>
              <a:rPr lang="en-US" sz="2200" b="1" dirty="0" smtClean="0">
                <a:solidFill>
                  <a:srgbClr val="C00000"/>
                </a:solidFill>
              </a:rPr>
              <a:t>key</a:t>
            </a:r>
            <a:r>
              <a:rPr lang="en-US" sz="2200" dirty="0" smtClean="0"/>
              <a:t> as </a:t>
            </a:r>
            <a:r>
              <a:rPr lang="en-US" sz="2200" b="1" dirty="0" smtClean="0">
                <a:solidFill>
                  <a:srgbClr val="C00000"/>
                </a:solidFill>
              </a:rPr>
              <a:t>today </a:t>
            </a:r>
            <a:r>
              <a:rPr lang="en-US" sz="2200" dirty="0" smtClean="0"/>
              <a:t>and it’s value as </a:t>
            </a:r>
            <a:r>
              <a:rPr lang="en-US" sz="2200" b="1" dirty="0" smtClean="0">
                <a:solidFill>
                  <a:srgbClr val="C00000"/>
                </a:solidFill>
              </a:rPr>
              <a:t>current date</a:t>
            </a:r>
          </a:p>
          <a:p>
            <a:pPr fontAlgn="base"/>
            <a:endParaRPr lang="en-IN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endParaRPr lang="en-IN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14282" y="1428736"/>
            <a:ext cx="87868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from </a:t>
            </a:r>
            <a:r>
              <a:rPr lang="en-IN" sz="2400" b="1" dirty="0" err="1" smtClean="0">
                <a:solidFill>
                  <a:srgbClr val="002060"/>
                </a:solidFill>
              </a:rPr>
              <a:t>django.shortcuts</a:t>
            </a:r>
            <a:r>
              <a:rPr lang="en-IN" sz="2400" b="1" dirty="0" smtClean="0">
                <a:solidFill>
                  <a:srgbClr val="002060"/>
                </a:solidFill>
              </a:rPr>
              <a:t> import render</a:t>
            </a:r>
          </a:p>
          <a:p>
            <a:r>
              <a:rPr lang="en-IN" sz="2400" b="1" dirty="0" smtClean="0">
                <a:solidFill>
                  <a:srgbClr val="002060"/>
                </a:solidFill>
              </a:rPr>
              <a:t>from </a:t>
            </a:r>
            <a:r>
              <a:rPr lang="en-IN" sz="2400" b="1" dirty="0" err="1" smtClean="0">
                <a:solidFill>
                  <a:srgbClr val="002060"/>
                </a:solidFill>
              </a:rPr>
              <a:t>datetime</a:t>
            </a:r>
            <a:r>
              <a:rPr lang="en-IN" sz="2400" b="1" dirty="0" smtClean="0">
                <a:solidFill>
                  <a:srgbClr val="002060"/>
                </a:solidFill>
              </a:rPr>
              <a:t> import *</a:t>
            </a:r>
          </a:p>
          <a:p>
            <a:r>
              <a:rPr lang="en-IN" sz="2400" b="1" dirty="0" smtClean="0">
                <a:solidFill>
                  <a:srgbClr val="002060"/>
                </a:solidFill>
              </a:rPr>
              <a:t>def </a:t>
            </a:r>
            <a:r>
              <a:rPr lang="en-IN" sz="2400" b="1" dirty="0" err="1" smtClean="0">
                <a:solidFill>
                  <a:srgbClr val="002060"/>
                </a:solidFill>
              </a:rPr>
              <a:t>homePageView</a:t>
            </a:r>
            <a:r>
              <a:rPr lang="en-IN" sz="2400" b="1" dirty="0" smtClean="0">
                <a:solidFill>
                  <a:srgbClr val="002060"/>
                </a:solidFill>
              </a:rPr>
              <a:t>(request):</a:t>
            </a:r>
          </a:p>
          <a:p>
            <a:r>
              <a:rPr lang="en-IN" sz="2400" b="1" dirty="0" smtClean="0">
                <a:solidFill>
                  <a:srgbClr val="002060"/>
                </a:solidFill>
              </a:rPr>
              <a:t>	</a:t>
            </a:r>
            <a:r>
              <a:rPr lang="en-IN" sz="2400" b="1" dirty="0" err="1" smtClean="0">
                <a:solidFill>
                  <a:srgbClr val="002060"/>
                </a:solidFill>
              </a:rPr>
              <a:t>curr_date</a:t>
            </a:r>
            <a:r>
              <a:rPr lang="en-IN" sz="2400" b="1" dirty="0" smtClean="0">
                <a:solidFill>
                  <a:srgbClr val="002060"/>
                </a:solidFill>
              </a:rPr>
              <a:t>=</a:t>
            </a:r>
            <a:r>
              <a:rPr lang="en-IN" sz="2400" b="1" dirty="0" err="1" smtClean="0">
                <a:solidFill>
                  <a:srgbClr val="002060"/>
                </a:solidFill>
              </a:rPr>
              <a:t>datetime.now</a:t>
            </a:r>
            <a:r>
              <a:rPr lang="en-IN" sz="2400" b="1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IN" sz="2400" b="1" dirty="0" smtClean="0">
                <a:solidFill>
                  <a:srgbClr val="002060"/>
                </a:solidFill>
              </a:rPr>
              <a:t>	</a:t>
            </a:r>
            <a:r>
              <a:rPr lang="en-IN" sz="2400" b="1" dirty="0" err="1" smtClean="0">
                <a:solidFill>
                  <a:srgbClr val="002060"/>
                </a:solidFill>
              </a:rPr>
              <a:t>curr_date_str</a:t>
            </a:r>
            <a:r>
              <a:rPr lang="en-IN" sz="2400" b="1" dirty="0" smtClean="0">
                <a:solidFill>
                  <a:srgbClr val="002060"/>
                </a:solidFill>
              </a:rPr>
              <a:t>=</a:t>
            </a:r>
            <a:r>
              <a:rPr lang="en-IN" sz="2400" b="1" dirty="0" err="1" smtClean="0">
                <a:solidFill>
                  <a:srgbClr val="002060"/>
                </a:solidFill>
              </a:rPr>
              <a:t>curr_date.strftime</a:t>
            </a:r>
            <a:r>
              <a:rPr lang="en-IN" sz="2400" b="1" dirty="0" smtClean="0">
                <a:solidFill>
                  <a:srgbClr val="002060"/>
                </a:solidFill>
              </a:rPr>
              <a:t>("%d-%b-%Y")</a:t>
            </a:r>
          </a:p>
          <a:p>
            <a:r>
              <a:rPr lang="en-IN" sz="2400" b="1" dirty="0" smtClean="0">
                <a:solidFill>
                  <a:srgbClr val="002060"/>
                </a:solidFill>
              </a:rPr>
              <a:t>	return 	render(request,"templateapp2/showdate.html",</a:t>
            </a:r>
          </a:p>
          <a:p>
            <a:r>
              <a:rPr lang="en-IN" sz="2400" b="1" dirty="0" smtClean="0">
                <a:solidFill>
                  <a:srgbClr val="002060"/>
                </a:solidFill>
              </a:rPr>
              <a:t>	   {'</a:t>
            </a:r>
            <a:r>
              <a:rPr lang="en-IN" sz="2400" b="1" dirty="0" err="1" smtClean="0">
                <a:solidFill>
                  <a:srgbClr val="002060"/>
                </a:solidFill>
              </a:rPr>
              <a:t>today':curr_date</a:t>
            </a:r>
            <a:r>
              <a:rPr lang="en-IN" sz="2400" b="1" dirty="0" smtClean="0">
                <a:solidFill>
                  <a:srgbClr val="002060"/>
                </a:solidFill>
              </a:rPr>
              <a:t>})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After creating and updating the </a:t>
            </a:r>
            <a:r>
              <a:rPr lang="en-IN" sz="2400" b="1" dirty="0" smtClean="0">
                <a:solidFill>
                  <a:srgbClr val="C00000"/>
                </a:solidFill>
              </a:rPr>
              <a:t>views.py</a:t>
            </a:r>
            <a:r>
              <a:rPr lang="en-IN" sz="2400" dirty="0" smtClean="0"/>
              <a:t> we need to tell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this is the view we want displayed when someone navigates to the </a:t>
            </a:r>
            <a:r>
              <a:rPr lang="en-IN" sz="2400" b="1" dirty="0" smtClean="0">
                <a:solidFill>
                  <a:srgbClr val="7030A0"/>
                </a:solidFill>
              </a:rPr>
              <a:t>site root </a:t>
            </a:r>
            <a:r>
              <a:rPr lang="en-IN" sz="2400" dirty="0" smtClean="0"/>
              <a:t>(home page).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As usual we do this </a:t>
            </a:r>
            <a:r>
              <a:rPr lang="en-IN" sz="2400" dirty="0" smtClean="0"/>
              <a:t>by configuring our </a:t>
            </a:r>
            <a:r>
              <a:rPr lang="en-IN" sz="2400" b="1" dirty="0" smtClean="0">
                <a:solidFill>
                  <a:srgbClr val="7030A0"/>
                </a:solidFill>
              </a:rPr>
              <a:t>URLs </a:t>
            </a:r>
            <a:r>
              <a:rPr lang="en-IN" sz="2400" dirty="0" smtClean="0"/>
              <a:t>at 2 places:</a:t>
            </a:r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Inside the </a:t>
            </a:r>
            <a:r>
              <a:rPr lang="en-IN" sz="1900" b="1" dirty="0" smtClean="0">
                <a:solidFill>
                  <a:srgbClr val="C00000"/>
                </a:solidFill>
              </a:rPr>
              <a:t>templateapp2 </a:t>
            </a:r>
            <a:r>
              <a:rPr lang="en-IN" sz="1900" dirty="0" smtClean="0">
                <a:solidFill>
                  <a:schemeClr val="bg2">
                    <a:lumMod val="50000"/>
                  </a:schemeClr>
                </a:solidFill>
              </a:rPr>
              <a:t>directory’s</a:t>
            </a:r>
            <a:r>
              <a:rPr lang="en-IN" sz="1900" b="1" dirty="0" smtClean="0">
                <a:solidFill>
                  <a:srgbClr val="C00000"/>
                </a:solidFill>
              </a:rPr>
              <a:t> urls.py</a:t>
            </a:r>
            <a:r>
              <a:rPr lang="en-IN" sz="1900" dirty="0" smtClean="0"/>
              <a:t> file</a:t>
            </a:r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Inside the site’s main </a:t>
            </a:r>
            <a:r>
              <a:rPr lang="en-IN" sz="1900" b="1" dirty="0" smtClean="0">
                <a:solidFill>
                  <a:srgbClr val="C00000"/>
                </a:solidFill>
              </a:rPr>
              <a:t>urls.py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7030A0"/>
                </a:solidFill>
              </a:rPr>
              <a:t>VS Code </a:t>
            </a:r>
            <a:r>
              <a:rPr lang="en-IN" sz="2400" dirty="0" smtClean="0"/>
              <a:t>create a new file called </a:t>
            </a:r>
            <a:r>
              <a:rPr lang="en-IN" sz="2400" b="1" dirty="0" smtClean="0">
                <a:solidFill>
                  <a:srgbClr val="C00000"/>
                </a:solidFill>
              </a:rPr>
              <a:t>urls.py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C00000"/>
                </a:solidFill>
              </a:rPr>
              <a:t>templateapp2</a:t>
            </a:r>
            <a:r>
              <a:rPr lang="en-IN" sz="2400" dirty="0" smtClean="0"/>
              <a:t> folder and write the following code in it.</a:t>
            </a:r>
          </a:p>
          <a:p>
            <a:pPr fontAlgn="base"/>
            <a:endParaRPr lang="en-US" sz="2400" b="1" u="sng" dirty="0" smtClean="0"/>
          </a:p>
          <a:p>
            <a:pPr fontAlgn="base"/>
            <a:r>
              <a:rPr lang="en-US" sz="2400" b="1" u="sng" dirty="0" smtClean="0">
                <a:solidFill>
                  <a:srgbClr val="C00000"/>
                </a:solidFill>
              </a:rPr>
              <a:t>Code </a:t>
            </a:r>
            <a:r>
              <a:rPr lang="en-US" sz="2400" b="1" u="sng" dirty="0" smtClean="0">
                <a:solidFill>
                  <a:srgbClr val="7030A0"/>
                </a:solidFill>
              </a:rPr>
              <a:t>(templateapp2/urls.py)</a:t>
            </a:r>
            <a:r>
              <a:rPr lang="en-US" sz="2400" b="1" u="sng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django.urls</a:t>
            </a:r>
            <a:r>
              <a:rPr lang="en-IN" sz="2000" b="1" dirty="0" smtClean="0">
                <a:solidFill>
                  <a:srgbClr val="002060"/>
                </a:solidFill>
              </a:rPr>
              <a:t> import path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. import views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002060"/>
                </a:solidFill>
              </a:rPr>
              <a:t>urlpatterns</a:t>
            </a:r>
            <a:r>
              <a:rPr lang="en-IN" sz="2000" b="1" dirty="0" smtClean="0">
                <a:solidFill>
                  <a:srgbClr val="002060"/>
                </a:solidFill>
              </a:rPr>
              <a:t> = [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path('', </a:t>
            </a:r>
            <a:r>
              <a:rPr lang="en-IN" sz="2000" b="1" dirty="0" err="1" smtClean="0">
                <a:solidFill>
                  <a:srgbClr val="002060"/>
                </a:solidFill>
              </a:rPr>
              <a:t>views.homePageView</a:t>
            </a:r>
            <a:r>
              <a:rPr lang="en-IN" sz="2000" b="1" dirty="0" smtClean="0">
                <a:solidFill>
                  <a:srgbClr val="002060"/>
                </a:solidFill>
              </a:rPr>
              <a:t>, name ='index'),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]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As we know whenever a request arrives it first hits the main </a:t>
            </a:r>
            <a:r>
              <a:rPr lang="en-US" sz="2400" b="1" dirty="0" smtClean="0">
                <a:solidFill>
                  <a:srgbClr val="C00000"/>
                </a:solidFill>
              </a:rPr>
              <a:t>urls.py</a:t>
            </a:r>
            <a:r>
              <a:rPr lang="en-US" sz="2400" dirty="0" smtClean="0"/>
              <a:t> file , that is , the file </a:t>
            </a:r>
            <a:r>
              <a:rPr lang="en-US" sz="2400" b="1" dirty="0" smtClean="0">
                <a:solidFill>
                  <a:srgbClr val="C00000"/>
                </a:solidFill>
              </a:rPr>
              <a:t>urls.py</a:t>
            </a:r>
            <a:r>
              <a:rPr lang="en-US" sz="2400" dirty="0" smtClean="0"/>
              <a:t> in the directory </a:t>
            </a:r>
            <a:r>
              <a:rPr lang="en-US" sz="2400" b="1" dirty="0" smtClean="0">
                <a:solidFill>
                  <a:srgbClr val="C00000"/>
                </a:solidFill>
              </a:rPr>
              <a:t>templateproject2</a:t>
            </a:r>
            <a:r>
              <a:rPr lang="en-US" sz="2400" dirty="0" smtClean="0"/>
              <a:t>.</a:t>
            </a:r>
          </a:p>
          <a:p>
            <a:pPr fontAlgn="base"/>
            <a:endParaRPr lang="en-US" sz="2400" b="1" dirty="0" smtClean="0">
              <a:solidFill>
                <a:srgbClr val="00206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So we must configure this file also so that it simply redirects the request to our </a:t>
            </a:r>
            <a:r>
              <a:rPr lang="en-US" sz="2400" b="1" dirty="0" smtClean="0">
                <a:solidFill>
                  <a:srgbClr val="C00000"/>
                </a:solidFill>
              </a:rPr>
              <a:t>templateapp2’s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urls.py</a:t>
            </a:r>
            <a:r>
              <a:rPr lang="en-US" sz="2400" dirty="0" smtClean="0"/>
              <a:t> file whenever a request arrives</a:t>
            </a:r>
            <a:endParaRPr lang="en-IN" sz="2000" dirty="0" smtClean="0"/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7030A0"/>
                </a:solidFill>
              </a:rPr>
              <a:t>VS Code </a:t>
            </a:r>
            <a:r>
              <a:rPr lang="en-IN" sz="2400" dirty="0" smtClean="0"/>
              <a:t>open the file called </a:t>
            </a:r>
            <a:r>
              <a:rPr lang="en-IN" sz="2400" b="1" dirty="0" smtClean="0">
                <a:solidFill>
                  <a:srgbClr val="C00000"/>
                </a:solidFill>
              </a:rPr>
              <a:t>urls.py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C00000"/>
                </a:solidFill>
              </a:rPr>
              <a:t>templateproject2</a:t>
            </a:r>
            <a:r>
              <a:rPr lang="en-IN" sz="2400" dirty="0" smtClean="0"/>
              <a:t> folder and update the code in it as shown below in green.</a:t>
            </a:r>
          </a:p>
          <a:p>
            <a:pPr fontAlgn="base"/>
            <a:endParaRPr lang="en-US" sz="2400" b="1" u="sng" dirty="0" smtClean="0"/>
          </a:p>
          <a:p>
            <a:pPr fontAlgn="base"/>
            <a:r>
              <a:rPr lang="en-US" sz="2400" b="1" u="sng" dirty="0" smtClean="0">
                <a:solidFill>
                  <a:srgbClr val="C00000"/>
                </a:solidFill>
              </a:rPr>
              <a:t>Code </a:t>
            </a:r>
            <a:r>
              <a:rPr lang="en-US" sz="2400" b="1" u="sng" dirty="0" smtClean="0">
                <a:solidFill>
                  <a:srgbClr val="7030A0"/>
                </a:solidFill>
              </a:rPr>
              <a:t>(</a:t>
            </a:r>
            <a:r>
              <a:rPr lang="en-US" sz="2400" b="1" u="sng" dirty="0" err="1" smtClean="0">
                <a:solidFill>
                  <a:srgbClr val="7030A0"/>
                </a:solidFill>
              </a:rPr>
              <a:t>templateproject</a:t>
            </a:r>
            <a:r>
              <a:rPr lang="en-US" sz="2400" b="1" u="sng" dirty="0" smtClean="0">
                <a:solidFill>
                  <a:srgbClr val="7030A0"/>
                </a:solidFill>
              </a:rPr>
              <a:t>/urls.py)</a:t>
            </a:r>
            <a:r>
              <a:rPr lang="en-US" sz="2400" b="1" u="sng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django.contrib</a:t>
            </a:r>
            <a:r>
              <a:rPr lang="en-IN" sz="2000" b="1" dirty="0" smtClean="0">
                <a:solidFill>
                  <a:srgbClr val="002060"/>
                </a:solidFill>
              </a:rPr>
              <a:t> import admin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django.urls</a:t>
            </a:r>
            <a:r>
              <a:rPr lang="en-IN" sz="2000" b="1" dirty="0" smtClean="0">
                <a:solidFill>
                  <a:srgbClr val="002060"/>
                </a:solidFill>
              </a:rPr>
              <a:t> import </a:t>
            </a:r>
            <a:r>
              <a:rPr lang="en-IN" sz="2000" b="1" dirty="0" err="1" smtClean="0">
                <a:solidFill>
                  <a:srgbClr val="002060"/>
                </a:solidFill>
              </a:rPr>
              <a:t>path,</a:t>
            </a:r>
            <a:r>
              <a:rPr lang="en-IN" sz="2000" b="1" dirty="0" err="1" smtClean="0">
                <a:solidFill>
                  <a:srgbClr val="00B050"/>
                </a:solidFill>
              </a:rPr>
              <a:t>include</a:t>
            </a:r>
            <a:endParaRPr lang="en-IN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002060"/>
                </a:solidFill>
              </a:rPr>
              <a:t>urlpatterns</a:t>
            </a:r>
            <a:r>
              <a:rPr lang="en-IN" sz="2000" b="1" dirty="0" smtClean="0">
                <a:solidFill>
                  <a:srgbClr val="002060"/>
                </a:solidFill>
              </a:rPr>
              <a:t> = [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path('admin/', </a:t>
            </a:r>
            <a:r>
              <a:rPr lang="en-IN" sz="2000" b="1" dirty="0" err="1" smtClean="0">
                <a:solidFill>
                  <a:srgbClr val="002060"/>
                </a:solidFill>
              </a:rPr>
              <a:t>admin.site.urls</a:t>
            </a:r>
            <a:r>
              <a:rPr lang="en-IN" sz="2000" b="1" dirty="0" smtClean="0">
                <a:solidFill>
                  <a:srgbClr val="002060"/>
                </a:solidFill>
              </a:rPr>
              <a:t>),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</a:t>
            </a:r>
            <a:r>
              <a:rPr lang="en-IN" sz="2000" b="1" dirty="0" smtClean="0">
                <a:solidFill>
                  <a:srgbClr val="00B050"/>
                </a:solidFill>
              </a:rPr>
              <a:t>path('',include('templateapp2.urls')</a:t>
            </a:r>
            <a:r>
              <a:rPr lang="en-IN" sz="2000" b="1" dirty="0" smtClean="0">
                <a:solidFill>
                  <a:srgbClr val="002060"/>
                </a:solidFill>
              </a:rPr>
              <a:t>),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]</a:t>
            </a:r>
            <a:br>
              <a:rPr lang="en-IN" sz="2000" b="1" dirty="0" smtClean="0">
                <a:solidFill>
                  <a:srgbClr val="002060"/>
                </a:solidFill>
              </a:rPr>
            </a:br>
            <a:endParaRPr lang="en-IN" sz="20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/>
              <a:t>Developing Our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Passing Data To Templates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Concept Of Template Variable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Example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sz="1900" dirty="0" smtClean="0"/>
              <a:t>To run our new </a:t>
            </a:r>
            <a:r>
              <a:rPr lang="en-IN" sz="1900" b="1" dirty="0" smtClean="0">
                <a:solidFill>
                  <a:srgbClr val="C00000"/>
                </a:solidFill>
              </a:rPr>
              <a:t>templateapp2</a:t>
            </a:r>
            <a:r>
              <a:rPr lang="en-IN" sz="1900" dirty="0" smtClean="0"/>
              <a:t> , go to the folder </a:t>
            </a:r>
            <a:r>
              <a:rPr lang="en-IN" sz="1900" b="1" dirty="0" smtClean="0">
                <a:solidFill>
                  <a:srgbClr val="C00000"/>
                </a:solidFill>
              </a:rPr>
              <a:t>templateproject2</a:t>
            </a:r>
            <a:r>
              <a:rPr lang="en-IN" sz="1900" dirty="0" smtClean="0"/>
              <a:t> by using </a:t>
            </a:r>
            <a:r>
              <a:rPr lang="en-IN" sz="1900" b="1" dirty="0" err="1" smtClean="0">
                <a:solidFill>
                  <a:srgbClr val="C00000"/>
                </a:solidFill>
              </a:rPr>
              <a:t>cd</a:t>
            </a:r>
            <a:r>
              <a:rPr lang="en-IN" sz="1900" dirty="0" smtClean="0"/>
              <a:t> command and type the </a:t>
            </a:r>
            <a:r>
              <a:rPr lang="en-IN" sz="1900" b="1" dirty="0" err="1" smtClean="0">
                <a:solidFill>
                  <a:srgbClr val="C00000"/>
                </a:solidFill>
              </a:rPr>
              <a:t>runserver</a:t>
            </a:r>
            <a:r>
              <a:rPr lang="en-IN" sz="1900" dirty="0" smtClean="0"/>
              <a:t> command in </a:t>
            </a:r>
            <a:r>
              <a:rPr lang="en-IN" sz="1900" b="1" dirty="0" smtClean="0">
                <a:solidFill>
                  <a:srgbClr val="7030A0"/>
                </a:solidFill>
              </a:rPr>
              <a:t>VS Code terminal </a:t>
            </a:r>
          </a:p>
          <a:p>
            <a:pPr lvl="2" fontAlgn="base"/>
            <a:r>
              <a:rPr lang="en-US" sz="1700" b="1" dirty="0" err="1" smtClean="0">
                <a:solidFill>
                  <a:srgbClr val="00B050"/>
                </a:solidFill>
              </a:rPr>
              <a:t>cd</a:t>
            </a:r>
            <a:r>
              <a:rPr lang="en-US" sz="1700" b="1" dirty="0" smtClean="0">
                <a:solidFill>
                  <a:srgbClr val="00B050"/>
                </a:solidFill>
              </a:rPr>
              <a:t> templateproject2</a:t>
            </a:r>
            <a:endParaRPr lang="en-IN" sz="1700" b="1" dirty="0" smtClean="0">
              <a:solidFill>
                <a:srgbClr val="00B050"/>
              </a:solidFill>
            </a:endParaRPr>
          </a:p>
          <a:p>
            <a:pPr lvl="2" fontAlgn="base"/>
            <a:r>
              <a:rPr lang="en-IN" sz="1700" b="1" dirty="0" smtClean="0">
                <a:solidFill>
                  <a:srgbClr val="00B050"/>
                </a:solidFill>
              </a:rPr>
              <a:t>python manage.py </a:t>
            </a:r>
            <a:r>
              <a:rPr lang="en-IN" sz="1700" b="1" dirty="0" err="1" smtClean="0">
                <a:solidFill>
                  <a:srgbClr val="00B050"/>
                </a:solidFill>
              </a:rPr>
              <a:t>runserver</a:t>
            </a:r>
            <a:r>
              <a:rPr lang="en-IN" sz="1700" b="1" dirty="0" smtClean="0">
                <a:solidFill>
                  <a:srgbClr val="00B050"/>
                </a:solidFill>
              </a:rPr>
              <a:t>. </a:t>
            </a:r>
          </a:p>
          <a:p>
            <a:pPr lvl="1" fontAlgn="base"/>
            <a:r>
              <a:rPr lang="en-IN" sz="1900" dirty="0" smtClean="0"/>
              <a:t>The server runs on the </a:t>
            </a:r>
            <a:r>
              <a:rPr lang="en-IN" sz="1900" b="1" dirty="0" smtClean="0">
                <a:solidFill>
                  <a:srgbClr val="C00000"/>
                </a:solidFill>
              </a:rPr>
              <a:t>default port 8000</a:t>
            </a:r>
            <a:r>
              <a:rPr lang="en-IN" sz="1900" dirty="0" smtClean="0"/>
              <a:t>, and we’ll see output like the following output in the </a:t>
            </a:r>
            <a:r>
              <a:rPr lang="en-IN" sz="1900" b="1" dirty="0" smtClean="0">
                <a:solidFill>
                  <a:srgbClr val="C00000"/>
                </a:solidFill>
              </a:rPr>
              <a:t>terminal window</a:t>
            </a:r>
            <a:r>
              <a:rPr lang="en-IN" sz="1900" dirty="0" smtClean="0"/>
              <a:t>:</a:t>
            </a:r>
            <a:endParaRPr lang="en-US" sz="1400" b="1" dirty="0" smtClean="0">
              <a:solidFill>
                <a:srgbClr val="C00000"/>
              </a:solidFill>
            </a:endParaRPr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786190"/>
            <a:ext cx="8858312" cy="3038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err="1" smtClean="0">
                <a:solidFill>
                  <a:srgbClr val="0070C0"/>
                </a:solidFill>
              </a:rPr>
              <a:t>Ctrl+click</a:t>
            </a:r>
            <a:r>
              <a:rPr lang="en-IN" sz="2000" dirty="0" smtClean="0"/>
              <a:t> the </a:t>
            </a:r>
            <a:r>
              <a:rPr lang="en-IN" sz="2000" b="1" dirty="0" smtClean="0">
                <a:solidFill>
                  <a:srgbClr val="002060"/>
                </a:solidFill>
              </a:rPr>
              <a:t>http://127.0.0.1:8000/</a:t>
            </a:r>
            <a:r>
              <a:rPr lang="en-IN" sz="2000" dirty="0" smtClean="0"/>
              <a:t> URL in the terminal output window to open default browser to that address. Now we should see the current date as a template based </a:t>
            </a:r>
            <a:r>
              <a:rPr lang="en-IN" sz="2000" b="1" dirty="0" smtClean="0">
                <a:solidFill>
                  <a:srgbClr val="0070C0"/>
                </a:solidFill>
              </a:rPr>
              <a:t>home page</a:t>
            </a:r>
          </a:p>
          <a:p>
            <a:pPr lvl="1" fontAlgn="base"/>
            <a:endParaRPr lang="en-IN" sz="20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 descr="djangoscreen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101781"/>
            <a:ext cx="8887118" cy="3583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Modify the previous exercise , so that now your page displays three information </a:t>
            </a:r>
            <a:r>
              <a:rPr lang="en-US" sz="2400" b="1" dirty="0" smtClean="0">
                <a:solidFill>
                  <a:srgbClr val="C00000"/>
                </a:solidFill>
              </a:rPr>
              <a:t>Current Date 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Current Time </a:t>
            </a:r>
            <a:r>
              <a:rPr lang="en-US" sz="2400" b="1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Current Day</a:t>
            </a:r>
            <a:r>
              <a:rPr lang="en-US" sz="2400" b="1" dirty="0" smtClean="0"/>
              <a:t>.</a:t>
            </a:r>
            <a:endParaRPr lang="en-IN" sz="19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Output: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jangoscreen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571876"/>
            <a:ext cx="8858312" cy="3143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Everything will remain same except 2 changes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dirty="0" smtClean="0"/>
              <a:t>We will have to update the view so that it now sends </a:t>
            </a:r>
            <a:r>
              <a:rPr lang="en-US" sz="1900" b="1" dirty="0" smtClean="0">
                <a:solidFill>
                  <a:srgbClr val="C00000"/>
                </a:solidFill>
              </a:rPr>
              <a:t>three values </a:t>
            </a:r>
            <a:r>
              <a:rPr lang="en-US" sz="1900" dirty="0" smtClean="0"/>
              <a:t>to the </a:t>
            </a:r>
            <a:r>
              <a:rPr lang="en-US" sz="1900" b="1" dirty="0" smtClean="0">
                <a:solidFill>
                  <a:srgbClr val="C00000"/>
                </a:solidFill>
              </a:rPr>
              <a:t>template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In the </a:t>
            </a:r>
            <a:r>
              <a:rPr lang="en-US" sz="1900" b="1" dirty="0" smtClean="0">
                <a:solidFill>
                  <a:srgbClr val="C00000"/>
                </a:solidFill>
              </a:rPr>
              <a:t>HTML file </a:t>
            </a:r>
            <a:r>
              <a:rPr lang="en-US" sz="1900" dirty="0" smtClean="0"/>
              <a:t>we will have to use </a:t>
            </a:r>
            <a:r>
              <a:rPr lang="en-US" sz="1900" b="1" dirty="0" smtClean="0">
                <a:solidFill>
                  <a:srgbClr val="C00000"/>
                </a:solidFill>
              </a:rPr>
              <a:t>three template variable </a:t>
            </a:r>
            <a:r>
              <a:rPr lang="en-US" sz="1900" dirty="0" smtClean="0"/>
              <a:t>tags to retrieve the values sent by the view</a:t>
            </a:r>
            <a:endParaRPr lang="en-US" sz="1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 (</a:t>
            </a:r>
            <a:r>
              <a:rPr lang="en-US" sz="2800" b="1" dirty="0" smtClean="0">
                <a:solidFill>
                  <a:srgbClr val="C00000"/>
                </a:solidFill>
              </a:rPr>
              <a:t>views.py</a:t>
            </a:r>
            <a:r>
              <a:rPr lang="en-US" sz="2800" b="1" dirty="0" smtClean="0"/>
              <a:t>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django.shortcuts</a:t>
            </a:r>
            <a:r>
              <a:rPr lang="en-IN" sz="2000" b="1" dirty="0" smtClean="0">
                <a:solidFill>
                  <a:srgbClr val="002060"/>
                </a:solidFill>
              </a:rPr>
              <a:t> import render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</a:t>
            </a:r>
            <a:r>
              <a:rPr lang="en-IN" sz="2000" b="1" dirty="0" err="1" smtClean="0">
                <a:solidFill>
                  <a:srgbClr val="002060"/>
                </a:solidFill>
              </a:rPr>
              <a:t>datetime</a:t>
            </a:r>
            <a:r>
              <a:rPr lang="en-IN" sz="2000" b="1" dirty="0" smtClean="0">
                <a:solidFill>
                  <a:srgbClr val="002060"/>
                </a:solidFill>
              </a:rPr>
              <a:t> import *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def </a:t>
            </a:r>
            <a:r>
              <a:rPr lang="en-IN" sz="2000" b="1" dirty="0" err="1" smtClean="0">
                <a:solidFill>
                  <a:srgbClr val="002060"/>
                </a:solidFill>
              </a:rPr>
              <a:t>homePageView</a:t>
            </a:r>
            <a:r>
              <a:rPr lang="en-IN" sz="2000" b="1" dirty="0" smtClean="0">
                <a:solidFill>
                  <a:srgbClr val="002060"/>
                </a:solidFill>
              </a:rPr>
              <a:t>(request):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</a:t>
            </a:r>
            <a:r>
              <a:rPr lang="en-IN" sz="2000" b="1" dirty="0" err="1" smtClean="0">
                <a:solidFill>
                  <a:srgbClr val="002060"/>
                </a:solidFill>
              </a:rPr>
              <a:t>curr_date</a:t>
            </a:r>
            <a:r>
              <a:rPr lang="en-IN" sz="2000" b="1" dirty="0" smtClean="0">
                <a:solidFill>
                  <a:srgbClr val="002060"/>
                </a:solidFill>
              </a:rPr>
              <a:t>=</a:t>
            </a:r>
            <a:r>
              <a:rPr lang="en-IN" sz="2000" b="1" dirty="0" err="1" smtClean="0">
                <a:solidFill>
                  <a:srgbClr val="002060"/>
                </a:solidFill>
              </a:rPr>
              <a:t>datetime.now</a:t>
            </a:r>
            <a:r>
              <a:rPr lang="en-IN" sz="2000" b="1" dirty="0" smtClean="0">
                <a:solidFill>
                  <a:srgbClr val="00206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curr_date_str</a:t>
            </a:r>
            <a:r>
              <a:rPr lang="en-IN" sz="2000" b="1" dirty="0" smtClean="0">
                <a:solidFill>
                  <a:srgbClr val="C00000"/>
                </a:solidFill>
              </a:rPr>
              <a:t>=</a:t>
            </a:r>
            <a:r>
              <a:rPr lang="en-IN" sz="2000" b="1" dirty="0" err="1" smtClean="0">
                <a:solidFill>
                  <a:srgbClr val="C00000"/>
                </a:solidFill>
              </a:rPr>
              <a:t>curr_date.strftime</a:t>
            </a:r>
            <a:r>
              <a:rPr lang="en-IN" sz="2000" b="1" dirty="0" smtClean="0">
                <a:solidFill>
                  <a:srgbClr val="C00000"/>
                </a:solidFill>
              </a:rPr>
              <a:t>("%d-%b-%Y")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curr_time_str</a:t>
            </a:r>
            <a:r>
              <a:rPr lang="en-IN" sz="2000" b="1" dirty="0" smtClean="0">
                <a:solidFill>
                  <a:srgbClr val="C00000"/>
                </a:solidFill>
              </a:rPr>
              <a:t>=</a:t>
            </a:r>
            <a:r>
              <a:rPr lang="en-IN" sz="2000" b="1" dirty="0" err="1" smtClean="0">
                <a:solidFill>
                  <a:srgbClr val="C00000"/>
                </a:solidFill>
              </a:rPr>
              <a:t>curr_date.strftime</a:t>
            </a:r>
            <a:r>
              <a:rPr lang="en-IN" sz="2000" b="1" dirty="0" smtClean="0">
                <a:solidFill>
                  <a:srgbClr val="C00000"/>
                </a:solidFill>
              </a:rPr>
              <a:t>("%H:%M:%S")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curr_day_str</a:t>
            </a:r>
            <a:r>
              <a:rPr lang="en-IN" sz="2000" b="1" dirty="0" smtClean="0">
                <a:solidFill>
                  <a:srgbClr val="C00000"/>
                </a:solidFill>
              </a:rPr>
              <a:t>=</a:t>
            </a:r>
            <a:r>
              <a:rPr lang="en-IN" sz="2000" b="1" dirty="0" err="1" smtClean="0">
                <a:solidFill>
                  <a:srgbClr val="C00000"/>
                </a:solidFill>
              </a:rPr>
              <a:t>curr_date.strftime</a:t>
            </a:r>
            <a:r>
              <a:rPr lang="en-IN" sz="2000" b="1" dirty="0" smtClean="0">
                <a:solidFill>
                  <a:srgbClr val="C00000"/>
                </a:solidFill>
              </a:rPr>
              <a:t>("%A")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my_dict</a:t>
            </a:r>
            <a:r>
              <a:rPr lang="en-IN" sz="2000" b="1" dirty="0" smtClean="0">
                <a:solidFill>
                  <a:srgbClr val="C00000"/>
                </a:solidFill>
              </a:rPr>
              <a:t>={'</a:t>
            </a:r>
            <a:r>
              <a:rPr lang="en-IN" sz="2000" b="1" dirty="0" err="1" smtClean="0">
                <a:solidFill>
                  <a:srgbClr val="C00000"/>
                </a:solidFill>
              </a:rPr>
              <a:t>cdate':curr_date_str,'ctime':curr_time_str,'day':curr_day_str</a:t>
            </a:r>
            <a:r>
              <a:rPr lang="en-IN" sz="2000" b="1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return render(request,"templateapp2/</a:t>
            </a:r>
            <a:r>
              <a:rPr lang="en-IN" sz="2000" b="1" dirty="0" err="1" smtClean="0">
                <a:solidFill>
                  <a:srgbClr val="002060"/>
                </a:solidFill>
              </a:rPr>
              <a:t>showdate.html",</a:t>
            </a:r>
            <a:r>
              <a:rPr lang="en-IN" sz="2000" b="1" dirty="0" err="1" smtClean="0">
                <a:solidFill>
                  <a:srgbClr val="C00000"/>
                </a:solidFill>
              </a:rPr>
              <a:t>my_dict</a:t>
            </a:r>
            <a:r>
              <a:rPr lang="en-IN" sz="2000" b="1" dirty="0" smtClean="0">
                <a:solidFill>
                  <a:srgbClr val="002060"/>
                </a:solidFill>
              </a:rPr>
              <a:t>)</a:t>
            </a:r>
          </a:p>
          <a:p>
            <a:pPr lvl="1" fontAlgn="base">
              <a:buNone/>
            </a:pPr>
            <a:endParaRPr lang="en-US" sz="2200" b="1" dirty="0" smtClean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Solution(</a:t>
            </a:r>
            <a:r>
              <a:rPr lang="en-US" sz="2800" b="1" dirty="0" smtClean="0">
                <a:solidFill>
                  <a:srgbClr val="C00000"/>
                </a:solidFill>
              </a:rPr>
              <a:t>showdate.html</a:t>
            </a:r>
            <a:r>
              <a:rPr lang="en-US" sz="2800" b="1" dirty="0" smtClean="0"/>
              <a:t>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&lt;!DOCTYPE html&gt;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&lt;html </a:t>
            </a:r>
            <a:r>
              <a:rPr lang="en-IN" sz="1800" b="1" dirty="0" err="1" smtClean="0">
                <a:solidFill>
                  <a:srgbClr val="002060"/>
                </a:solidFill>
              </a:rPr>
              <a:t>lang</a:t>
            </a:r>
            <a:r>
              <a:rPr lang="en-IN" sz="1800" b="1" dirty="0" smtClean="0">
                <a:solidFill>
                  <a:srgbClr val="002060"/>
                </a:solidFill>
              </a:rPr>
              <a:t>="en"&gt;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&lt;head&gt;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&lt;meta </a:t>
            </a:r>
            <a:r>
              <a:rPr lang="en-IN" sz="1800" b="1" dirty="0" err="1" smtClean="0">
                <a:solidFill>
                  <a:srgbClr val="002060"/>
                </a:solidFill>
              </a:rPr>
              <a:t>charset</a:t>
            </a:r>
            <a:r>
              <a:rPr lang="en-IN" sz="1800" b="1" dirty="0" smtClean="0">
                <a:solidFill>
                  <a:srgbClr val="002060"/>
                </a:solidFill>
              </a:rPr>
              <a:t>="UTF-8"&gt;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&lt;meta name="viewport" content="width=device-width, initial-scale=1.0"&gt;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&lt;meta http-equiv="X-UA-Compatible" content="</a:t>
            </a:r>
            <a:r>
              <a:rPr lang="en-IN" sz="1800" b="1" dirty="0" err="1" smtClean="0">
                <a:solidFill>
                  <a:srgbClr val="002060"/>
                </a:solidFill>
              </a:rPr>
              <a:t>ie</a:t>
            </a:r>
            <a:r>
              <a:rPr lang="en-IN" sz="1800" b="1" dirty="0" smtClean="0">
                <a:solidFill>
                  <a:srgbClr val="002060"/>
                </a:solidFill>
              </a:rPr>
              <a:t>=edge"&gt;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&lt;title&gt;Template Variable Demo&lt;/title&gt;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&lt;/head&gt;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&lt;body&gt;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&lt;h1&gt;Current Date Is {{</a:t>
            </a:r>
            <a:r>
              <a:rPr lang="en-IN" sz="1800" b="1" dirty="0" err="1" smtClean="0">
                <a:solidFill>
                  <a:srgbClr val="C00000"/>
                </a:solidFill>
              </a:rPr>
              <a:t>cdate</a:t>
            </a:r>
            <a:r>
              <a:rPr lang="en-IN" sz="1800" b="1" dirty="0" smtClean="0">
                <a:solidFill>
                  <a:srgbClr val="C00000"/>
                </a:solidFill>
              </a:rPr>
              <a:t>}} &lt;/h1&gt; 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&lt;h1&gt;Current Time Is {{</a:t>
            </a:r>
            <a:r>
              <a:rPr lang="en-IN" sz="1800" b="1" dirty="0" err="1" smtClean="0">
                <a:solidFill>
                  <a:srgbClr val="C00000"/>
                </a:solidFill>
              </a:rPr>
              <a:t>ctime</a:t>
            </a:r>
            <a:r>
              <a:rPr lang="en-IN" sz="1800" b="1" dirty="0" smtClean="0">
                <a:solidFill>
                  <a:srgbClr val="C00000"/>
                </a:solidFill>
              </a:rPr>
              <a:t>}} &lt;/h1&gt; 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&lt;h1&gt;Current Day Is {{</a:t>
            </a:r>
            <a:r>
              <a:rPr lang="en-IN" sz="1800" b="1" dirty="0" err="1" smtClean="0">
                <a:solidFill>
                  <a:srgbClr val="C00000"/>
                </a:solidFill>
              </a:rPr>
              <a:t>cday</a:t>
            </a:r>
            <a:r>
              <a:rPr lang="en-IN" sz="1800" b="1" dirty="0" smtClean="0">
                <a:solidFill>
                  <a:srgbClr val="C00000"/>
                </a:solidFill>
              </a:rPr>
              <a:t>}} &lt;/h1&gt; 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&lt;/body&gt;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&lt;/html&gt;</a:t>
            </a:r>
            <a:endParaRPr lang="en-IN" sz="1800" b="1" dirty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Passing Data To Templates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also pass values to our template using the concept of  </a:t>
            </a:r>
            <a:r>
              <a:rPr lang="en-IN" sz="2400" b="1" dirty="0" smtClean="0">
                <a:solidFill>
                  <a:srgbClr val="C00000"/>
                </a:solidFill>
              </a:rPr>
              <a:t>template variables.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These </a:t>
            </a:r>
            <a:r>
              <a:rPr lang="en-IN" sz="2400" b="1" dirty="0" smtClean="0">
                <a:solidFill>
                  <a:srgbClr val="C00000"/>
                </a:solidFill>
              </a:rPr>
              <a:t>template variables </a:t>
            </a:r>
            <a:r>
              <a:rPr lang="en-IN" sz="2400" dirty="0" smtClean="0"/>
              <a:t>will allow us to inject content into the </a:t>
            </a:r>
            <a:r>
              <a:rPr lang="en-IN" sz="2400" b="1" dirty="0" smtClean="0">
                <a:solidFill>
                  <a:srgbClr val="7030A0"/>
                </a:solidFill>
              </a:rPr>
              <a:t>HTML</a:t>
            </a:r>
            <a:r>
              <a:rPr lang="en-IN" sz="2400" dirty="0" smtClean="0"/>
              <a:t> directly from </a:t>
            </a:r>
            <a:r>
              <a:rPr lang="en-IN" sz="2400" b="1" dirty="0" smtClean="0">
                <a:solidFill>
                  <a:srgbClr val="7030A0"/>
                </a:solidFill>
              </a:rPr>
              <a:t>Views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And later </a:t>
            </a:r>
            <a:r>
              <a:rPr lang="en-IN" sz="2400" dirty="0" smtClean="0"/>
              <a:t>we can use </a:t>
            </a:r>
            <a:r>
              <a:rPr lang="en-IN" sz="2400" b="1" dirty="0" smtClean="0">
                <a:solidFill>
                  <a:srgbClr val="C00000"/>
                </a:solidFill>
              </a:rPr>
              <a:t>Python code </a:t>
            </a:r>
            <a:r>
              <a:rPr lang="en-IN" sz="2400" dirty="0" smtClean="0"/>
              <a:t>to inject content from a </a:t>
            </a:r>
            <a:r>
              <a:rPr lang="en-IN" sz="2400" b="1" dirty="0" smtClean="0">
                <a:solidFill>
                  <a:srgbClr val="C00000"/>
                </a:solidFill>
              </a:rPr>
              <a:t>database</a:t>
            </a:r>
            <a:r>
              <a:rPr lang="en-IN" sz="2400" dirty="0" smtClean="0"/>
              <a:t>!</a:t>
            </a:r>
          </a:p>
          <a:p>
            <a:endParaRPr lang="en-IN" sz="24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Passing Data To Templates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Syntax:</a:t>
            </a:r>
          </a:p>
          <a:p>
            <a:endParaRPr lang="en-IN" sz="2400" dirty="0" smtClean="0"/>
          </a:p>
          <a:p>
            <a:pPr lvl="1"/>
            <a:r>
              <a:rPr lang="en-IN" sz="1900" dirty="0" smtClean="0"/>
              <a:t>A variable looks like this: </a:t>
            </a:r>
            <a:r>
              <a:rPr lang="en-IN" sz="1900" b="1" dirty="0" smtClean="0">
                <a:solidFill>
                  <a:srgbClr val="C00000"/>
                </a:solidFill>
              </a:rPr>
              <a:t>{{variable}}</a:t>
            </a:r>
            <a:r>
              <a:rPr lang="en-IN" sz="1900" dirty="0" smtClean="0"/>
              <a:t>.</a:t>
            </a:r>
          </a:p>
          <a:p>
            <a:endParaRPr lang="en-IN" sz="2400" dirty="0" smtClean="0"/>
          </a:p>
          <a:p>
            <a:pPr lvl="1"/>
            <a:r>
              <a:rPr lang="en-IN" sz="1900" dirty="0" smtClean="0"/>
              <a:t>The template replaces the </a:t>
            </a:r>
            <a:r>
              <a:rPr lang="en-IN" sz="1900" b="1" dirty="0" smtClean="0">
                <a:solidFill>
                  <a:srgbClr val="C00000"/>
                </a:solidFill>
              </a:rPr>
              <a:t>{{variable}}</a:t>
            </a:r>
            <a:r>
              <a:rPr lang="en-IN" sz="1900" dirty="0" smtClean="0"/>
              <a:t> by the </a:t>
            </a:r>
            <a:r>
              <a:rPr lang="en-IN" sz="1900" b="1" dirty="0" smtClean="0">
                <a:solidFill>
                  <a:srgbClr val="7030A0"/>
                </a:solidFill>
              </a:rPr>
              <a:t>actual variable </a:t>
            </a:r>
            <a:r>
              <a:rPr lang="en-IN" sz="1900" dirty="0" smtClean="0"/>
              <a:t>sent by the </a:t>
            </a:r>
            <a:r>
              <a:rPr lang="en-IN" sz="1900" b="1" dirty="0" smtClean="0">
                <a:solidFill>
                  <a:srgbClr val="C00000"/>
                </a:solidFill>
              </a:rPr>
              <a:t>view</a:t>
            </a:r>
            <a:r>
              <a:rPr lang="en-IN" sz="1900" dirty="0" smtClean="0"/>
              <a:t> in the </a:t>
            </a:r>
            <a:r>
              <a:rPr lang="en-IN" sz="1900" b="1" dirty="0" smtClean="0">
                <a:solidFill>
                  <a:srgbClr val="0070C0"/>
                </a:solidFill>
              </a:rPr>
              <a:t>third parameter </a:t>
            </a:r>
            <a:r>
              <a:rPr lang="en-US" sz="1900" dirty="0" smtClean="0"/>
              <a:t>( called </a:t>
            </a:r>
            <a:r>
              <a:rPr lang="en-US" sz="1900" b="1" dirty="0" smtClean="0">
                <a:solidFill>
                  <a:srgbClr val="7030A0"/>
                </a:solidFill>
              </a:rPr>
              <a:t>context</a:t>
            </a:r>
            <a:r>
              <a:rPr lang="en-US" sz="1900" dirty="0" smtClean="0"/>
              <a:t> ) </a:t>
            </a:r>
            <a:r>
              <a:rPr lang="en-IN" sz="1900" dirty="0" smtClean="0"/>
              <a:t>of the </a:t>
            </a:r>
            <a:r>
              <a:rPr lang="en-IN" sz="1900" b="1" dirty="0" smtClean="0">
                <a:solidFill>
                  <a:srgbClr val="C00000"/>
                </a:solidFill>
              </a:rPr>
              <a:t>render() </a:t>
            </a:r>
            <a:r>
              <a:rPr lang="en-IN" sz="1900" dirty="0" smtClean="0"/>
              <a:t>function. 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The only point to remember is that this variable has to be passed as a </a:t>
            </a:r>
            <a:r>
              <a:rPr lang="en-US" sz="1900" b="1" dirty="0" smtClean="0">
                <a:solidFill>
                  <a:srgbClr val="C00000"/>
                </a:solidFill>
              </a:rPr>
              <a:t>key-value</a:t>
            </a:r>
            <a:r>
              <a:rPr lang="en-US" sz="1900" dirty="0" smtClean="0"/>
              <a:t> pair from </a:t>
            </a:r>
            <a:r>
              <a:rPr lang="en-US" sz="1900" b="1" dirty="0" smtClean="0">
                <a:solidFill>
                  <a:srgbClr val="C00000"/>
                </a:solidFill>
              </a:rPr>
              <a:t>view</a:t>
            </a:r>
            <a:r>
              <a:rPr lang="en-US" sz="1900" dirty="0" smtClean="0"/>
              <a:t> because </a:t>
            </a:r>
            <a:r>
              <a:rPr lang="en-US" sz="1900" b="1" dirty="0" smtClean="0">
                <a:solidFill>
                  <a:srgbClr val="0070C0"/>
                </a:solidFill>
              </a:rPr>
              <a:t>templates </a:t>
            </a:r>
            <a:r>
              <a:rPr lang="en-US" sz="1900" dirty="0" smtClean="0"/>
              <a:t>receive these variables inside a </a:t>
            </a:r>
            <a:r>
              <a:rPr lang="en-US" sz="1900" b="1" dirty="0" smtClean="0">
                <a:solidFill>
                  <a:srgbClr val="C00000"/>
                </a:solidFill>
              </a:rPr>
              <a:t>dictionary</a:t>
            </a:r>
            <a:r>
              <a:rPr lang="en-US" sz="1900" dirty="0" smtClean="0"/>
              <a:t>.</a:t>
            </a:r>
            <a:endParaRPr lang="en-IN" sz="19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i="1" u="sng" dirty="0" smtClean="0">
                <a:solidFill>
                  <a:srgbClr val="7030A0"/>
                </a:solidFill>
              </a:rPr>
              <a:t>Suppose this is our HTML file called hello.html</a:t>
            </a:r>
            <a:endParaRPr lang="en-US" sz="2000" b="1" i="1" u="sng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900" b="1" dirty="0" smtClean="0">
                <a:solidFill>
                  <a:srgbClr val="002060"/>
                </a:solidFill>
              </a:rPr>
              <a:t>&lt;html&gt;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002060"/>
                </a:solidFill>
              </a:rPr>
              <a:t>&lt;body&gt; 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002060"/>
                </a:solidFill>
              </a:rPr>
              <a:t>Hello World!!!&lt;</a:t>
            </a:r>
            <a:r>
              <a:rPr lang="en-IN" sz="1900" b="1" dirty="0" err="1" smtClean="0">
                <a:solidFill>
                  <a:srgbClr val="002060"/>
                </a:solidFill>
              </a:rPr>
              <a:t>br</a:t>
            </a:r>
            <a:r>
              <a:rPr lang="en-IN" sz="1900" b="1" dirty="0" smtClean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002060"/>
                </a:solidFill>
              </a:rPr>
              <a:t>Good Morning From </a:t>
            </a:r>
            <a:r>
              <a:rPr lang="en-US" sz="1900" b="1" dirty="0" smtClean="0">
                <a:solidFill>
                  <a:srgbClr val="C00000"/>
                </a:solidFill>
              </a:rPr>
              <a:t>{{ name }}</a:t>
            </a:r>
            <a:r>
              <a:rPr lang="en-IN" sz="1900" b="1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002060"/>
                </a:solidFill>
              </a:rPr>
              <a:t>&lt;/body&gt;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002060"/>
                </a:solidFill>
              </a:rPr>
              <a:t>&lt;/html&gt;</a:t>
            </a:r>
          </a:p>
          <a:p>
            <a:pPr>
              <a:buNone/>
            </a:pPr>
            <a:r>
              <a:rPr lang="en-IN" sz="2000" b="1" i="1" u="sng" dirty="0" smtClean="0">
                <a:solidFill>
                  <a:srgbClr val="7030A0"/>
                </a:solidFill>
              </a:rPr>
              <a:t>Now our  view will change to −</a:t>
            </a:r>
          </a:p>
          <a:p>
            <a:pPr lvl="1">
              <a:buNone/>
            </a:pPr>
            <a:r>
              <a:rPr lang="en-IN" sz="1900" b="1" dirty="0" smtClean="0">
                <a:solidFill>
                  <a:srgbClr val="002060"/>
                </a:solidFill>
              </a:rPr>
              <a:t>def hello(request): </a:t>
            </a:r>
          </a:p>
          <a:p>
            <a:pPr lvl="1">
              <a:buNone/>
            </a:pPr>
            <a:r>
              <a:rPr lang="en-IN" sz="1900" b="1" dirty="0" smtClean="0">
                <a:solidFill>
                  <a:srgbClr val="002060"/>
                </a:solidFill>
              </a:rPr>
              <a:t>	</a:t>
            </a:r>
            <a:r>
              <a:rPr lang="en-IN" sz="1900" b="1" dirty="0" err="1" smtClean="0">
                <a:solidFill>
                  <a:srgbClr val="002060"/>
                </a:solidFill>
              </a:rPr>
              <a:t>myname</a:t>
            </a:r>
            <a:r>
              <a:rPr lang="en-IN" sz="1900" b="1" dirty="0" smtClean="0">
                <a:solidFill>
                  <a:srgbClr val="002060"/>
                </a:solidFill>
              </a:rPr>
              <a:t>= "</a:t>
            </a:r>
            <a:r>
              <a:rPr lang="en-IN" sz="1900" b="1" dirty="0" err="1" smtClean="0">
                <a:solidFill>
                  <a:srgbClr val="002060"/>
                </a:solidFill>
              </a:rPr>
              <a:t>Sachin</a:t>
            </a:r>
            <a:r>
              <a:rPr lang="en-IN" sz="1900" b="1" dirty="0" smtClean="0">
                <a:solidFill>
                  <a:srgbClr val="002060"/>
                </a:solidFill>
              </a:rPr>
              <a:t>"</a:t>
            </a:r>
          </a:p>
          <a:p>
            <a:pPr lvl="1">
              <a:buNone/>
            </a:pPr>
            <a:r>
              <a:rPr lang="en-IN" sz="1900" b="1" dirty="0" smtClean="0">
                <a:solidFill>
                  <a:srgbClr val="002060"/>
                </a:solidFill>
              </a:rPr>
              <a:t>	return render(request, "hello.html", {"name" : </a:t>
            </a:r>
            <a:r>
              <a:rPr lang="en-IN" sz="1900" b="1" dirty="0" err="1" smtClean="0">
                <a:solidFill>
                  <a:srgbClr val="002060"/>
                </a:solidFill>
              </a:rPr>
              <a:t>myname</a:t>
            </a:r>
            <a:r>
              <a:rPr lang="en-IN" sz="1900" b="1" dirty="0" smtClean="0">
                <a:solidFill>
                  <a:srgbClr val="002060"/>
                </a:solidFill>
              </a:rPr>
              <a:t>})</a:t>
            </a:r>
          </a:p>
          <a:p>
            <a:pPr>
              <a:buNone/>
            </a:pPr>
            <a:r>
              <a:rPr lang="en-US" sz="2000" b="1" i="1" u="sng" dirty="0" smtClean="0">
                <a:solidFill>
                  <a:srgbClr val="7030A0"/>
                </a:solidFill>
              </a:rPr>
              <a:t>The output we will get is:</a:t>
            </a:r>
          </a:p>
          <a:p>
            <a:pPr lvl="1">
              <a:buNone/>
            </a:pP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Hello World!!!</a:t>
            </a:r>
          </a:p>
          <a:p>
            <a:pPr lvl="1">
              <a:buNone/>
            </a:pP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</a:rPr>
              <a:t>Good Morning From </a:t>
            </a:r>
            <a:r>
              <a:rPr lang="en-US" sz="1900" b="1" dirty="0" err="1" smtClean="0">
                <a:solidFill>
                  <a:schemeClr val="accent6">
                    <a:lumMod val="75000"/>
                  </a:schemeClr>
                </a:solidFill>
              </a:rPr>
              <a:t>Sachin</a:t>
            </a:r>
            <a:endParaRPr lang="en-IN" sz="1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sz="24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</a:t>
            </a:r>
            <a:r>
              <a:rPr lang="en-US" sz="2400" b="1" dirty="0" err="1" smtClean="0"/>
              <a:t>Django</a:t>
            </a:r>
            <a:r>
              <a:rPr lang="en-US" sz="2400" b="1" dirty="0" smtClean="0"/>
              <a:t> App using templates which displays current date as the user opens the home page</a:t>
            </a:r>
            <a:endParaRPr lang="en-IN" sz="19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Output: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jangoscreen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86124"/>
            <a:ext cx="9144000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usual we will first have to setup VS Code and create the project and app as follows: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Create a folder called </a:t>
            </a:r>
            <a:r>
              <a:rPr lang="en-US" sz="1900" b="1" dirty="0" err="1" smtClean="0">
                <a:solidFill>
                  <a:srgbClr val="C00000"/>
                </a:solidFill>
              </a:rPr>
              <a:t>myfourthvsdjangoproject</a:t>
            </a:r>
            <a:r>
              <a:rPr lang="en-US" sz="1900" dirty="0" smtClean="0"/>
              <a:t> inside </a:t>
            </a:r>
            <a:r>
              <a:rPr lang="en-US" sz="1900" b="1" dirty="0" err="1" smtClean="0">
                <a:solidFill>
                  <a:srgbClr val="C00000"/>
                </a:solidFill>
              </a:rPr>
              <a:t>djangoexamples</a:t>
            </a:r>
            <a:endParaRPr lang="en-IN" sz="15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dirty="0" smtClean="0"/>
              <a:t>Open </a:t>
            </a:r>
            <a:r>
              <a:rPr lang="en-US" sz="1900" b="1" dirty="0" smtClean="0">
                <a:solidFill>
                  <a:srgbClr val="C00000"/>
                </a:solidFill>
              </a:rPr>
              <a:t>VS Code </a:t>
            </a:r>
            <a:r>
              <a:rPr lang="en-US" sz="1900" dirty="0" smtClean="0"/>
              <a:t>and open the folder </a:t>
            </a:r>
            <a:r>
              <a:rPr lang="en-US" sz="1900" b="1" dirty="0" err="1" smtClean="0">
                <a:solidFill>
                  <a:srgbClr val="C00000"/>
                </a:solidFill>
              </a:rPr>
              <a:t>myfourthvsdjangoproject</a:t>
            </a:r>
            <a:r>
              <a:rPr lang="en-US" sz="1900" b="1" dirty="0" smtClean="0">
                <a:solidFill>
                  <a:srgbClr val="C00000"/>
                </a:solidFill>
              </a:rPr>
              <a:t> </a:t>
            </a:r>
            <a:r>
              <a:rPr lang="en-US" sz="1900" dirty="0" smtClean="0"/>
              <a:t>in it</a:t>
            </a:r>
          </a:p>
          <a:p>
            <a:pPr lvl="1"/>
            <a:r>
              <a:rPr lang="en-US" sz="1900" dirty="0" smtClean="0"/>
              <a:t>Open the </a:t>
            </a:r>
            <a:r>
              <a:rPr lang="en-US" sz="1900" b="1" dirty="0" smtClean="0">
                <a:solidFill>
                  <a:srgbClr val="7030A0"/>
                </a:solidFill>
              </a:rPr>
              <a:t>command palette </a:t>
            </a:r>
            <a:r>
              <a:rPr lang="en-US" sz="1900" dirty="0" smtClean="0"/>
              <a:t>and </a:t>
            </a:r>
            <a:r>
              <a:rPr lang="en-US" sz="1900" b="1" dirty="0" smtClean="0">
                <a:solidFill>
                  <a:srgbClr val="7030A0"/>
                </a:solidFill>
              </a:rPr>
              <a:t>new terminal </a:t>
            </a:r>
            <a:r>
              <a:rPr lang="en-US" sz="1900" dirty="0" smtClean="0"/>
              <a:t>to activate </a:t>
            </a:r>
            <a:r>
              <a:rPr lang="en-US" sz="1900" b="1" dirty="0" err="1" smtClean="0">
                <a:solidFill>
                  <a:srgbClr val="7030A0"/>
                </a:solidFill>
              </a:rPr>
              <a:t>django</a:t>
            </a:r>
            <a:r>
              <a:rPr lang="en-US" sz="1900" b="1" dirty="0" smtClean="0">
                <a:solidFill>
                  <a:srgbClr val="7030A0"/>
                </a:solidFill>
              </a:rPr>
              <a:t> virtual environment</a:t>
            </a:r>
            <a:r>
              <a:rPr lang="en-US" sz="1900" dirty="0" smtClean="0"/>
              <a:t> called </a:t>
            </a:r>
            <a:r>
              <a:rPr lang="en-US" sz="1900" b="1" dirty="0" err="1" smtClean="0">
                <a:solidFill>
                  <a:srgbClr val="C00000"/>
                </a:solidFill>
              </a:rPr>
              <a:t>vsdjango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dirty="0" smtClean="0"/>
              <a:t>Now create a project called </a:t>
            </a:r>
            <a:r>
              <a:rPr lang="en-US" sz="1900" b="1" dirty="0" smtClean="0">
                <a:solidFill>
                  <a:srgbClr val="C00000"/>
                </a:solidFill>
              </a:rPr>
              <a:t>templateproject2</a:t>
            </a:r>
            <a:r>
              <a:rPr lang="en-US" sz="1900" dirty="0" smtClean="0"/>
              <a:t> using the usual command </a:t>
            </a:r>
            <a:r>
              <a:rPr lang="en-US" sz="1900" b="1" dirty="0" err="1" smtClean="0">
                <a:solidFill>
                  <a:srgbClr val="C00000"/>
                </a:solidFill>
              </a:rPr>
              <a:t>django</a:t>
            </a:r>
            <a:r>
              <a:rPr lang="en-US" sz="1900" b="1" dirty="0" smtClean="0">
                <a:solidFill>
                  <a:srgbClr val="C00000"/>
                </a:solidFill>
              </a:rPr>
              <a:t>-admin </a:t>
            </a:r>
            <a:r>
              <a:rPr lang="en-US" sz="1900" b="1" dirty="0" err="1" smtClean="0">
                <a:solidFill>
                  <a:srgbClr val="C00000"/>
                </a:solidFill>
              </a:rPr>
              <a:t>startproject</a:t>
            </a:r>
            <a:r>
              <a:rPr lang="en-US" sz="1900" b="1" dirty="0" smtClean="0">
                <a:solidFill>
                  <a:srgbClr val="C00000"/>
                </a:solidFill>
              </a:rPr>
              <a:t> templateproject2</a:t>
            </a:r>
          </a:p>
          <a:p>
            <a:pPr lvl="1"/>
            <a:r>
              <a:rPr lang="en-US" sz="1900" dirty="0" smtClean="0"/>
              <a:t>Then create the app by using the command </a:t>
            </a:r>
            <a:r>
              <a:rPr lang="en-US" sz="1900" b="1" dirty="0" err="1" smtClean="0">
                <a:solidFill>
                  <a:srgbClr val="C00000"/>
                </a:solidFill>
              </a:rPr>
              <a:t>django</a:t>
            </a:r>
            <a:r>
              <a:rPr lang="en-US" sz="1900" b="1" dirty="0" smtClean="0">
                <a:solidFill>
                  <a:srgbClr val="C00000"/>
                </a:solidFill>
              </a:rPr>
              <a:t>-admin </a:t>
            </a:r>
            <a:r>
              <a:rPr lang="en-US" sz="1900" b="1" dirty="0" err="1" smtClean="0">
                <a:solidFill>
                  <a:srgbClr val="C00000"/>
                </a:solidFill>
              </a:rPr>
              <a:t>startapp</a:t>
            </a:r>
            <a:r>
              <a:rPr lang="en-US" sz="1900" b="1" dirty="0" smtClean="0">
                <a:solidFill>
                  <a:srgbClr val="C00000"/>
                </a:solidFill>
              </a:rPr>
              <a:t> templateapp2</a:t>
            </a:r>
          </a:p>
          <a:p>
            <a:pPr lvl="1"/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Create a folder called </a:t>
            </a:r>
            <a:r>
              <a:rPr lang="en-US" sz="1900" b="1" dirty="0" smtClean="0">
                <a:solidFill>
                  <a:srgbClr val="C00000"/>
                </a:solidFill>
              </a:rPr>
              <a:t>templates</a:t>
            </a:r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 in the root folder </a:t>
            </a:r>
            <a:r>
              <a:rPr lang="en-US" sz="1900" b="1" dirty="0" smtClean="0">
                <a:solidFill>
                  <a:srgbClr val="C00000"/>
                </a:solidFill>
              </a:rPr>
              <a:t>templateproject2</a:t>
            </a:r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 and within </a:t>
            </a:r>
            <a:r>
              <a:rPr lang="en-US" sz="1900" b="1" dirty="0" smtClean="0">
                <a:solidFill>
                  <a:srgbClr val="C00000"/>
                </a:solidFill>
              </a:rPr>
              <a:t>templates</a:t>
            </a:r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 create a folder called </a:t>
            </a:r>
            <a:r>
              <a:rPr lang="en-US" sz="1900" b="1" dirty="0" smtClean="0">
                <a:solidFill>
                  <a:srgbClr val="C00000"/>
                </a:solidFill>
              </a:rPr>
              <a:t>templateapp2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pic>
        <p:nvPicPr>
          <p:cNvPr id="7" name="Content Placeholder 6" descr="djangoscreen39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7"/>
            <a:ext cx="8821769" cy="5214974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After doing all the initial setup in VS Code , the next task is to update the settings.py file by making 2 entries: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dirty="0" smtClean="0"/>
              <a:t>Entry for the app in the INSTALLED APPS list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Entry for the template directory in DIR key of TEMPLATES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4749</TotalTime>
  <Words>977</Words>
  <Application>Microsoft Office PowerPoint</Application>
  <PresentationFormat>On-screen Show (4:3)</PresentationFormat>
  <Paragraphs>204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Civic</vt:lpstr>
      <vt:lpstr>Slide 1</vt:lpstr>
      <vt:lpstr>Today’s Agenda</vt:lpstr>
      <vt:lpstr>Passing Data To Templates</vt:lpstr>
      <vt:lpstr>Passing Data To Templates</vt:lpstr>
      <vt:lpstr>Example</vt:lpstr>
      <vt:lpstr>Exercise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Exercise</vt:lpstr>
      <vt:lpstr>Solution</vt:lpstr>
      <vt:lpstr>Solution (views.py)</vt:lpstr>
      <vt:lpstr>Solution(showdate.html)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395</cp:revision>
  <dcterms:created xsi:type="dcterms:W3CDTF">2015-12-21T13:46:48Z</dcterms:created>
  <dcterms:modified xsi:type="dcterms:W3CDTF">2019-03-27T06:51:58Z</dcterms:modified>
</cp:coreProperties>
</file>