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99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7" r:id="rId13"/>
    <p:sldId id="578" r:id="rId14"/>
    <p:sldId id="575" r:id="rId15"/>
    <p:sldId id="579" r:id="rId16"/>
    <p:sldId id="581" r:id="rId17"/>
    <p:sldId id="580" r:id="rId18"/>
    <p:sldId id="582" r:id="rId19"/>
    <p:sldId id="599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pluralize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use </a:t>
            </a:r>
            <a:r>
              <a:rPr lang="en-IN" sz="2400" b="1" dirty="0" smtClean="0">
                <a:solidFill>
                  <a:srgbClr val="C00000"/>
                </a:solidFill>
              </a:rPr>
              <a:t>pluralize</a:t>
            </a:r>
            <a:r>
              <a:rPr lang="en-IN" sz="2400" dirty="0" smtClean="0"/>
              <a:t> filter to handle these conditions easily.</a:t>
            </a:r>
          </a:p>
          <a:p>
            <a:pPr lvl="1" fontAlgn="t"/>
            <a:endParaRPr lang="en-IN" sz="1900" b="1" dirty="0" smtClean="0">
              <a:solidFill>
                <a:srgbClr val="002060"/>
              </a:solidFill>
            </a:endParaRP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&lt;p&gt;You have {{ num }} product {{ </a:t>
            </a:r>
            <a:r>
              <a:rPr lang="en-IN" sz="1900" b="1" dirty="0" err="1" smtClean="0">
                <a:solidFill>
                  <a:srgbClr val="002060"/>
                </a:solidFill>
              </a:rPr>
              <a:t>num|pluralize</a:t>
            </a:r>
            <a:r>
              <a:rPr lang="en-IN" sz="1900" b="1" dirty="0" smtClean="0">
                <a:solidFill>
                  <a:srgbClr val="002060"/>
                </a:solidFill>
              </a:rPr>
              <a:t> }} in your cart&lt;/p&gt;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Now, 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 the output will be: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&lt;p&gt;You have 1 product in your cart&lt;/p&gt;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If the value 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100</a:t>
            </a:r>
            <a:r>
              <a:rPr lang="en-IN" sz="2400" dirty="0" smtClean="0"/>
              <a:t>, then the output will be: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&lt;p&gt;You have 100 products in your cart&lt;/p&gt;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pluralize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default </a:t>
            </a:r>
            <a:r>
              <a:rPr lang="en-IN" sz="2400" b="1" dirty="0" smtClean="0">
                <a:solidFill>
                  <a:srgbClr val="C00000"/>
                </a:solidFill>
              </a:rPr>
              <a:t>pluralize</a:t>
            </a:r>
            <a:r>
              <a:rPr lang="en-IN" sz="2400" dirty="0" smtClean="0"/>
              <a:t> filter appends </a:t>
            </a:r>
            <a:r>
              <a:rPr lang="en-IN" sz="2400" b="1" dirty="0" smtClean="0">
                <a:solidFill>
                  <a:srgbClr val="C00000"/>
                </a:solidFill>
              </a:rPr>
              <a:t>"s"</a:t>
            </a:r>
            <a:r>
              <a:rPr lang="en-IN" sz="2400" dirty="0" smtClean="0"/>
              <a:t> to the string. However, not all plural words ends with </a:t>
            </a:r>
            <a:r>
              <a:rPr lang="en-IN" sz="2400" b="1" dirty="0" smtClean="0">
                <a:solidFill>
                  <a:srgbClr val="C00000"/>
                </a:solidFill>
              </a:rPr>
              <a:t>"s"</a:t>
            </a:r>
            <a:r>
              <a:rPr lang="en-IN" sz="2400" dirty="0" smtClean="0"/>
              <a:t>, some also end with 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  <a:r>
              <a:rPr lang="en-IN" sz="2400" b="1" dirty="0" err="1" smtClean="0">
                <a:solidFill>
                  <a:srgbClr val="C00000"/>
                </a:solidFill>
              </a:rPr>
              <a:t>es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  <a:r>
              <a:rPr lang="en-IN" sz="2400" dirty="0" smtClean="0"/>
              <a:t> like </a:t>
            </a:r>
            <a:r>
              <a:rPr lang="en-IN" sz="2400" b="1" dirty="0" smtClean="0">
                <a:solidFill>
                  <a:srgbClr val="7030A0"/>
                </a:solidFill>
              </a:rPr>
              <a:t>tomatoes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&lt;p&gt;I have {{ num }} tomato{{ </a:t>
            </a:r>
            <a:r>
              <a:rPr lang="en-IN" sz="1900" b="1" dirty="0" err="1" smtClean="0">
                <a:solidFill>
                  <a:srgbClr val="002060"/>
                </a:solidFill>
              </a:rPr>
              <a:t>num|pluralize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equals to </a:t>
            </a:r>
            <a:r>
              <a:rPr lang="en-IN" sz="2400" b="1" dirty="0" smtClean="0">
                <a:solidFill>
                  <a:srgbClr val="C00000"/>
                </a:solidFill>
              </a:rPr>
              <a:t>5 </a:t>
            </a:r>
            <a:r>
              <a:rPr lang="en-IN" sz="2400" dirty="0" smtClean="0"/>
              <a:t>then the above code will output: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&lt;p&gt;I have 5 </a:t>
            </a:r>
            <a:r>
              <a:rPr lang="en-IN" sz="1900" b="1" dirty="0" err="1" smtClean="0">
                <a:solidFill>
                  <a:srgbClr val="FF0000"/>
                </a:solidFill>
              </a:rPr>
              <a:t>tomatos</a:t>
            </a:r>
            <a:r>
              <a:rPr lang="en-IN" sz="1900" b="1" dirty="0" smtClean="0">
                <a:solidFill>
                  <a:srgbClr val="FF0000"/>
                </a:solidFill>
              </a:rPr>
              <a:t>&lt;/p&gt;</a:t>
            </a:r>
          </a:p>
          <a:p>
            <a:pPr>
              <a:buNone/>
            </a:pPr>
            <a:r>
              <a:rPr lang="en-IN" sz="2400" dirty="0" smtClean="0"/>
              <a:t>   which is certainly wrong.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pluralize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provide an alternative suffix we can pass a parameter to the </a:t>
            </a:r>
            <a:r>
              <a:rPr lang="en-IN" sz="2400" b="1" dirty="0" smtClean="0">
                <a:solidFill>
                  <a:srgbClr val="C00000"/>
                </a:solidFill>
              </a:rPr>
              <a:t>pluralize</a:t>
            </a:r>
            <a:r>
              <a:rPr lang="en-IN" sz="2400" dirty="0" smtClean="0"/>
              <a:t> filter. 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&lt;p&gt;I have {{ num }} tomato{{ </a:t>
            </a:r>
            <a:r>
              <a:rPr lang="en-IN" sz="1900" b="1" dirty="0" err="1" smtClean="0">
                <a:solidFill>
                  <a:srgbClr val="002060"/>
                </a:solidFill>
              </a:rPr>
              <a:t>num|pluralize</a:t>
            </a:r>
            <a:r>
              <a:rPr lang="en-IN" sz="1900" b="1" dirty="0" smtClean="0">
                <a:solidFill>
                  <a:srgbClr val="002060"/>
                </a:solidFill>
              </a:rPr>
              <a:t>:"</a:t>
            </a:r>
            <a:r>
              <a:rPr lang="en-IN" sz="1900" b="1" dirty="0" err="1" smtClean="0">
                <a:solidFill>
                  <a:srgbClr val="002060"/>
                </a:solidFill>
              </a:rPr>
              <a:t>es</a:t>
            </a:r>
            <a:r>
              <a:rPr lang="en-IN" sz="1900" b="1" dirty="0" smtClean="0">
                <a:solidFill>
                  <a:srgbClr val="002060"/>
                </a:solidFill>
              </a:rPr>
              <a:t>" }}&lt;/p&gt;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equals to </a:t>
            </a:r>
            <a:r>
              <a:rPr lang="en-IN" sz="2400" b="1" dirty="0" smtClean="0">
                <a:solidFill>
                  <a:srgbClr val="C00000"/>
                </a:solidFill>
              </a:rPr>
              <a:t>5</a:t>
            </a:r>
            <a:r>
              <a:rPr lang="en-IN" sz="2400" dirty="0" smtClean="0"/>
              <a:t> the output will be: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&lt;p&gt;I have 5 tomatoes&lt;/p&gt;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pluralize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still some words which don’t pluralize by a simple suffix like </a:t>
            </a:r>
            <a:r>
              <a:rPr lang="en-IN" sz="2400" b="1" dirty="0" smtClean="0">
                <a:solidFill>
                  <a:srgbClr val="7030A0"/>
                </a:solidFill>
              </a:rPr>
              <a:t>diary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diaries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cherry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cherries</a:t>
            </a:r>
            <a:r>
              <a:rPr lang="en-IN" sz="2400" dirty="0" smtClean="0"/>
              <a:t> etc. </a:t>
            </a:r>
          </a:p>
          <a:p>
            <a:r>
              <a:rPr lang="en-IN" sz="2400" dirty="0" smtClean="0"/>
              <a:t>To handle such special cases you have to provide both </a:t>
            </a:r>
            <a:r>
              <a:rPr lang="en-IN" sz="2400" b="1" dirty="0" smtClean="0">
                <a:solidFill>
                  <a:srgbClr val="7030A0"/>
                </a:solidFill>
              </a:rPr>
              <a:t>singular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plural</a:t>
            </a:r>
            <a:r>
              <a:rPr lang="en-IN" sz="2400" dirty="0" smtClean="0"/>
              <a:t> suffixes as parameters to the </a:t>
            </a:r>
            <a:r>
              <a:rPr lang="en-IN" sz="2400" b="1" dirty="0" smtClean="0">
                <a:solidFill>
                  <a:srgbClr val="C00000"/>
                </a:solidFill>
              </a:rPr>
              <a:t>pluralize</a:t>
            </a:r>
            <a:r>
              <a:rPr lang="en-IN" sz="2400" dirty="0" smtClean="0"/>
              <a:t> filter. </a:t>
            </a:r>
          </a:p>
          <a:p>
            <a:r>
              <a:rPr lang="en-IN" sz="2400" b="1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&lt;p&gt;I have {{ num }} </a:t>
            </a:r>
            <a:r>
              <a:rPr lang="en-IN" sz="1900" b="1" dirty="0" err="1" smtClean="0">
                <a:solidFill>
                  <a:srgbClr val="002060"/>
                </a:solidFill>
              </a:rPr>
              <a:t>diar</a:t>
            </a:r>
            <a:r>
              <a:rPr lang="en-IN" sz="1900" b="1" dirty="0" smtClean="0">
                <a:solidFill>
                  <a:srgbClr val="002060"/>
                </a:solidFill>
              </a:rPr>
              <a:t>{{ </a:t>
            </a:r>
            <a:r>
              <a:rPr lang="en-IN" sz="1900" b="1" dirty="0" err="1" smtClean="0">
                <a:solidFill>
                  <a:srgbClr val="002060"/>
                </a:solidFill>
              </a:rPr>
              <a:t>num|pluralize</a:t>
            </a:r>
            <a:r>
              <a:rPr lang="en-IN" sz="1900" b="1" dirty="0" smtClean="0">
                <a:solidFill>
                  <a:srgbClr val="002060"/>
                </a:solidFill>
              </a:rPr>
              <a:t>:"</a:t>
            </a:r>
            <a:r>
              <a:rPr lang="en-IN" sz="1900" b="1" dirty="0" err="1" smtClean="0">
                <a:solidFill>
                  <a:srgbClr val="002060"/>
                </a:solidFill>
              </a:rPr>
              <a:t>y,ies</a:t>
            </a:r>
            <a:r>
              <a:rPr lang="en-IN" sz="1900" b="1" dirty="0" smtClean="0">
                <a:solidFill>
                  <a:srgbClr val="002060"/>
                </a:solidFill>
              </a:rPr>
              <a:t>" }}&lt;/p&gt;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 the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 output will be: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&lt;p&gt;I have 1 diary&lt;/p&gt;</a:t>
            </a:r>
          </a:p>
          <a:p>
            <a:r>
              <a:rPr lang="en-IN" sz="2400" dirty="0" smtClean="0"/>
              <a:t>If the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5</a:t>
            </a:r>
            <a:r>
              <a:rPr lang="en-IN" sz="2400" dirty="0" smtClean="0"/>
              <a:t> output will be: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&lt;p&gt;I have 5 diaries&lt;/p&gt;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smtClean="0"/>
              <a:t>The </a:t>
            </a:r>
            <a:r>
              <a:rPr lang="en-US" sz="2800" b="1" smtClean="0">
                <a:solidFill>
                  <a:srgbClr val="C00000"/>
                </a:solidFill>
              </a:rPr>
              <a:t>date</a:t>
            </a:r>
            <a:r>
              <a:rPr lang="en-US" sz="2800" b="1" smtClean="0"/>
              <a:t> </a:t>
            </a:r>
            <a:r>
              <a:rPr lang="en-US" sz="2800" b="1" dirty="0" smtClean="0"/>
              <a:t>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use </a:t>
            </a:r>
            <a:r>
              <a:rPr lang="en-IN" sz="2400" b="1" dirty="0" smtClean="0">
                <a:solidFill>
                  <a:srgbClr val="C00000"/>
                </a:solidFill>
              </a:rPr>
              <a:t>date </a:t>
            </a:r>
            <a:r>
              <a:rPr lang="en-IN" sz="2400" dirty="0" smtClean="0"/>
              <a:t>filter to format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datetime.datetime</a:t>
            </a:r>
            <a:r>
              <a:rPr lang="en-IN" sz="2400" dirty="0" smtClean="0"/>
              <a:t> objects.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  <a:r>
              <a:rPr lang="en-IN" sz="2400" dirty="0" smtClean="0"/>
              <a:t> filter uses </a:t>
            </a:r>
            <a:r>
              <a:rPr lang="en-IN" sz="2400" b="1" dirty="0" smtClean="0">
                <a:solidFill>
                  <a:srgbClr val="7030A0"/>
                </a:solidFill>
              </a:rPr>
              <a:t>some special format characters </a:t>
            </a:r>
            <a:r>
              <a:rPr lang="en-IN" sz="2400" dirty="0" smtClean="0"/>
              <a:t>to format a 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</a:t>
            </a:r>
            <a:r>
              <a:rPr lang="en-IN" sz="2400" dirty="0" smtClean="0"/>
              <a:t> and 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datetime.datetime</a:t>
            </a:r>
            <a:r>
              <a:rPr lang="en-IN" sz="2400" dirty="0" smtClean="0"/>
              <a:t> object.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format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date</a:t>
            </a:r>
            <a:r>
              <a:rPr lang="en-IN" sz="2400" dirty="0" smtClean="0"/>
              <a:t> pass a </a:t>
            </a:r>
            <a:r>
              <a:rPr lang="en-IN" sz="2400" b="1" dirty="0" smtClean="0">
                <a:solidFill>
                  <a:srgbClr val="7030A0"/>
                </a:solidFill>
              </a:rPr>
              <a:t>string of format characters </a:t>
            </a:r>
            <a:r>
              <a:rPr lang="en-IN" sz="2400" dirty="0" smtClean="0"/>
              <a:t>as a </a:t>
            </a:r>
            <a:r>
              <a:rPr lang="en-IN" sz="2400" b="1" dirty="0" smtClean="0">
                <a:solidFill>
                  <a:srgbClr val="7030A0"/>
                </a:solidFill>
              </a:rPr>
              <a:t>parameter</a:t>
            </a:r>
            <a:r>
              <a:rPr lang="en-IN" sz="2400" dirty="0" smtClean="0"/>
              <a:t> to the </a:t>
            </a:r>
            <a:r>
              <a:rPr lang="en-IN" sz="2400" b="1" dirty="0" smtClean="0">
                <a:solidFill>
                  <a:srgbClr val="C00000"/>
                </a:solidFill>
              </a:rPr>
              <a:t>date</a:t>
            </a:r>
            <a:r>
              <a:rPr lang="en-IN" sz="2400" dirty="0" smtClean="0"/>
              <a:t> filter. 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smtClean="0"/>
              <a:t>The </a:t>
            </a:r>
            <a:r>
              <a:rPr lang="en-US" sz="2800" b="1" smtClean="0">
                <a:solidFill>
                  <a:srgbClr val="C00000"/>
                </a:solidFill>
              </a:rPr>
              <a:t>date</a:t>
            </a:r>
            <a:r>
              <a:rPr lang="en-US" sz="2800" b="1" smtClean="0"/>
              <a:t> </a:t>
            </a:r>
            <a:r>
              <a:rPr lang="en-US" sz="2800" b="1" dirty="0" smtClean="0"/>
              <a:t>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For example</a:t>
            </a:r>
            <a:r>
              <a:rPr lang="en-IN" sz="2400" dirty="0" smtClean="0"/>
              <a:t>, let’s say our </a:t>
            </a:r>
            <a:r>
              <a:rPr lang="en-IN" sz="2400" b="1" dirty="0" smtClean="0">
                <a:solidFill>
                  <a:srgbClr val="7030A0"/>
                </a:solidFill>
              </a:rPr>
              <a:t>context</a:t>
            </a:r>
            <a:r>
              <a:rPr lang="en-IN" sz="2400" dirty="0" smtClean="0"/>
              <a:t> has a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datetime.datetime</a:t>
            </a:r>
            <a:r>
              <a:rPr lang="en-IN" sz="2400" dirty="0" smtClean="0"/>
              <a:t> object named </a:t>
            </a:r>
            <a:r>
              <a:rPr lang="en-IN" sz="2400" b="1" dirty="0" smtClean="0">
                <a:solidFill>
                  <a:srgbClr val="7030A0"/>
                </a:solidFill>
              </a:rPr>
              <a:t>now</a:t>
            </a:r>
            <a:r>
              <a:rPr lang="en-IN" sz="2400" dirty="0" smtClean="0"/>
              <a:t> defined as:</a:t>
            </a:r>
          </a:p>
          <a:p>
            <a:pPr lvl="1" fontAlgn="t"/>
            <a:endParaRPr lang="en-IN" b="1" dirty="0" smtClean="0">
              <a:solidFill>
                <a:srgbClr val="002060"/>
              </a:solidFill>
            </a:endParaRPr>
          </a:p>
          <a:p>
            <a:pPr lvl="1" fontAlgn="t"/>
            <a:r>
              <a:rPr lang="en-IN" b="1" dirty="0" smtClean="0">
                <a:solidFill>
                  <a:srgbClr val="002060"/>
                </a:solidFill>
              </a:rPr>
              <a:t>now = </a:t>
            </a:r>
            <a:r>
              <a:rPr lang="en-IN" b="1" dirty="0" err="1" smtClean="0">
                <a:solidFill>
                  <a:srgbClr val="002060"/>
                </a:solidFill>
              </a:rPr>
              <a:t>datetime.datetime.now</a:t>
            </a:r>
            <a:r>
              <a:rPr lang="en-IN" b="1" dirty="0" smtClean="0">
                <a:solidFill>
                  <a:srgbClr val="002060"/>
                </a:solidFill>
              </a:rPr>
              <a:t>()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And our template contains the following code:</a:t>
            </a:r>
          </a:p>
          <a:p>
            <a:pPr lvl="1" fontAlgn="t"/>
            <a:r>
              <a:rPr lang="en-IN" b="1" dirty="0" smtClean="0">
                <a:solidFill>
                  <a:srgbClr val="002060"/>
                </a:solidFill>
              </a:rPr>
              <a:t>&lt;p&gt;Today is {{ now }}&lt;/p&gt;</a:t>
            </a:r>
          </a:p>
          <a:p>
            <a:pPr fontAlgn="t"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smtClean="0"/>
              <a:t>The </a:t>
            </a:r>
            <a:r>
              <a:rPr lang="en-US" sz="2800" b="1" smtClean="0">
                <a:solidFill>
                  <a:srgbClr val="C00000"/>
                </a:solidFill>
              </a:rPr>
              <a:t>date</a:t>
            </a:r>
            <a:r>
              <a:rPr lang="en-US" sz="2800" b="1" smtClean="0"/>
              <a:t> </a:t>
            </a:r>
            <a:r>
              <a:rPr lang="en-US" sz="2800" b="1" dirty="0" smtClean="0"/>
              <a:t>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default a 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</a:t>
            </a:r>
            <a:r>
              <a:rPr lang="en-IN" sz="2400" dirty="0" smtClean="0"/>
              <a:t> object would be printed in the following format:</a:t>
            </a:r>
          </a:p>
          <a:p>
            <a:pPr lvl="1" fontAlgn="t"/>
            <a:endParaRPr lang="en-IN" b="1" dirty="0" smtClean="0">
              <a:solidFill>
                <a:srgbClr val="FF0000"/>
              </a:solidFill>
            </a:endParaRPr>
          </a:p>
          <a:p>
            <a:pPr lvl="1" fontAlgn="t"/>
            <a:r>
              <a:rPr lang="en-IN" b="1" dirty="0" smtClean="0">
                <a:solidFill>
                  <a:srgbClr val="FF0000"/>
                </a:solidFill>
              </a:rPr>
              <a:t>&lt;p&gt;Today is Jan. 27, 2017, 4:28 p.m.&lt;/p&gt;</a:t>
            </a:r>
          </a:p>
          <a:p>
            <a:pPr fontAlgn="t"/>
            <a:endParaRPr lang="en-US" sz="2400" b="1" u="sng" dirty="0" smtClean="0"/>
          </a:p>
          <a:p>
            <a:pPr fontAlgn="t"/>
            <a:endParaRPr lang="en-US" sz="2400" dirty="0" smtClean="0"/>
          </a:p>
          <a:p>
            <a:pPr fontAlgn="t"/>
            <a:r>
              <a:rPr lang="en-US" sz="2400" dirty="0" smtClean="0"/>
              <a:t>However, we can change this output by using special </a:t>
            </a:r>
            <a:r>
              <a:rPr lang="en-US" sz="2400" b="1" dirty="0" smtClean="0">
                <a:solidFill>
                  <a:srgbClr val="7030A0"/>
                </a:solidFill>
              </a:rPr>
              <a:t>format strings</a:t>
            </a:r>
            <a:r>
              <a:rPr lang="en-US" sz="2400" dirty="0" smtClean="0"/>
              <a:t> with the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filter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Format Strings</a:t>
            </a:r>
            <a:br>
              <a:rPr lang="en-US" sz="2800" b="1" dirty="0" smtClean="0"/>
            </a:br>
            <a:r>
              <a:rPr lang="en-US" sz="2800" b="1" dirty="0" smtClean="0"/>
              <a:t>For The </a:t>
            </a:r>
            <a:r>
              <a:rPr lang="en-US" sz="2800" b="1" dirty="0" smtClean="0">
                <a:solidFill>
                  <a:srgbClr val="C00000"/>
                </a:solidFill>
              </a:rPr>
              <a:t>date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3" y="1428736"/>
          <a:ext cx="8858313" cy="542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/>
                <a:gridCol w="2952771"/>
                <a:gridCol w="2952771"/>
              </a:tblGrid>
              <a:tr h="466317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/>
                        <a:t>Character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/>
                        <a:t>What it does?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/>
                        <a:t>Example</a:t>
                      </a:r>
                    </a:p>
                  </a:txBody>
                  <a:tcPr marL="76200" marR="76200" marT="76200" marB="76200" anchor="b"/>
                </a:tc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day of month using 2 digit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01 to 31</a:t>
                      </a:r>
                    </a:p>
                  </a:txBody>
                  <a:tcPr marL="76200" marR="76200" marT="76200" marB="76200"/>
                </a:tc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day of week using three letter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Mon for Monday, Tue for Tuesday and so on</a:t>
                      </a:r>
                    </a:p>
                  </a:txBody>
                  <a:tcPr marL="76200" marR="76200" marT="76200" marB="76200"/>
                </a:tc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month using 2 digits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01 for January, 02 for February and so on</a:t>
                      </a:r>
                    </a:p>
                  </a:txBody>
                  <a:tcPr marL="76200" marR="76200" marT="76200" marB="76200"/>
                </a:tc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month using three letters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Jan for January, Feb for February and so on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 err="1"/>
                        <a:t>i</a:t>
                      </a:r>
                      <a:endParaRPr lang="en-IN" sz="1400" b="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minutes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00 to 59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hours in 12-hour format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01 to 12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hours in 24-hour format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00 to 23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seconds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00 to 59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Prints "a.m." or "p.m."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/>
                        <a:t>a.m., p.m.</a:t>
                      </a:r>
                    </a:p>
                  </a:txBody>
                  <a:tcPr marL="76200" marR="76200" marT="76200" marB="76200"/>
                </a:tc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Prints year using full 4 digits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/>
                        <a:t>2001, 2014 and so o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smtClean="0"/>
              <a:t>The </a:t>
            </a:r>
            <a:r>
              <a:rPr lang="en-US" sz="2800" b="1" smtClean="0">
                <a:solidFill>
                  <a:srgbClr val="C00000"/>
                </a:solidFill>
              </a:rPr>
              <a:t>date</a:t>
            </a:r>
            <a:r>
              <a:rPr lang="en-US" sz="2800" b="1" smtClean="0"/>
              <a:t> </a:t>
            </a:r>
            <a:r>
              <a:rPr lang="en-US" sz="2800" b="1" dirty="0" smtClean="0"/>
              <a:t>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Lets add some format character to the date filter as follows:</a:t>
            </a:r>
          </a:p>
          <a:p>
            <a:pPr lvl="1" fontAlgn="t"/>
            <a:r>
              <a:rPr lang="en-IN" b="1" dirty="0" smtClean="0">
                <a:solidFill>
                  <a:srgbClr val="002060"/>
                </a:solidFill>
              </a:rPr>
              <a:t>&lt;p&gt;Today is {{ </a:t>
            </a:r>
            <a:r>
              <a:rPr lang="en-IN" b="1" dirty="0" err="1" smtClean="0">
                <a:solidFill>
                  <a:srgbClr val="002060"/>
                </a:solidFill>
              </a:rPr>
              <a:t>now|date</a:t>
            </a:r>
            <a:r>
              <a:rPr lang="en-IN" b="1" dirty="0" smtClean="0">
                <a:solidFill>
                  <a:srgbClr val="002060"/>
                </a:solidFill>
              </a:rPr>
              <a:t>:"D </a:t>
            </a:r>
            <a:r>
              <a:rPr lang="en-IN" b="1" dirty="0" err="1" smtClean="0">
                <a:solidFill>
                  <a:srgbClr val="002060"/>
                </a:solidFill>
              </a:rPr>
              <a:t>d</a:t>
            </a:r>
            <a:r>
              <a:rPr lang="en-IN" b="1" dirty="0" smtClean="0">
                <a:solidFill>
                  <a:srgbClr val="002060"/>
                </a:solidFill>
              </a:rPr>
              <a:t> M Y" }}&lt;/p&gt;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will output something like this:</a:t>
            </a:r>
          </a:p>
          <a:p>
            <a:pPr lvl="1" fontAlgn="t"/>
            <a:r>
              <a:rPr lang="en-IN" b="1" dirty="0" smtClean="0">
                <a:solidFill>
                  <a:srgbClr val="FF0000"/>
                </a:solidFill>
              </a:rPr>
              <a:t>&lt;p&gt;Today is Fri 27 Jan 2017&lt;/p&gt;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default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variable is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empty</a:t>
            </a:r>
            <a:r>
              <a:rPr lang="en-IN" sz="2400" dirty="0" smtClean="0"/>
              <a:t>, use </a:t>
            </a:r>
            <a:r>
              <a:rPr lang="en-IN" sz="2400" b="1" dirty="0" smtClean="0">
                <a:solidFill>
                  <a:srgbClr val="7030A0"/>
                </a:solidFill>
              </a:rPr>
              <a:t>given default</a:t>
            </a:r>
            <a:r>
              <a:rPr lang="en-IN" sz="2400" dirty="0" smtClean="0"/>
              <a:t>. Otherwise, use the value of the variable.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u="sng" dirty="0" smtClean="0"/>
              <a:t>For example:</a:t>
            </a: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{{ </a:t>
            </a:r>
            <a:r>
              <a:rPr lang="en-IN" b="1" dirty="0" err="1" smtClean="0">
                <a:solidFill>
                  <a:srgbClr val="002060"/>
                </a:solidFill>
              </a:rPr>
              <a:t>value|default</a:t>
            </a:r>
            <a:r>
              <a:rPr lang="en-IN" b="1" dirty="0" smtClean="0">
                <a:solidFill>
                  <a:srgbClr val="002060"/>
                </a:solidFill>
              </a:rPr>
              <a:t>:"nothing" }}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 value isn’t provided or is empty, the above will display </a:t>
            </a:r>
            <a:r>
              <a:rPr lang="en-IN" sz="2400" b="1" dirty="0" smtClean="0">
                <a:solidFill>
                  <a:srgbClr val="C00000"/>
                </a:solidFill>
              </a:rPr>
              <a:t>“nothing”.</a:t>
            </a:r>
          </a:p>
          <a:p>
            <a:pPr lvl="1" fontAlgn="t"/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Template Filters In DTL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Tags In DTL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Tags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template tag </a:t>
            </a:r>
            <a:r>
              <a:rPr lang="en-IN" sz="2400" dirty="0" smtClean="0"/>
              <a:t>allows us to something very specific. 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Tags lets us perform the following operations: </a:t>
            </a:r>
            <a:r>
              <a:rPr lang="en-IN" sz="2400" b="1" dirty="0" smtClean="0">
                <a:solidFill>
                  <a:srgbClr val="7030A0"/>
                </a:solidFill>
              </a:rPr>
              <a:t>if condition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for loop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template inheritance </a:t>
            </a:r>
            <a:r>
              <a:rPr lang="en-IN" sz="2400" dirty="0" smtClean="0"/>
              <a:t>and more.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Syntax: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smtClean="0">
                <a:solidFill>
                  <a:srgbClr val="7030A0"/>
                </a:solidFill>
              </a:rPr>
              <a:t>condition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   </a:t>
            </a:r>
            <a:r>
              <a:rPr lang="en-IN" sz="2400" b="1" dirty="0" smtClean="0">
                <a:solidFill>
                  <a:srgbClr val="002060"/>
                </a:solidFill>
              </a:rPr>
              <a:t> &lt;p&gt;Print this line&lt;/p&gt;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Working:</a:t>
            </a:r>
          </a:p>
          <a:p>
            <a:pPr>
              <a:buNone/>
            </a:pPr>
            <a:r>
              <a:rPr lang="en-IN" sz="2400" dirty="0" smtClean="0"/>
              <a:t>	The </a:t>
            </a:r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 tag evaluates the value of the </a:t>
            </a:r>
            <a:r>
              <a:rPr lang="en-IN" sz="2400" b="1" dirty="0" smtClean="0">
                <a:solidFill>
                  <a:srgbClr val="7030A0"/>
                </a:solidFill>
              </a:rPr>
              <a:t>condition</a:t>
            </a:r>
            <a:r>
              <a:rPr lang="en-IN" sz="2400" dirty="0" smtClean="0"/>
              <a:t> and if it is True then the template system will display everything between </a:t>
            </a:r>
            <a:r>
              <a:rPr lang="en-IN" sz="2400" b="1" dirty="0" smtClean="0">
                <a:solidFill>
                  <a:srgbClr val="C00000"/>
                </a:solidFill>
              </a:rPr>
              <a:t>{% if %}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/>
            <a:endParaRPr lang="en-IN" sz="2400" dirty="0" smtClean="0"/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For example: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{% if </a:t>
            </a:r>
            <a:r>
              <a:rPr lang="en-IN" sz="2400" b="1" dirty="0" err="1" smtClean="0">
                <a:solidFill>
                  <a:srgbClr val="002060"/>
                </a:solidFill>
              </a:rPr>
              <a:t>var</a:t>
            </a:r>
            <a:r>
              <a:rPr lang="en-IN" sz="2400" b="1" dirty="0" smtClean="0">
                <a:solidFill>
                  <a:srgbClr val="002060"/>
                </a:solidFill>
              </a:rPr>
              <a:t> 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    &lt;p&gt;Print this </a:t>
            </a:r>
            <a:r>
              <a:rPr lang="en-IN" sz="2400" b="1" dirty="0" err="1" smtClean="0">
                <a:solidFill>
                  <a:srgbClr val="002060"/>
                </a:solidFill>
              </a:rPr>
              <a:t>para</a:t>
            </a:r>
            <a:r>
              <a:rPr lang="en-IN" sz="2400" b="1" dirty="0" smtClean="0">
                <a:solidFill>
                  <a:srgbClr val="002060"/>
                </a:solidFill>
              </a:rPr>
              <a:t>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{% </a:t>
            </a:r>
            <a:r>
              <a:rPr lang="en-IN" sz="2400" b="1" dirty="0" err="1" smtClean="0">
                <a:solidFill>
                  <a:srgbClr val="002060"/>
                </a:solidFill>
              </a:rPr>
              <a:t>endif</a:t>
            </a:r>
            <a:r>
              <a:rPr lang="en-IN" sz="2400" b="1" dirty="0" smtClean="0">
                <a:solidFill>
                  <a:srgbClr val="002060"/>
                </a:solidFill>
              </a:rPr>
              <a:t> %}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value of </a:t>
            </a:r>
            <a:r>
              <a:rPr lang="en-IN" sz="2400" b="1" dirty="0" err="1" smtClean="0">
                <a:solidFill>
                  <a:srgbClr val="7030A0"/>
                </a:solidFill>
              </a:rPr>
              <a:t>var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7030A0"/>
                </a:solidFill>
              </a:rPr>
              <a:t>10</a:t>
            </a:r>
            <a:r>
              <a:rPr lang="en-IN" sz="2400" dirty="0" smtClean="0"/>
              <a:t> then </a:t>
            </a:r>
            <a:r>
              <a:rPr lang="en-IN" sz="2400" b="1" dirty="0" smtClean="0">
                <a:solidFill>
                  <a:srgbClr val="7030A0"/>
                </a:solidFill>
              </a:rPr>
              <a:t>&lt;p&gt;Print this </a:t>
            </a:r>
            <a:r>
              <a:rPr lang="en-IN" sz="2400" b="1" dirty="0" err="1" smtClean="0">
                <a:solidFill>
                  <a:srgbClr val="7030A0"/>
                </a:solidFill>
              </a:rPr>
              <a:t>para</a:t>
            </a:r>
            <a:r>
              <a:rPr lang="en-IN" sz="2400" b="1" dirty="0" smtClean="0">
                <a:solidFill>
                  <a:srgbClr val="7030A0"/>
                </a:solidFill>
              </a:rPr>
              <a:t>&lt;/p&gt;</a:t>
            </a:r>
            <a:r>
              <a:rPr lang="en-IN" sz="2400" dirty="0" smtClean="0"/>
              <a:t> will be printed. </a:t>
            </a:r>
          </a:p>
          <a:p>
            <a:r>
              <a:rPr lang="en-IN" sz="2400" dirty="0" smtClean="0"/>
              <a:t>On the other hand, if the value of </a:t>
            </a:r>
            <a:r>
              <a:rPr lang="en-IN" sz="2400" b="1" dirty="0" err="1" smtClean="0">
                <a:solidFill>
                  <a:srgbClr val="7030A0"/>
                </a:solidFill>
              </a:rPr>
              <a:t>var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7030A0"/>
                </a:solidFill>
              </a:rPr>
              <a:t>[ ]</a:t>
            </a:r>
            <a:r>
              <a:rPr lang="en-IN" sz="2400" dirty="0" smtClean="0"/>
              <a:t>(an empty list) or</a:t>
            </a:r>
            <a:r>
              <a:rPr lang="en-IN" sz="2400" b="1" dirty="0" smtClean="0">
                <a:solidFill>
                  <a:srgbClr val="7030A0"/>
                </a:solidFill>
              </a:rPr>
              <a:t>{  }</a:t>
            </a:r>
            <a:r>
              <a:rPr lang="en-IN" sz="2400" dirty="0" smtClean="0"/>
              <a:t> (an empty dictionary) or 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  <a:r>
              <a:rPr lang="en-IN" sz="2400" dirty="0" smtClean="0"/>
              <a:t> (numerical zero) or 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  <a:r>
              <a:rPr lang="en-IN" sz="2400" dirty="0" smtClean="0"/>
              <a:t> (a Boolean false) then </a:t>
            </a:r>
            <a:r>
              <a:rPr lang="en-IN" sz="2400" b="1" dirty="0" smtClean="0">
                <a:solidFill>
                  <a:srgbClr val="7030A0"/>
                </a:solidFill>
              </a:rPr>
              <a:t>nothing will be printed</a:t>
            </a:r>
            <a:r>
              <a:rPr lang="en-IN" sz="2400" b="1" dirty="0" smtClean="0">
                <a:solidFill>
                  <a:srgbClr val="C00000"/>
                </a:solidFill>
              </a:rPr>
              <a:t>.</a:t>
            </a:r>
          </a:p>
          <a:p>
            <a:pPr fontAlgn="t"/>
            <a:endParaRPr lang="en-IN" sz="2400" dirty="0" smtClean="0"/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if-else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Example:</a:t>
            </a:r>
            <a:endParaRPr lang="en-IN" sz="2400" u="sng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err="1" smtClean="0">
                <a:solidFill>
                  <a:srgbClr val="7030A0"/>
                </a:solidFill>
              </a:rPr>
              <a:t>var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&lt;p&gt;Print this </a:t>
            </a:r>
            <a:r>
              <a:rPr lang="en-IN" sz="2400" b="1" dirty="0" err="1" smtClean="0">
                <a:solidFill>
                  <a:srgbClr val="002060"/>
                </a:solidFill>
              </a:rPr>
              <a:t>para</a:t>
            </a:r>
            <a:r>
              <a:rPr lang="en-IN" sz="2400" b="1" dirty="0" smtClean="0">
                <a:solidFill>
                  <a:srgbClr val="002060"/>
                </a:solidFill>
              </a:rPr>
              <a:t>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else 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&lt;p&gt;Else print the other </a:t>
            </a:r>
            <a:r>
              <a:rPr lang="en-IN" sz="2400" b="1" dirty="0" err="1" smtClean="0">
                <a:solidFill>
                  <a:srgbClr val="002060"/>
                </a:solidFill>
              </a:rPr>
              <a:t>para</a:t>
            </a:r>
            <a:r>
              <a:rPr lang="en-IN" sz="2400" b="1" dirty="0" smtClean="0">
                <a:solidFill>
                  <a:srgbClr val="002060"/>
                </a:solidFill>
              </a:rPr>
              <a:t>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Working:</a:t>
            </a:r>
          </a:p>
          <a:p>
            <a:pPr>
              <a:buNone/>
            </a:pPr>
            <a:r>
              <a:rPr lang="en-IN" sz="2400" dirty="0" smtClean="0"/>
              <a:t>	 </a:t>
            </a:r>
            <a:r>
              <a:rPr lang="en-IN" sz="2300" dirty="0" smtClean="0"/>
              <a:t>First, the value of </a:t>
            </a:r>
            <a:r>
              <a:rPr lang="en-IN" sz="2300" b="1" dirty="0" err="1" smtClean="0">
                <a:solidFill>
                  <a:srgbClr val="7030A0"/>
                </a:solidFill>
              </a:rPr>
              <a:t>var</a:t>
            </a:r>
            <a:r>
              <a:rPr lang="en-IN" sz="2300" dirty="0" smtClean="0"/>
              <a:t> is evaluated, if it is </a:t>
            </a:r>
            <a:r>
              <a:rPr lang="en-IN" sz="2300" b="1" dirty="0" smtClean="0">
                <a:solidFill>
                  <a:srgbClr val="7030A0"/>
                </a:solidFill>
              </a:rPr>
              <a:t>True</a:t>
            </a:r>
            <a:r>
              <a:rPr lang="en-IN" sz="2300" dirty="0" smtClean="0"/>
              <a:t> then </a:t>
            </a:r>
            <a:r>
              <a:rPr lang="en-IN" sz="2300" b="1" dirty="0" smtClean="0">
                <a:solidFill>
                  <a:srgbClr val="7030A0"/>
                </a:solidFill>
              </a:rPr>
              <a:t>&lt;p&gt;Print this </a:t>
            </a:r>
            <a:r>
              <a:rPr lang="en-IN" sz="2300" b="1" dirty="0" err="1" smtClean="0">
                <a:solidFill>
                  <a:srgbClr val="7030A0"/>
                </a:solidFill>
              </a:rPr>
              <a:t>para</a:t>
            </a:r>
            <a:r>
              <a:rPr lang="en-IN" sz="2300" b="1" dirty="0" smtClean="0">
                <a:solidFill>
                  <a:srgbClr val="7030A0"/>
                </a:solidFill>
              </a:rPr>
              <a:t>&lt;/p&gt;</a:t>
            </a:r>
            <a:r>
              <a:rPr lang="en-IN" sz="2300" dirty="0" smtClean="0"/>
              <a:t> will be printed. Otherwise, </a:t>
            </a:r>
            <a:r>
              <a:rPr lang="en-IN" sz="2300" b="1" dirty="0" smtClean="0">
                <a:solidFill>
                  <a:srgbClr val="7030A0"/>
                </a:solidFill>
              </a:rPr>
              <a:t>&lt;p&gt;Else print the other </a:t>
            </a:r>
            <a:r>
              <a:rPr lang="en-IN" sz="2300" b="1" dirty="0" err="1" smtClean="0">
                <a:solidFill>
                  <a:srgbClr val="7030A0"/>
                </a:solidFill>
              </a:rPr>
              <a:t>para</a:t>
            </a:r>
            <a:r>
              <a:rPr lang="en-IN" sz="2300" b="1" dirty="0" smtClean="0">
                <a:solidFill>
                  <a:srgbClr val="7030A0"/>
                </a:solidFill>
              </a:rPr>
              <a:t>&lt;/p&gt;</a:t>
            </a:r>
            <a:r>
              <a:rPr lang="en-IN" sz="2300" dirty="0" smtClean="0"/>
              <a:t> will be printed.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if-</a:t>
            </a:r>
            <a:r>
              <a:rPr lang="en-US" sz="2800" b="1" dirty="0" err="1" smtClean="0">
                <a:solidFill>
                  <a:srgbClr val="C00000"/>
                </a:solidFill>
              </a:rPr>
              <a:t>elif</a:t>
            </a:r>
            <a:r>
              <a:rPr lang="en-US" sz="2800" b="1" dirty="0" smtClean="0">
                <a:solidFill>
                  <a:srgbClr val="C00000"/>
                </a:solidFill>
              </a:rPr>
              <a:t>-else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u="sng" dirty="0" smtClean="0"/>
              <a:t>Example:</a:t>
            </a:r>
            <a:endParaRPr lang="en-IN" sz="2400" u="sng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smtClean="0">
                <a:solidFill>
                  <a:srgbClr val="7030A0"/>
                </a:solidFill>
              </a:rPr>
              <a:t>count &lt; 10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&lt;p&gt;Print this </a:t>
            </a:r>
            <a:r>
              <a:rPr lang="en-IN" sz="2400" b="1" dirty="0" err="1" smtClean="0">
                <a:solidFill>
                  <a:srgbClr val="C00000"/>
                </a:solidFill>
              </a:rPr>
              <a:t>para</a:t>
            </a:r>
            <a:r>
              <a:rPr lang="en-IN" sz="24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count &lt; 20 </a:t>
            </a:r>
            <a:r>
              <a:rPr lang="en-IN" sz="2400" b="1" dirty="0" smtClean="0">
                <a:solidFill>
                  <a:srgbClr val="C00000"/>
                </a:solidFill>
              </a:rPr>
              <a:t>%}   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&lt;p&gt;Otherwise print this&lt;/p&gt;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count &lt; 30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&lt;p&gt;Let's try this&lt;/p&gt;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else 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&lt;p&gt;Okay everything failed print this now&lt;/p&gt;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2400" b="1" u="sng" dirty="0" smtClean="0"/>
              <a:t>Working:</a:t>
            </a:r>
          </a:p>
          <a:p>
            <a:pPr>
              <a:buNone/>
            </a:pPr>
            <a:r>
              <a:rPr lang="en-IN" sz="2400" dirty="0" smtClean="0"/>
              <a:t>	 </a:t>
            </a:r>
            <a:r>
              <a:rPr lang="en-IN" sz="2200" dirty="0" smtClean="0"/>
              <a:t>Each variable or condition is evaluated one by one. When a condition or variable is evaluated to True then the code only in that block is executed and evaluation of all the other conditions are skipped.</a:t>
            </a:r>
            <a:endParaRPr lang="en-US" sz="22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Django</a:t>
            </a:r>
            <a:r>
              <a:rPr lang="en-IN" sz="2400" dirty="0" smtClean="0"/>
              <a:t> template uses the following syntax to write </a:t>
            </a:r>
            <a:r>
              <a:rPr lang="en-IN" sz="2400" b="1" dirty="0" smtClean="0">
                <a:solidFill>
                  <a:srgbClr val="C00000"/>
                </a:solidFill>
              </a:rPr>
              <a:t>comments.</a:t>
            </a:r>
          </a:p>
          <a:p>
            <a:pPr lvl="1" fontAlgn="t"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{# This is a comment #}&lt;</a:t>
            </a:r>
            <a:r>
              <a:rPr lang="en-IN" sz="1900" b="1" dirty="0" err="1" smtClean="0">
                <a:solidFill>
                  <a:srgbClr val="002060"/>
                </a:solidFill>
              </a:rPr>
              <a:t>br</a:t>
            </a:r>
            <a:r>
              <a:rPr lang="en-IN" sz="1900" b="1" dirty="0" smtClean="0">
                <a:solidFill>
                  <a:srgbClr val="002060"/>
                </a:solidFill>
              </a:rPr>
              <a:t>&gt;</a:t>
            </a:r>
          </a:p>
          <a:p>
            <a:endParaRPr lang="en-IN" sz="2400" dirty="0" smtClean="0"/>
          </a:p>
          <a:p>
            <a:r>
              <a:rPr lang="en-IN" sz="2400" dirty="0" smtClean="0"/>
              <a:t>The comment you write using this syntax will not be rendered in the HTML source code. </a:t>
            </a:r>
          </a:p>
          <a:p>
            <a:endParaRPr lang="en-IN" sz="2400" dirty="0" smtClean="0"/>
          </a:p>
          <a:p>
            <a:r>
              <a:rPr lang="en-IN" sz="2400" dirty="0" smtClean="0"/>
              <a:t>If you want to write </a:t>
            </a:r>
            <a:r>
              <a:rPr lang="en-IN" sz="2400" b="1" dirty="0" smtClean="0">
                <a:solidFill>
                  <a:srgbClr val="C00000"/>
                </a:solidFill>
              </a:rPr>
              <a:t>comments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multiple lines </a:t>
            </a:r>
            <a:r>
              <a:rPr lang="en-IN" sz="2400" dirty="0" smtClean="0"/>
              <a:t>using the following syntax:</a:t>
            </a:r>
          </a:p>
          <a:p>
            <a:pPr lvl="1" fontAlgn="t">
              <a:buNone/>
            </a:pPr>
            <a:r>
              <a:rPr lang="en-IN" sz="1900" dirty="0" smtClean="0"/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{% comment %}</a:t>
            </a:r>
          </a:p>
          <a:p>
            <a:pPr lvl="1" fontAlgn="t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This is a comment expanding to</a:t>
            </a:r>
          </a:p>
          <a:p>
            <a:pPr lvl="1" fontAlgn="t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multiple lines.</a:t>
            </a:r>
          </a:p>
          <a:p>
            <a:pPr lvl="1" fontAlgn="t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{% </a:t>
            </a:r>
            <a:r>
              <a:rPr lang="en-IN" sz="1800" b="1" dirty="0" err="1" smtClean="0">
                <a:solidFill>
                  <a:srgbClr val="002060"/>
                </a:solidFill>
              </a:rPr>
              <a:t>endcomment</a:t>
            </a:r>
            <a:r>
              <a:rPr lang="en-IN" sz="1800" b="1" dirty="0" smtClean="0">
                <a:solidFill>
                  <a:srgbClr val="002060"/>
                </a:solidFill>
              </a:rPr>
              <a:t> %}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also use logical </a:t>
            </a:r>
            <a:r>
              <a:rPr lang="en-IN" sz="2400" b="1" dirty="0" smtClean="0">
                <a:solidFill>
                  <a:srgbClr val="C00000"/>
                </a:solidFill>
              </a:rPr>
              <a:t>and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or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dirty="0" smtClean="0"/>
              <a:t> operators to test multiple conditions. 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and operator</a:t>
            </a:r>
          </a:p>
          <a:p>
            <a:pPr fontAlgn="t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{% if palindrome and even 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    &lt;p&gt;Number is palindrome and even&lt;/p&gt;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This will print </a:t>
            </a:r>
            <a:r>
              <a:rPr lang="en-IN" sz="2400" b="1" dirty="0" smtClean="0">
                <a:solidFill>
                  <a:srgbClr val="7030A0"/>
                </a:solidFill>
              </a:rPr>
              <a:t>&lt;p&gt;Number is palindrome and even&lt;/p&gt;</a:t>
            </a:r>
            <a:r>
              <a:rPr lang="en-IN" sz="2400" dirty="0" smtClean="0"/>
              <a:t> only when both variables </a:t>
            </a:r>
            <a:r>
              <a:rPr lang="en-IN" sz="2400" b="1" dirty="0" smtClean="0">
                <a:solidFill>
                  <a:srgbClr val="C00000"/>
                </a:solidFill>
              </a:rPr>
              <a:t>palindrome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even </a:t>
            </a:r>
            <a:r>
              <a:rPr lang="en-IN" sz="2400" dirty="0" smtClean="0"/>
              <a:t>are evaluated to 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. Otherwise, nothing would be printed at all.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not operator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not </a:t>
            </a:r>
            <a:r>
              <a:rPr lang="en-IN" sz="2400" b="1" dirty="0" err="1" smtClean="0">
                <a:solidFill>
                  <a:srgbClr val="C00000"/>
                </a:solidFill>
              </a:rPr>
              <a:t>post_list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&lt;p&gt;There are no blog post&lt;/p&gt;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dirty="0" smtClean="0"/>
              <a:t> operator negates the value of the condition. So the above code would print </a:t>
            </a:r>
            <a:r>
              <a:rPr lang="en-IN" sz="2400" b="1" dirty="0" smtClean="0">
                <a:solidFill>
                  <a:srgbClr val="002060"/>
                </a:solidFill>
              </a:rPr>
              <a:t>&lt;p&gt;There are no blog posts&lt;/p&gt;</a:t>
            </a:r>
            <a:r>
              <a:rPr lang="en-IN" sz="2400" dirty="0" smtClean="0"/>
              <a:t> only when </a:t>
            </a:r>
            <a:r>
              <a:rPr lang="en-IN" sz="2400" b="1" dirty="0" err="1" smtClean="0">
                <a:solidFill>
                  <a:srgbClr val="C00000"/>
                </a:solidFill>
              </a:rPr>
              <a:t>post_list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In other words, if there are no blog posts print </a:t>
            </a:r>
            <a:r>
              <a:rPr lang="en-IN" sz="2400" b="1" dirty="0" smtClean="0">
                <a:solidFill>
                  <a:srgbClr val="002060"/>
                </a:solidFill>
              </a:rPr>
              <a:t>&lt;p&gt;There are no blog posts&lt;/p&gt;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Using 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or operator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2400" b="1" dirty="0" smtClean="0">
                <a:solidFill>
                  <a:srgbClr val="C00000"/>
                </a:solidFill>
              </a:rPr>
              <a:t> or </a:t>
            </a:r>
            <a:r>
              <a:rPr lang="en-IN" sz="2400" b="1" dirty="0" err="1" smtClean="0">
                <a:solidFill>
                  <a:srgbClr val="7030A0"/>
                </a:solidFill>
              </a:rPr>
              <a:t>page_list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&lt;p&gt;The site has some blog post or pages&lt;/p&gt;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anyone of the two variables evaluates to True then </a:t>
            </a:r>
            <a:r>
              <a:rPr lang="en-IN" sz="2400" b="1" dirty="0" smtClean="0">
                <a:solidFill>
                  <a:srgbClr val="002060"/>
                </a:solidFill>
              </a:rPr>
              <a:t>&lt;p&gt;The site has some blog post or pages&lt;/p&gt;</a:t>
            </a:r>
            <a:r>
              <a:rPr lang="en-IN" sz="2400" dirty="0" smtClean="0"/>
              <a:t> would be printed. </a:t>
            </a:r>
          </a:p>
          <a:p>
            <a:endParaRPr lang="en-IN" sz="2400" dirty="0" smtClean="0"/>
          </a:p>
          <a:p>
            <a:r>
              <a:rPr lang="en-IN" sz="2400" dirty="0" smtClean="0"/>
              <a:t>Otherwise, nothing would be printed at all.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Combining Logical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if </a:t>
            </a:r>
            <a:r>
              <a:rPr lang="en-IN" sz="18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1800" b="1" dirty="0" smtClean="0">
                <a:solidFill>
                  <a:srgbClr val="C00000"/>
                </a:solidFill>
              </a:rPr>
              <a:t> and </a:t>
            </a:r>
            <a:r>
              <a:rPr lang="en-IN" sz="1800" b="1" dirty="0" err="1" smtClean="0">
                <a:solidFill>
                  <a:srgbClr val="7030A0"/>
                </a:solidFill>
              </a:rPr>
              <a:t>page_list</a:t>
            </a:r>
            <a:r>
              <a:rPr lang="en-IN" sz="1800" b="1" dirty="0" smtClean="0">
                <a:solidFill>
                  <a:srgbClr val="C00000"/>
                </a:solidFill>
              </a:rPr>
              <a:t> or </a:t>
            </a:r>
            <a:r>
              <a:rPr lang="en-IN" sz="1800" b="1" dirty="0" err="1" smtClean="0">
                <a:solidFill>
                  <a:srgbClr val="7030A0"/>
                </a:solidFill>
              </a:rPr>
              <a:t>author_list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    </a:t>
            </a:r>
            <a:r>
              <a:rPr lang="en-IN" sz="1800" b="1" dirty="0" smtClean="0">
                <a:solidFill>
                  <a:srgbClr val="002060"/>
                </a:solidFill>
              </a:rPr>
              <a:t>&lt;p&gt;The site has either both posts and pages or only author&lt;/p&gt;</a:t>
            </a:r>
          </a:p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</a:t>
            </a:r>
            <a:r>
              <a:rPr lang="en-IN" sz="1800" b="1" dirty="0" err="1" smtClean="0">
                <a:solidFill>
                  <a:srgbClr val="C00000"/>
                </a:solidFill>
              </a:rPr>
              <a:t>endif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site either has </a:t>
            </a:r>
            <a:r>
              <a:rPr lang="en-IN" sz="2400" b="1" dirty="0" smtClean="0">
                <a:solidFill>
                  <a:srgbClr val="C00000"/>
                </a:solidFill>
              </a:rPr>
              <a:t>posts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pages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authors</a:t>
            </a:r>
            <a:r>
              <a:rPr lang="en-IN" sz="2400" dirty="0" smtClean="0"/>
              <a:t> only then the string </a:t>
            </a:r>
            <a:r>
              <a:rPr lang="en-IN" sz="2400" b="1" dirty="0" smtClean="0">
                <a:solidFill>
                  <a:srgbClr val="002060"/>
                </a:solidFill>
              </a:rPr>
              <a:t>&lt;p&gt;The site has either both posts and pages or only author&lt;/p&gt;</a:t>
            </a:r>
            <a:r>
              <a:rPr lang="en-IN" sz="2400" dirty="0" smtClean="0"/>
              <a:t> would be printed.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Template Filters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Django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filters</a:t>
            </a:r>
            <a:r>
              <a:rPr lang="en-IN" sz="2400" dirty="0" smtClean="0"/>
              <a:t> are used to </a:t>
            </a:r>
            <a:r>
              <a:rPr lang="en-IN" sz="2400" b="1" dirty="0" smtClean="0">
                <a:solidFill>
                  <a:srgbClr val="7030A0"/>
                </a:solidFill>
              </a:rPr>
              <a:t>modify</a:t>
            </a:r>
            <a:r>
              <a:rPr lang="en-IN" sz="2400" dirty="0" smtClean="0"/>
              <a:t> the value of the variable before they are rendered as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 code.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use a </a:t>
            </a:r>
            <a:r>
              <a:rPr lang="en-IN" sz="2400" b="1" dirty="0" smtClean="0">
                <a:solidFill>
                  <a:srgbClr val="C00000"/>
                </a:solidFill>
              </a:rPr>
              <a:t>filter</a:t>
            </a:r>
            <a:r>
              <a:rPr lang="en-IN" sz="2400" dirty="0" smtClean="0"/>
              <a:t>, we type the </a:t>
            </a:r>
            <a:r>
              <a:rPr lang="en-IN" sz="2400" b="1" dirty="0" smtClean="0">
                <a:solidFill>
                  <a:srgbClr val="7030A0"/>
                </a:solidFill>
              </a:rPr>
              <a:t>pipe character </a:t>
            </a:r>
            <a:r>
              <a:rPr lang="en-IN" sz="2400" dirty="0" smtClean="0"/>
              <a:t>(|) followed by the </a:t>
            </a:r>
            <a:r>
              <a:rPr lang="en-IN" sz="2400" b="1" dirty="0" smtClean="0">
                <a:solidFill>
                  <a:srgbClr val="7030A0"/>
                </a:solidFill>
              </a:rPr>
              <a:t>filter name </a:t>
            </a:r>
            <a:r>
              <a:rPr lang="en-IN" sz="2400" dirty="0" smtClean="0"/>
              <a:t>after the </a:t>
            </a:r>
            <a:r>
              <a:rPr lang="en-IN" sz="2400" b="1" dirty="0" smtClean="0">
                <a:solidFill>
                  <a:srgbClr val="7030A0"/>
                </a:solidFill>
              </a:rPr>
              <a:t>variable name</a:t>
            </a:r>
            <a:r>
              <a:rPr lang="en-IN" sz="2400" dirty="0" smtClean="0"/>
              <a:t>.</a:t>
            </a:r>
          </a:p>
          <a:p>
            <a:pPr fontAlgn="t"/>
            <a:endParaRPr lang="en-IN" sz="2400" dirty="0" smtClean="0"/>
          </a:p>
          <a:p>
            <a:pPr fontAlgn="t"/>
            <a:endParaRPr lang="en-US" sz="2400" b="1" u="sng" dirty="0" smtClean="0"/>
          </a:p>
          <a:p>
            <a:pPr fontAlgn="t"/>
            <a:r>
              <a:rPr lang="en-US" sz="2400" b="1" u="sng" dirty="0" smtClean="0"/>
              <a:t>Syntax:</a:t>
            </a:r>
            <a:endParaRPr lang="en-IN" sz="2400" b="1" u="sng" dirty="0" smtClean="0"/>
          </a:p>
          <a:p>
            <a:pPr fontAlgn="t"/>
            <a:endParaRPr lang="en-IN" sz="2400" dirty="0" smtClean="0"/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{{ </a:t>
            </a:r>
            <a:r>
              <a:rPr lang="en-IN" sz="1900" b="1" dirty="0" err="1" smtClean="0">
                <a:solidFill>
                  <a:srgbClr val="002060"/>
                </a:solidFill>
              </a:rPr>
              <a:t>variable|filter_name</a:t>
            </a:r>
            <a:r>
              <a:rPr lang="en-IN" sz="1900" b="1" dirty="0" smtClean="0">
                <a:solidFill>
                  <a:srgbClr val="002060"/>
                </a:solidFill>
              </a:rPr>
              <a:t> }}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Caution!!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 important thing to understand is that, don’t use </a:t>
            </a:r>
            <a:r>
              <a:rPr lang="en-IN" sz="2400" b="1" dirty="0" smtClean="0">
                <a:solidFill>
                  <a:srgbClr val="7030A0"/>
                </a:solidFill>
              </a:rPr>
              <a:t>parentheses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group expression </a:t>
            </a:r>
            <a:r>
              <a:rPr lang="en-IN" sz="2400" dirty="0" smtClean="0"/>
              <a:t>in the</a:t>
            </a:r>
            <a:r>
              <a:rPr lang="en-IN" sz="2400" b="1" dirty="0" smtClean="0">
                <a:solidFill>
                  <a:srgbClr val="7030A0"/>
                </a:solidFill>
              </a:rPr>
              <a:t> if</a:t>
            </a:r>
            <a:r>
              <a:rPr lang="en-IN" sz="2400" dirty="0" smtClean="0"/>
              <a:t> tag. 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if </a:t>
            </a:r>
            <a:r>
              <a:rPr lang="en-IN" sz="1800" b="1" dirty="0" smtClean="0">
                <a:solidFill>
                  <a:srgbClr val="7030A0"/>
                </a:solidFill>
              </a:rPr>
              <a:t>(</a:t>
            </a:r>
            <a:r>
              <a:rPr lang="en-IN" sz="18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smtClean="0">
                <a:solidFill>
                  <a:srgbClr val="C00000"/>
                </a:solidFill>
              </a:rPr>
              <a:t>and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page_list</a:t>
            </a:r>
            <a:r>
              <a:rPr lang="en-IN" sz="1800" b="1" dirty="0" smtClean="0">
                <a:solidFill>
                  <a:srgbClr val="7030A0"/>
                </a:solidFill>
              </a:rPr>
              <a:t>) </a:t>
            </a:r>
            <a:r>
              <a:rPr lang="en-IN" sz="1800" b="1" dirty="0" smtClean="0">
                <a:solidFill>
                  <a:srgbClr val="C00000"/>
                </a:solidFill>
              </a:rPr>
              <a:t>or </a:t>
            </a:r>
            <a:r>
              <a:rPr lang="en-IN" sz="1800" b="1" dirty="0" err="1" smtClean="0">
                <a:solidFill>
                  <a:srgbClr val="7030A0"/>
                </a:solidFill>
              </a:rPr>
              <a:t>author_list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    </a:t>
            </a:r>
            <a:r>
              <a:rPr lang="en-IN" sz="1800" b="1" dirty="0" smtClean="0">
                <a:solidFill>
                  <a:srgbClr val="002060"/>
                </a:solidFill>
              </a:rPr>
              <a:t>&lt;p&gt;The site has either both posts and pages or only author&lt;/p&gt;</a:t>
            </a:r>
          </a:p>
          <a:p>
            <a:pPr fontAlgn="t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</a:t>
            </a:r>
            <a:r>
              <a:rPr lang="en-IN" sz="1800" b="1" dirty="0" err="1" smtClean="0">
                <a:solidFill>
                  <a:srgbClr val="C00000"/>
                </a:solidFill>
              </a:rPr>
              <a:t>endif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It is invalid syntax and would throw </a:t>
            </a:r>
            <a:r>
              <a:rPr lang="en-IN" sz="2400" b="1" dirty="0" err="1" smtClean="0">
                <a:solidFill>
                  <a:srgbClr val="7030A0"/>
                </a:solidFill>
              </a:rPr>
              <a:t>TemplateSyntaxError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exception.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Nested If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also nest one </a:t>
            </a:r>
            <a:r>
              <a:rPr lang="en-IN" sz="2400" b="1" dirty="0" smtClean="0">
                <a:solidFill>
                  <a:srgbClr val="C00000"/>
                </a:solidFill>
              </a:rPr>
              <a:t>if </a:t>
            </a:r>
            <a:r>
              <a:rPr lang="en-IN" sz="2400" dirty="0" smtClean="0"/>
              <a:t>tag inside another</a:t>
            </a:r>
            <a:r>
              <a:rPr lang="en-IN" sz="2400" b="1" dirty="0" smtClean="0">
                <a:solidFill>
                  <a:srgbClr val="C00000"/>
                </a:solidFill>
              </a:rPr>
              <a:t> if </a:t>
            </a:r>
            <a:r>
              <a:rPr lang="en-IN" sz="2400" dirty="0" smtClean="0"/>
              <a:t>tag. 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For example:</a:t>
            </a:r>
          </a:p>
          <a:p>
            <a:pPr fontAlgn="t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{% if </a:t>
            </a:r>
            <a:r>
              <a:rPr lang="en-IN" sz="2000" b="1" dirty="0" smtClean="0">
                <a:solidFill>
                  <a:srgbClr val="7030A0"/>
                </a:solidFill>
              </a:rPr>
              <a:t>num &lt; 10 </a:t>
            </a:r>
            <a:r>
              <a:rPr lang="en-IN" sz="20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    {% if </a:t>
            </a:r>
            <a:r>
              <a:rPr lang="en-IN" sz="2000" b="1" dirty="0" smtClean="0">
                <a:solidFill>
                  <a:srgbClr val="7030A0"/>
                </a:solidFill>
              </a:rPr>
              <a:t>num &gt; 5 </a:t>
            </a:r>
            <a:r>
              <a:rPr lang="en-IN" sz="20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        &lt;p&gt;The num is greater than 5 but less than 10&lt;/p&gt;</a:t>
            </a:r>
          </a:p>
          <a:p>
            <a:pPr fontAlgn="t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    {% </a:t>
            </a:r>
            <a:r>
              <a:rPr lang="en-IN" sz="2000" b="1" dirty="0" err="1" smtClean="0">
                <a:solidFill>
                  <a:srgbClr val="C00000"/>
                </a:solidFill>
              </a:rPr>
              <a:t>endif</a:t>
            </a:r>
            <a:r>
              <a:rPr lang="en-IN" sz="2000" b="1" dirty="0" smtClean="0">
                <a:solidFill>
                  <a:srgbClr val="C00000"/>
                </a:solidFill>
              </a:rPr>
              <a:t> %}    </a:t>
            </a:r>
          </a:p>
          <a:p>
            <a:pPr fontAlgn="t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{% </a:t>
            </a:r>
            <a:r>
              <a:rPr lang="en-IN" sz="2000" b="1" dirty="0" err="1" smtClean="0">
                <a:solidFill>
                  <a:srgbClr val="C00000"/>
                </a:solidFill>
              </a:rPr>
              <a:t>endif</a:t>
            </a:r>
            <a:r>
              <a:rPr lang="en-IN" sz="20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not in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in operator</a:t>
            </a:r>
          </a:p>
          <a:p>
            <a:pPr fontAlgn="t">
              <a:buNone/>
            </a:pPr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smtClean="0">
                <a:solidFill>
                  <a:srgbClr val="7030A0"/>
                </a:solidFill>
              </a:rPr>
              <a:t>number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the number is in the list&lt;/p&gt;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 operator will check whether the 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 is in the </a:t>
            </a:r>
            <a:r>
              <a:rPr lang="en-IN" sz="2400" b="1" dirty="0" smtClean="0">
                <a:solidFill>
                  <a:srgbClr val="C00000"/>
                </a:solidFill>
              </a:rPr>
              <a:t>list </a:t>
            </a:r>
            <a:r>
              <a:rPr lang="en-IN" sz="2400" dirty="0" smtClean="0"/>
              <a:t>or not. If it is, then the text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number is in the list&lt;/p&gt; </a:t>
            </a:r>
            <a:r>
              <a:rPr lang="en-IN" sz="2400" dirty="0" smtClean="0"/>
              <a:t>will be printed.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not in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not in operator</a:t>
            </a:r>
          </a:p>
          <a:p>
            <a:pPr fontAlgn="t">
              <a:buNone/>
            </a:pPr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smtClean="0">
                <a:solidFill>
                  <a:srgbClr val="7030A0"/>
                </a:solidFill>
              </a:rPr>
              <a:t>number not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the number is not in the list&lt;/p&gt;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not in</a:t>
            </a:r>
            <a:r>
              <a:rPr lang="en-IN" sz="2400" dirty="0" smtClean="0"/>
              <a:t> operator will check whether the </a:t>
            </a:r>
            <a:r>
              <a:rPr lang="en-IN" sz="2400" b="1" dirty="0" smtClean="0">
                <a:solidFill>
                  <a:srgbClr val="C00000"/>
                </a:solidFill>
              </a:rPr>
              <a:t>number</a:t>
            </a:r>
            <a:r>
              <a:rPr lang="en-IN" sz="2400" dirty="0" smtClean="0"/>
              <a:t> is in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or not. </a:t>
            </a:r>
          </a:p>
          <a:p>
            <a:endParaRPr lang="en-IN" sz="2400" dirty="0" smtClean="0"/>
          </a:p>
          <a:p>
            <a:r>
              <a:rPr lang="en-IN" sz="2400" dirty="0" smtClean="0"/>
              <a:t>If it is not, then the text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the number is not in the list&lt;/p&gt;</a:t>
            </a:r>
            <a:r>
              <a:rPr lang="en-IN" sz="2400" dirty="0" smtClean="0"/>
              <a:t> will be printed.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not in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is operator</a:t>
            </a:r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is </a:t>
            </a:r>
            <a:r>
              <a:rPr lang="en-IN" sz="2400" dirty="0" smtClean="0"/>
              <a:t>operator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used to </a:t>
            </a:r>
            <a:r>
              <a:rPr lang="en-IN" sz="2400" b="1" dirty="0" smtClean="0">
                <a:solidFill>
                  <a:srgbClr val="7030A0"/>
                </a:solidFill>
              </a:rPr>
              <a:t>compare</a:t>
            </a:r>
            <a:r>
              <a:rPr lang="en-IN" sz="2400" dirty="0" smtClean="0"/>
              <a:t> two objects. If two objects are </a:t>
            </a:r>
            <a:r>
              <a:rPr lang="en-IN" sz="2400" b="1" dirty="0" smtClean="0">
                <a:solidFill>
                  <a:srgbClr val="7030A0"/>
                </a:solidFill>
              </a:rPr>
              <a:t>same</a:t>
            </a:r>
            <a:r>
              <a:rPr lang="en-IN" sz="2400" dirty="0" smtClean="0"/>
              <a:t> then the is operator returns </a:t>
            </a:r>
            <a:r>
              <a:rPr lang="en-IN" sz="2400" b="1" dirty="0" smtClean="0">
                <a:solidFill>
                  <a:srgbClr val="C00000"/>
                </a:solidFill>
              </a:rPr>
              <a:t>True.</a:t>
            </a:r>
            <a:r>
              <a:rPr lang="en-IN" sz="2400" dirty="0" smtClean="0"/>
              <a:t> Otherwise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 fontAlgn="t">
              <a:buNone/>
            </a:pPr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if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b="1" dirty="0" smtClean="0">
                <a:solidFill>
                  <a:srgbClr val="7030A0"/>
                </a:solidFill>
              </a:rPr>
              <a:t> is user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</a:t>
            </a:r>
            <a:r>
              <a:rPr lang="en-IN" sz="2400" b="1" dirty="0" err="1" smtClean="0">
                <a:solidFill>
                  <a:srgbClr val="002060"/>
                </a:solidFill>
              </a:rPr>
              <a:t>obj</a:t>
            </a:r>
            <a:r>
              <a:rPr lang="en-IN" sz="2400" b="1" dirty="0" smtClean="0">
                <a:solidFill>
                  <a:srgbClr val="002060"/>
                </a:solidFill>
              </a:rPr>
              <a:t> is same as user&lt;/p&gt;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endif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If object pointed to by variable </a:t>
            </a:r>
            <a:r>
              <a:rPr lang="en-IN" sz="2400" b="1" dirty="0" err="1" smtClean="0">
                <a:solidFill>
                  <a:srgbClr val="C00000"/>
                </a:solidFill>
              </a:rPr>
              <a:t>obj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is same as that of variable 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 then the text </a:t>
            </a:r>
            <a:r>
              <a:rPr lang="en-IN" sz="2400" b="1" dirty="0" smtClean="0">
                <a:solidFill>
                  <a:srgbClr val="002060"/>
                </a:solidFill>
              </a:rPr>
              <a:t>&lt;p&gt;Yes </a:t>
            </a:r>
            <a:r>
              <a:rPr lang="en-IN" sz="2400" b="1" dirty="0" err="1" smtClean="0">
                <a:solidFill>
                  <a:srgbClr val="002060"/>
                </a:solidFill>
              </a:rPr>
              <a:t>obj</a:t>
            </a:r>
            <a:r>
              <a:rPr lang="en-IN" sz="2400" b="1" dirty="0" smtClean="0">
                <a:solidFill>
                  <a:srgbClr val="002060"/>
                </a:solidFill>
              </a:rPr>
              <a:t> is same as user&lt;/p&gt; </a:t>
            </a:r>
            <a:r>
              <a:rPr lang="en-IN" sz="2400" dirty="0" smtClean="0"/>
              <a:t>would be printed.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lower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lower</a:t>
            </a:r>
            <a:r>
              <a:rPr lang="en-IN" sz="2400" dirty="0" smtClean="0"/>
              <a:t> filter, when applied to a variable, </a:t>
            </a:r>
            <a:r>
              <a:rPr lang="en-IN" sz="2400" b="1" dirty="0" smtClean="0">
                <a:solidFill>
                  <a:srgbClr val="7030A0"/>
                </a:solidFill>
              </a:rPr>
              <a:t>converts</a:t>
            </a:r>
            <a:r>
              <a:rPr lang="en-IN" sz="2400" dirty="0" smtClean="0"/>
              <a:t> all the </a:t>
            </a:r>
            <a:r>
              <a:rPr lang="en-IN" sz="2400" b="1" dirty="0" smtClean="0">
                <a:solidFill>
                  <a:srgbClr val="7030A0"/>
                </a:solidFill>
              </a:rPr>
              <a:t>uppercase characters </a:t>
            </a:r>
            <a:r>
              <a:rPr lang="en-IN" sz="2400" dirty="0" smtClean="0"/>
              <a:t>in the variable to </a:t>
            </a:r>
            <a:r>
              <a:rPr lang="en-IN" sz="2400" b="1" dirty="0" smtClean="0">
                <a:solidFill>
                  <a:srgbClr val="7030A0"/>
                </a:solidFill>
              </a:rPr>
              <a:t>lowercase </a:t>
            </a:r>
            <a:r>
              <a:rPr lang="en-IN" sz="2400" dirty="0" smtClean="0"/>
              <a:t>equivalent. 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For example</a:t>
            </a:r>
            <a:r>
              <a:rPr lang="en-IN" sz="2400" dirty="0" smtClean="0"/>
              <a:t>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&lt;p&gt;{{ </a:t>
            </a:r>
            <a:r>
              <a:rPr lang="en-IN" sz="1900" b="1" dirty="0" err="1" smtClean="0">
                <a:solidFill>
                  <a:srgbClr val="002060"/>
                </a:solidFill>
              </a:rPr>
              <a:t>name|lower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value of the 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dirty="0" smtClean="0"/>
              <a:t> variable is </a:t>
            </a:r>
            <a:r>
              <a:rPr lang="en-IN" sz="2400" b="1" dirty="0" smtClean="0">
                <a:solidFill>
                  <a:srgbClr val="7030A0"/>
                </a:solidFill>
              </a:rPr>
              <a:t>“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Kapoor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dirty="0" smtClean="0"/>
              <a:t> then the above code would produce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HTML:</a:t>
            </a:r>
            <a:endParaRPr lang="en-IN" sz="2400" dirty="0" smtClean="0"/>
          </a:p>
          <a:p>
            <a:pPr lvl="1" fontAlgn="t"/>
            <a:endParaRPr lang="en-IN" sz="1900" dirty="0" smtClean="0"/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</a:t>
            </a:r>
            <a:r>
              <a:rPr lang="en-IN" sz="1900" b="1" dirty="0" err="1" smtClean="0">
                <a:solidFill>
                  <a:srgbClr val="FF0000"/>
                </a:solidFill>
              </a:rPr>
              <a:t>sachin</a:t>
            </a:r>
            <a:r>
              <a:rPr lang="en-IN" sz="1900" b="1" dirty="0" smtClean="0">
                <a:solidFill>
                  <a:srgbClr val="FF0000"/>
                </a:solidFill>
              </a:rPr>
              <a:t> </a:t>
            </a:r>
            <a:r>
              <a:rPr lang="en-IN" sz="1900" b="1" dirty="0" err="1" smtClean="0">
                <a:solidFill>
                  <a:srgbClr val="FF0000"/>
                </a:solidFill>
              </a:rPr>
              <a:t>kapoor</a:t>
            </a:r>
            <a:r>
              <a:rPr lang="en-IN" sz="1900" b="1" dirty="0" smtClean="0">
                <a:solidFill>
                  <a:srgbClr val="FF0000"/>
                </a:solidFill>
              </a:rPr>
              <a:t>&lt;/p&gt;</a:t>
            </a:r>
          </a:p>
          <a:p>
            <a:pPr fontAlgn="t"/>
            <a:endParaRPr lang="en-IN" sz="2400" dirty="0" smtClean="0"/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upper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upper</a:t>
            </a:r>
            <a:r>
              <a:rPr lang="en-IN" sz="2400" dirty="0" smtClean="0"/>
              <a:t> filter is exactly the </a:t>
            </a:r>
            <a:r>
              <a:rPr lang="en-IN" sz="2400" b="1" dirty="0" smtClean="0">
                <a:solidFill>
                  <a:srgbClr val="7030A0"/>
                </a:solidFill>
              </a:rPr>
              <a:t>opposite of lower filter</a:t>
            </a:r>
            <a:r>
              <a:rPr lang="en-IN" sz="2400" dirty="0" smtClean="0"/>
              <a:t>. It converts all the characters in the variable to uppercase equivalent. </a:t>
            </a:r>
          </a:p>
          <a:p>
            <a:endParaRPr lang="en-IN" sz="2400" dirty="0" smtClean="0"/>
          </a:p>
          <a:p>
            <a:r>
              <a:rPr lang="en-IN" sz="2400" b="1" u="sng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&lt;p&gt;{{ </a:t>
            </a:r>
            <a:r>
              <a:rPr lang="en-IN" sz="1900" b="1" dirty="0" err="1" smtClean="0">
                <a:solidFill>
                  <a:srgbClr val="002060"/>
                </a:solidFill>
              </a:rPr>
              <a:t>name|upper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 the value of the </a:t>
            </a:r>
            <a:r>
              <a:rPr lang="en-IN" sz="2400" b="1" dirty="0" smtClean="0">
                <a:solidFill>
                  <a:srgbClr val="C00000"/>
                </a:solidFill>
              </a:rPr>
              <a:t>name</a:t>
            </a:r>
            <a:r>
              <a:rPr lang="en-IN" sz="2400" dirty="0" smtClean="0"/>
              <a:t> variable is </a:t>
            </a:r>
            <a:r>
              <a:rPr lang="en-IN" sz="2400" b="1" dirty="0" smtClean="0">
                <a:solidFill>
                  <a:srgbClr val="7030A0"/>
                </a:solidFill>
              </a:rPr>
              <a:t> 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kapoor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dirty="0" smtClean="0"/>
              <a:t> then the above code would produce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.</a:t>
            </a:r>
          </a:p>
          <a:p>
            <a:pPr lvl="1" fontAlgn="t"/>
            <a:endParaRPr lang="en-IN" sz="1900" b="1" dirty="0" smtClean="0"/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&lt;p&gt;SACHIN KAPOOR&lt;/p&gt;</a:t>
            </a:r>
          </a:p>
          <a:p>
            <a:pPr fontAlgn="t"/>
            <a:endParaRPr lang="en-IN" sz="2400" dirty="0" smtClean="0"/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capfirst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C00000"/>
                </a:solidFill>
              </a:rPr>
              <a:t>capfirst</a:t>
            </a:r>
            <a:r>
              <a:rPr lang="en-IN" sz="2400" dirty="0" smtClean="0"/>
              <a:t> filter converts only the </a:t>
            </a:r>
            <a:r>
              <a:rPr lang="en-IN" sz="2400" b="1" dirty="0" smtClean="0">
                <a:solidFill>
                  <a:srgbClr val="7030A0"/>
                </a:solidFill>
              </a:rPr>
              <a:t>first character </a:t>
            </a:r>
            <a:r>
              <a:rPr lang="en-IN" sz="2400" dirty="0" smtClean="0"/>
              <a:t>in the variable to it’s </a:t>
            </a:r>
            <a:r>
              <a:rPr lang="en-IN" sz="2400" b="1" dirty="0" smtClean="0">
                <a:solidFill>
                  <a:srgbClr val="7030A0"/>
                </a:solidFill>
              </a:rPr>
              <a:t>uppercase</a:t>
            </a:r>
            <a:r>
              <a:rPr lang="en-IN" sz="2400" dirty="0" smtClean="0"/>
              <a:t> equivalent.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&lt;p&gt;{{ </a:t>
            </a:r>
            <a:r>
              <a:rPr lang="en-IN" sz="1900" b="1" dirty="0" err="1" smtClean="0">
                <a:solidFill>
                  <a:srgbClr val="002060"/>
                </a:solidFill>
              </a:rPr>
              <a:t>name|capfirst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 variable name contains 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kapoor</a:t>
            </a:r>
            <a:r>
              <a:rPr lang="en-IN" sz="2400" dirty="0" smtClean="0"/>
              <a:t>" then the above code would produce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.</a:t>
            </a:r>
          </a:p>
          <a:p>
            <a:pPr lvl="1" fontAlgn="t"/>
            <a:endParaRPr lang="en-IN" sz="1900" dirty="0" smtClean="0"/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</a:t>
            </a:r>
            <a:r>
              <a:rPr lang="en-IN" sz="1900" b="1" dirty="0" err="1" smtClean="0">
                <a:solidFill>
                  <a:srgbClr val="FF0000"/>
                </a:solidFill>
              </a:rPr>
              <a:t>Sachin</a:t>
            </a:r>
            <a:r>
              <a:rPr lang="en-IN" sz="1900" b="1" dirty="0" smtClean="0">
                <a:solidFill>
                  <a:srgbClr val="FF0000"/>
                </a:solidFill>
              </a:rPr>
              <a:t> </a:t>
            </a:r>
            <a:r>
              <a:rPr lang="en-IN" sz="1900" b="1" dirty="0" err="1" smtClean="0">
                <a:solidFill>
                  <a:srgbClr val="FF0000"/>
                </a:solidFill>
              </a:rPr>
              <a:t>kapoor</a:t>
            </a:r>
            <a:r>
              <a:rPr lang="en-IN" sz="1900" b="1" dirty="0" smtClean="0">
                <a:solidFill>
                  <a:srgbClr val="FF0000"/>
                </a:solidFill>
              </a:rPr>
              <a:t>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title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title</a:t>
            </a:r>
            <a:r>
              <a:rPr lang="en-IN" sz="2400" dirty="0" smtClean="0"/>
              <a:t> filter capitalizes the first letter of every word.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u="sng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&lt;p&gt;{{ </a:t>
            </a:r>
            <a:r>
              <a:rPr lang="en-IN" sz="1900" b="1" dirty="0" err="1" smtClean="0">
                <a:solidFill>
                  <a:srgbClr val="002060"/>
                </a:solidFill>
              </a:rPr>
              <a:t>name|title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variable name contains  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kapoor</a:t>
            </a:r>
            <a:r>
              <a:rPr lang="en-IN" sz="2400" dirty="0" smtClean="0"/>
              <a:t>" then the above code would produce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.</a:t>
            </a:r>
          </a:p>
          <a:p>
            <a:pPr lvl="1" fontAlgn="t"/>
            <a:endParaRPr lang="en-IN" sz="1900" b="1" dirty="0" smtClean="0">
              <a:solidFill>
                <a:srgbClr val="FF0000"/>
              </a:solidFill>
            </a:endParaRP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</a:t>
            </a:r>
            <a:r>
              <a:rPr lang="en-IN" sz="1900" b="1" dirty="0" err="1" smtClean="0">
                <a:solidFill>
                  <a:srgbClr val="FF0000"/>
                </a:solidFill>
              </a:rPr>
              <a:t>Sachin</a:t>
            </a:r>
            <a:r>
              <a:rPr lang="en-IN" sz="1900" b="1" dirty="0" smtClean="0">
                <a:solidFill>
                  <a:srgbClr val="FF0000"/>
                </a:solidFill>
              </a:rPr>
              <a:t> </a:t>
            </a:r>
            <a:r>
              <a:rPr lang="en-IN" sz="1900" b="1" dirty="0" err="1" smtClean="0">
                <a:solidFill>
                  <a:srgbClr val="FF0000"/>
                </a:solidFill>
              </a:rPr>
              <a:t>Kapoor</a:t>
            </a:r>
            <a:r>
              <a:rPr lang="en-IN" sz="1900" b="1" dirty="0" smtClean="0">
                <a:solidFill>
                  <a:srgbClr val="FF0000"/>
                </a:solidFill>
              </a:rPr>
              <a:t>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length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length </a:t>
            </a:r>
            <a:r>
              <a:rPr lang="en-IN" sz="2400" dirty="0" smtClean="0"/>
              <a:t>filter determines the length of the value. It works with </a:t>
            </a:r>
            <a:r>
              <a:rPr lang="en-IN" sz="2400" b="1" dirty="0" smtClean="0">
                <a:solidFill>
                  <a:srgbClr val="7030A0"/>
                </a:solidFill>
              </a:rPr>
              <a:t>string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list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dictionary </a:t>
            </a:r>
            <a:r>
              <a:rPr lang="en-IN" sz="2400" dirty="0" smtClean="0"/>
              <a:t>and </a:t>
            </a:r>
            <a:r>
              <a:rPr lang="en-IN" sz="2400" b="1" dirty="0" err="1" smtClean="0">
                <a:solidFill>
                  <a:srgbClr val="7030A0"/>
                </a:solidFill>
              </a:rPr>
              <a:t>tuples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For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&lt;p&gt;The length variable name is {{ </a:t>
            </a:r>
            <a:r>
              <a:rPr lang="en-IN" sz="1900" b="1" dirty="0" err="1" smtClean="0">
                <a:solidFill>
                  <a:srgbClr val="002060"/>
                </a:solidFill>
              </a:rPr>
              <a:t>name|length</a:t>
            </a:r>
            <a:r>
              <a:rPr lang="en-IN" sz="1900" b="1" dirty="0" smtClean="0">
                <a:solidFill>
                  <a:srgbClr val="002060"/>
                </a:solidFill>
              </a:rPr>
              <a:t> }}&lt;/p&gt;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 variable name contains  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kapoor</a:t>
            </a:r>
            <a:r>
              <a:rPr lang="en-IN" sz="2400" dirty="0" smtClean="0"/>
              <a:t>" then the above code would produce the following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.</a:t>
            </a:r>
          </a:p>
          <a:p>
            <a:pPr lvl="1" fontAlgn="t"/>
            <a:endParaRPr lang="en-IN" sz="1900" b="1" dirty="0" smtClean="0">
              <a:solidFill>
                <a:srgbClr val="FF0000"/>
              </a:solidFill>
            </a:endParaRP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&lt;p&gt;The length variable name is 13&lt;/p&gt;</a:t>
            </a:r>
          </a:p>
          <a:p>
            <a:pPr fontAlgn="t"/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pluralize</a:t>
            </a:r>
            <a:r>
              <a:rPr lang="en-US" sz="2800" b="1" dirty="0" smtClean="0"/>
              <a:t> Filter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pluralize</a:t>
            </a:r>
            <a:r>
              <a:rPr lang="en-IN" sz="2400" dirty="0" smtClean="0"/>
              <a:t> filter is used to handle </a:t>
            </a:r>
            <a:r>
              <a:rPr lang="en-IN" sz="2400" b="1" dirty="0" smtClean="0">
                <a:solidFill>
                  <a:srgbClr val="7030A0"/>
                </a:solidFill>
              </a:rPr>
              <a:t>suffixes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Lets take an example:</a:t>
            </a:r>
          </a:p>
          <a:p>
            <a:pPr lvl="1" fontAlgn="t"/>
            <a:r>
              <a:rPr lang="en-IN" sz="1900" b="1" dirty="0" smtClean="0">
                <a:solidFill>
                  <a:srgbClr val="002060"/>
                </a:solidFill>
              </a:rPr>
              <a:t>&lt;p&gt;You have {{ num }} products in your cart&lt;/p&gt;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 then we would like to display.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&lt;p&gt;You have 1 product in your cart&lt;/p&gt;</a:t>
            </a:r>
          </a:p>
          <a:p>
            <a:endParaRPr lang="en-IN" sz="2400" dirty="0" smtClean="0"/>
          </a:p>
          <a:p>
            <a:r>
              <a:rPr lang="en-IN" sz="2400" dirty="0" smtClean="0"/>
              <a:t>On the other and if </a:t>
            </a:r>
            <a:r>
              <a:rPr lang="en-IN" sz="2400" b="1" dirty="0" smtClean="0">
                <a:solidFill>
                  <a:srgbClr val="C00000"/>
                </a:solidFill>
              </a:rPr>
              <a:t>num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10</a:t>
            </a:r>
            <a:r>
              <a:rPr lang="en-IN" sz="2400" dirty="0" smtClean="0"/>
              <a:t> then we would like to display.</a:t>
            </a:r>
          </a:p>
          <a:p>
            <a:pPr lvl="1" fontAlgn="t"/>
            <a:r>
              <a:rPr lang="en-IN" sz="1900" b="1" dirty="0" smtClean="0">
                <a:solidFill>
                  <a:srgbClr val="FF0000"/>
                </a:solidFill>
              </a:rPr>
              <a:t>&lt;p&gt;You have 10 products in your cart&lt;/p&gt;</a:t>
            </a:r>
          </a:p>
          <a:p>
            <a:r>
              <a:rPr lang="en-IN" sz="2400" dirty="0" smtClean="0"/>
              <a:t>Notice the </a:t>
            </a:r>
            <a:r>
              <a:rPr lang="en-IN" sz="2400" b="1" dirty="0" smtClean="0">
                <a:solidFill>
                  <a:srgbClr val="7030A0"/>
                </a:solidFill>
              </a:rPr>
              <a:t>s</a:t>
            </a:r>
            <a:r>
              <a:rPr lang="en-IN" sz="2400" dirty="0" smtClean="0"/>
              <a:t> in the string </a:t>
            </a:r>
            <a:r>
              <a:rPr lang="en-IN" sz="2400" b="1" dirty="0" smtClean="0">
                <a:solidFill>
                  <a:srgbClr val="7030A0"/>
                </a:solidFill>
              </a:rPr>
              <a:t>products</a:t>
            </a:r>
            <a:r>
              <a:rPr lang="en-IN" sz="2400" dirty="0" smtClean="0"/>
              <a:t>.</a:t>
            </a:r>
          </a:p>
          <a:p>
            <a:pPr fontAlgn="t"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5077</TotalTime>
  <Words>541</Words>
  <Application>Microsoft Office PowerPoint</Application>
  <PresentationFormat>On-screen Show (4:3)</PresentationFormat>
  <Paragraphs>377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Template Filters</vt:lpstr>
      <vt:lpstr>The lower Filter</vt:lpstr>
      <vt:lpstr>The upper Filter</vt:lpstr>
      <vt:lpstr>The capfirst Filter</vt:lpstr>
      <vt:lpstr>The title Filter</vt:lpstr>
      <vt:lpstr>The length Filter</vt:lpstr>
      <vt:lpstr>The pluralize Filter</vt:lpstr>
      <vt:lpstr>The pluralize Filter</vt:lpstr>
      <vt:lpstr>The pluralize Filter</vt:lpstr>
      <vt:lpstr>The pluralize Filter</vt:lpstr>
      <vt:lpstr>The pluralize Filter</vt:lpstr>
      <vt:lpstr>The date Filter</vt:lpstr>
      <vt:lpstr>The date Filter</vt:lpstr>
      <vt:lpstr>The date Filter</vt:lpstr>
      <vt:lpstr>Format Strings For The date Filter</vt:lpstr>
      <vt:lpstr>The date Filter</vt:lpstr>
      <vt:lpstr>The default Filter</vt:lpstr>
      <vt:lpstr>Template Tags</vt:lpstr>
      <vt:lpstr>The if Tag</vt:lpstr>
      <vt:lpstr>The if Tag</vt:lpstr>
      <vt:lpstr>The if-else Tag</vt:lpstr>
      <vt:lpstr>The if-elif-else Tag</vt:lpstr>
      <vt:lpstr>Comments</vt:lpstr>
      <vt:lpstr>Using Logical Operators</vt:lpstr>
      <vt:lpstr>Using Logical Operators</vt:lpstr>
      <vt:lpstr>Using Logical Operators</vt:lpstr>
      <vt:lpstr>Combining Logical Operators</vt:lpstr>
      <vt:lpstr>Caution!!</vt:lpstr>
      <vt:lpstr>Nested If</vt:lpstr>
      <vt:lpstr>in, not in And is Operator</vt:lpstr>
      <vt:lpstr>in, not in And is Operator</vt:lpstr>
      <vt:lpstr>in, not in And is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441</cp:revision>
  <dcterms:created xsi:type="dcterms:W3CDTF">2015-12-21T13:46:48Z</dcterms:created>
  <dcterms:modified xsi:type="dcterms:W3CDTF">2019-03-28T06:47:49Z</dcterms:modified>
</cp:coreProperties>
</file>