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391" r:id="rId4"/>
    <p:sldId id="393" r:id="rId5"/>
    <p:sldId id="394" r:id="rId6"/>
    <p:sldId id="388" r:id="rId7"/>
    <p:sldId id="392" r:id="rId8"/>
    <p:sldId id="395" r:id="rId9"/>
    <p:sldId id="396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0099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351" autoAdjust="0"/>
    <p:restoredTop sz="94660"/>
  </p:normalViewPr>
  <p:slideViewPr>
    <p:cSldViewPr>
      <p:cViewPr varScale="1">
        <p:scale>
          <a:sx n="68" d="100"/>
          <a:sy n="68" d="100"/>
        </p:scale>
        <p:origin x="-145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0FB2C2-0ABF-4F02-9FE0-4420834939DC}" type="datetimeFigureOut">
              <a:rPr lang="en-IN" smtClean="0"/>
              <a:pPr/>
              <a:t>30-08-2020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D43F23-A588-4969-966A-E9DF4EC0B4F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131794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30-08-2020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30-08-2020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30-08-2020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30-08-2020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30-08-2020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30-08-2020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30-08-2020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30-08-2020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30-08-2020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30-08-2020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30-08-2020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7635705C-4C03-4584-B2FF-9C9C53911B04}" type="datetimeFigureOut">
              <a:rPr lang="en-IN" smtClean="0"/>
              <a:pPr/>
              <a:t>30-08-2020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348" y="3286124"/>
            <a:ext cx="7715304" cy="1752600"/>
          </a:xfrm>
        </p:spPr>
        <p:txBody>
          <a:bodyPr>
            <a:normAutofit fontScale="85000" lnSpcReduction="20000"/>
          </a:bodyPr>
          <a:lstStyle/>
          <a:p>
            <a:r>
              <a:rPr lang="en-US" sz="4400" dirty="0" smtClean="0"/>
              <a:t>Data structure</a:t>
            </a:r>
          </a:p>
          <a:p>
            <a:r>
              <a:rPr lang="en-US" sz="4400" dirty="0" smtClean="0"/>
              <a:t>(in c)</a:t>
            </a:r>
          </a:p>
          <a:p>
            <a:r>
              <a:rPr lang="en-US" sz="4400" dirty="0" smtClean="0">
                <a:solidFill>
                  <a:srgbClr val="FF0000"/>
                </a:solidFill>
              </a:rPr>
              <a:t>Lecture 10</a:t>
            </a:r>
          </a:p>
          <a:p>
            <a:endParaRPr lang="en-US" sz="4400" dirty="0" smtClean="0">
              <a:solidFill>
                <a:srgbClr val="FF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645" y="189349"/>
            <a:ext cx="2545155" cy="1223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 descr="C:\Users\Windows7\Desktop\DATA-STRUCTURES-with-Pytho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43636" y="285728"/>
            <a:ext cx="2733671" cy="195262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3042" y="285728"/>
            <a:ext cx="5643602" cy="642942"/>
          </a:xfrm>
        </p:spPr>
        <p:txBody>
          <a:bodyPr>
            <a:normAutofit/>
          </a:bodyPr>
          <a:lstStyle/>
          <a:p>
            <a:r>
              <a:rPr lang="en-US" b="1" dirty="0" smtClean="0"/>
              <a:t>Today’s Agenda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FF0000"/>
                </a:solidFill>
              </a:rPr>
              <a:t>Introduction </a:t>
            </a:r>
            <a:r>
              <a:rPr lang="en-US" sz="2400" dirty="0" smtClean="0">
                <a:solidFill>
                  <a:schemeClr val="tx1"/>
                </a:solidFill>
              </a:rPr>
              <a:t>to </a:t>
            </a:r>
            <a:r>
              <a:rPr lang="en-US" sz="2400" b="1" dirty="0" smtClean="0">
                <a:solidFill>
                  <a:srgbClr val="00B050"/>
                </a:solidFill>
              </a:rPr>
              <a:t>QUEUE</a:t>
            </a:r>
            <a:r>
              <a:rPr lang="en-US" sz="2400" dirty="0" smtClean="0">
                <a:solidFill>
                  <a:schemeClr val="tx1"/>
                </a:solidFill>
              </a:rPr>
              <a:t>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 err="1" smtClean="0">
                <a:solidFill>
                  <a:srgbClr val="0070C0"/>
                </a:solidFill>
              </a:rPr>
              <a:t>Psuedocode</a:t>
            </a:r>
            <a:r>
              <a:rPr lang="en-US" sz="2400" b="1" dirty="0" smtClean="0">
                <a:solidFill>
                  <a:srgbClr val="0070C0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for </a:t>
            </a:r>
            <a:r>
              <a:rPr lang="en-US" sz="2400" b="1" dirty="0" smtClean="0">
                <a:solidFill>
                  <a:srgbClr val="FF0000"/>
                </a:solidFill>
              </a:rPr>
              <a:t>Insertion</a:t>
            </a:r>
            <a:r>
              <a:rPr lang="en-US" sz="2400" dirty="0" smtClean="0">
                <a:solidFill>
                  <a:schemeClr val="tx1"/>
                </a:solidFill>
              </a:rPr>
              <a:t> &amp; </a:t>
            </a:r>
            <a:r>
              <a:rPr lang="en-US" sz="2400" b="1" dirty="0" smtClean="0">
                <a:solidFill>
                  <a:srgbClr val="7030A0"/>
                </a:solidFill>
              </a:rPr>
              <a:t>Deletion</a:t>
            </a:r>
            <a:r>
              <a:rPr lang="en-US" sz="2400" dirty="0" smtClean="0">
                <a:solidFill>
                  <a:schemeClr val="tx1"/>
                </a:solidFill>
              </a:rPr>
              <a:t> of the </a:t>
            </a:r>
            <a:r>
              <a:rPr lang="en-US" sz="2400" b="1" dirty="0" smtClean="0">
                <a:solidFill>
                  <a:srgbClr val="FF0000"/>
                </a:solidFill>
              </a:rPr>
              <a:t>elements</a:t>
            </a:r>
            <a:r>
              <a:rPr lang="en-US" sz="2400" dirty="0" smtClean="0">
                <a:solidFill>
                  <a:schemeClr val="tx1"/>
                </a:solidFill>
              </a:rPr>
              <a:t> in the </a:t>
            </a:r>
            <a:r>
              <a:rPr lang="en-US" sz="2400" b="1" dirty="0" smtClean="0">
                <a:solidFill>
                  <a:srgbClr val="7030A0"/>
                </a:solidFill>
              </a:rPr>
              <a:t>QUEUE</a:t>
            </a:r>
            <a:r>
              <a:rPr lang="en-US" sz="2400" dirty="0" smtClean="0">
                <a:solidFill>
                  <a:schemeClr val="tx1"/>
                </a:solidFill>
              </a:rPr>
              <a:t>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B050"/>
                </a:solidFill>
              </a:rPr>
              <a:t>Program</a:t>
            </a:r>
            <a:r>
              <a:rPr lang="en-US" sz="2400" dirty="0" smtClean="0">
                <a:solidFill>
                  <a:schemeClr val="tx1"/>
                </a:solidFill>
              </a:rPr>
              <a:t> for </a:t>
            </a:r>
            <a:r>
              <a:rPr lang="en-US" sz="2400" b="1" dirty="0" smtClean="0">
                <a:solidFill>
                  <a:srgbClr val="0070C0"/>
                </a:solidFill>
              </a:rPr>
              <a:t>implementing</a:t>
            </a:r>
            <a:r>
              <a:rPr lang="en-US" sz="2400" dirty="0" smtClean="0">
                <a:solidFill>
                  <a:schemeClr val="tx1"/>
                </a:solidFill>
              </a:rPr>
              <a:t> a </a:t>
            </a:r>
            <a:r>
              <a:rPr lang="en-US" sz="2400" b="1" dirty="0" smtClean="0">
                <a:solidFill>
                  <a:srgbClr val="FF0000"/>
                </a:solidFill>
              </a:rPr>
              <a:t>QUEUE</a:t>
            </a:r>
            <a:r>
              <a:rPr lang="en-US" sz="2400" dirty="0" smtClean="0">
                <a:solidFill>
                  <a:schemeClr val="tx1"/>
                </a:solidFill>
              </a:rPr>
              <a:t>.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FF0000"/>
                </a:solidFill>
              </a:rPr>
              <a:t>Drawbacks</a:t>
            </a:r>
            <a:r>
              <a:rPr lang="en-US" sz="2400" dirty="0" smtClean="0">
                <a:solidFill>
                  <a:schemeClr val="tx1"/>
                </a:solidFill>
              </a:rPr>
              <a:t> &amp; it’s </a:t>
            </a:r>
            <a:r>
              <a:rPr lang="en-US" sz="2400" b="1" dirty="0" smtClean="0">
                <a:solidFill>
                  <a:srgbClr val="0070C0"/>
                </a:solidFill>
              </a:rPr>
              <a:t>solutions</a:t>
            </a:r>
            <a:r>
              <a:rPr lang="en-US" sz="2400" dirty="0" smtClean="0">
                <a:solidFill>
                  <a:schemeClr val="tx1"/>
                </a:solidFill>
              </a:rPr>
              <a:t>.</a:t>
            </a:r>
            <a:endParaRPr lang="en-US" sz="2400" dirty="0" smtClean="0">
              <a:solidFill>
                <a:srgbClr val="7030A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 smtClean="0">
              <a:solidFill>
                <a:srgbClr val="7030A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 smtClean="0">
              <a:solidFill>
                <a:srgbClr val="7030A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 smtClean="0">
              <a:solidFill>
                <a:srgbClr val="FF000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b="1" u="sng" dirty="0" smtClean="0">
              <a:solidFill>
                <a:srgbClr val="FF000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en-US" sz="2300" dirty="0" smtClean="0"/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 descr="C:\Users\Windows7\Desktop\DATA-STRUCTURES-with-Pytho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77110" y="214290"/>
            <a:ext cx="1500198" cy="107157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3042" y="285728"/>
            <a:ext cx="5643602" cy="642942"/>
          </a:xfrm>
        </p:spPr>
        <p:txBody>
          <a:bodyPr>
            <a:normAutofit/>
          </a:bodyPr>
          <a:lstStyle/>
          <a:p>
            <a:r>
              <a:rPr lang="en-US" b="1" dirty="0" smtClean="0"/>
              <a:t>Introduction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92500"/>
          </a:bodyPr>
          <a:lstStyle/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FF0000"/>
                </a:solidFill>
              </a:rPr>
              <a:t>What</a:t>
            </a:r>
            <a:r>
              <a:rPr lang="en-US" sz="2400" dirty="0" smtClean="0">
                <a:solidFill>
                  <a:schemeClr val="tx1"/>
                </a:solidFill>
              </a:rPr>
              <a:t> is a </a:t>
            </a:r>
            <a:r>
              <a:rPr lang="en-US" sz="2400" b="1" dirty="0" smtClean="0">
                <a:solidFill>
                  <a:srgbClr val="00B050"/>
                </a:solidFill>
              </a:rPr>
              <a:t>QUEUE</a:t>
            </a:r>
            <a:r>
              <a:rPr lang="en-US" sz="2400" dirty="0" smtClean="0">
                <a:solidFill>
                  <a:schemeClr val="tx1"/>
                </a:solidFill>
              </a:rPr>
              <a:t>?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A </a:t>
            </a:r>
            <a:r>
              <a:rPr lang="en-US" sz="2400" b="1" dirty="0" smtClean="0">
                <a:solidFill>
                  <a:srgbClr val="0070C0"/>
                </a:solidFill>
              </a:rPr>
              <a:t>QUEUE</a:t>
            </a:r>
            <a:r>
              <a:rPr lang="en-US" sz="2400" dirty="0" smtClean="0">
                <a:solidFill>
                  <a:schemeClr val="tx1"/>
                </a:solidFill>
              </a:rPr>
              <a:t>, like a </a:t>
            </a:r>
            <a:r>
              <a:rPr lang="en-US" sz="2400" b="1" dirty="0" smtClean="0">
                <a:solidFill>
                  <a:srgbClr val="FF0000"/>
                </a:solidFill>
              </a:rPr>
              <a:t>STACK</a:t>
            </a:r>
            <a:r>
              <a:rPr lang="en-US" sz="2400" dirty="0" smtClean="0">
                <a:solidFill>
                  <a:schemeClr val="tx1"/>
                </a:solidFill>
              </a:rPr>
              <a:t> is a linear </a:t>
            </a:r>
            <a:r>
              <a:rPr lang="en-US" sz="2400" b="1" dirty="0" smtClean="0">
                <a:solidFill>
                  <a:srgbClr val="00B050"/>
                </a:solidFill>
              </a:rPr>
              <a:t>data structure</a:t>
            </a:r>
            <a:r>
              <a:rPr lang="en-US" sz="2400" dirty="0" smtClean="0">
                <a:solidFill>
                  <a:schemeClr val="tx1"/>
                </a:solidFill>
              </a:rPr>
              <a:t>. But unlike </a:t>
            </a:r>
            <a:r>
              <a:rPr lang="en-US" sz="2400" b="1" dirty="0" smtClean="0">
                <a:solidFill>
                  <a:srgbClr val="0070C0"/>
                </a:solidFill>
              </a:rPr>
              <a:t>a STACK </a:t>
            </a:r>
            <a:r>
              <a:rPr lang="en-US" sz="2400" dirty="0" smtClean="0">
                <a:solidFill>
                  <a:schemeClr val="tx1"/>
                </a:solidFill>
              </a:rPr>
              <a:t>it is open from </a:t>
            </a:r>
            <a:r>
              <a:rPr lang="en-US" sz="2400" b="1" dirty="0" smtClean="0">
                <a:solidFill>
                  <a:srgbClr val="7030A0"/>
                </a:solidFill>
              </a:rPr>
              <a:t>both the ends</a:t>
            </a:r>
            <a:r>
              <a:rPr lang="en-US" sz="2400" dirty="0" smtClean="0">
                <a:solidFill>
                  <a:schemeClr val="tx1"/>
                </a:solidFill>
              </a:rPr>
              <a:t>. However, both ends of the </a:t>
            </a:r>
            <a:r>
              <a:rPr lang="en-US" sz="2400" b="1" dirty="0" smtClean="0">
                <a:solidFill>
                  <a:srgbClr val="00B050"/>
                </a:solidFill>
              </a:rPr>
              <a:t>QUEUE</a:t>
            </a:r>
            <a:r>
              <a:rPr lang="en-US" sz="2400" dirty="0" smtClean="0">
                <a:solidFill>
                  <a:schemeClr val="tx1"/>
                </a:solidFill>
              </a:rPr>
              <a:t> are not used for both </a:t>
            </a:r>
            <a:r>
              <a:rPr lang="en-US" sz="2400" b="1" dirty="0" smtClean="0">
                <a:solidFill>
                  <a:srgbClr val="0070C0"/>
                </a:solidFill>
              </a:rPr>
              <a:t>insertion</a:t>
            </a:r>
            <a:r>
              <a:rPr lang="en-US" sz="2400" dirty="0" smtClean="0">
                <a:solidFill>
                  <a:schemeClr val="tx1"/>
                </a:solidFill>
              </a:rPr>
              <a:t> and </a:t>
            </a:r>
            <a:r>
              <a:rPr lang="en-US" sz="2400" b="1" dirty="0" smtClean="0">
                <a:solidFill>
                  <a:srgbClr val="00B050"/>
                </a:solidFill>
              </a:rPr>
              <a:t>deletion</a:t>
            </a:r>
            <a:r>
              <a:rPr lang="en-US" sz="2400" dirty="0" smtClean="0">
                <a:solidFill>
                  <a:schemeClr val="tx1"/>
                </a:solidFill>
              </a:rPr>
              <a:t>. Thus a </a:t>
            </a:r>
            <a:r>
              <a:rPr lang="en-US" sz="2400" b="1" dirty="0" smtClean="0">
                <a:solidFill>
                  <a:srgbClr val="FF0000"/>
                </a:solidFill>
              </a:rPr>
              <a:t>QUEUE </a:t>
            </a:r>
            <a:r>
              <a:rPr lang="en-US" sz="2400" dirty="0" smtClean="0">
                <a:solidFill>
                  <a:schemeClr val="tx1"/>
                </a:solidFill>
              </a:rPr>
              <a:t>requires </a:t>
            </a:r>
            <a:r>
              <a:rPr lang="en-US" sz="2400" b="1" dirty="0" smtClean="0">
                <a:solidFill>
                  <a:srgbClr val="7030A0"/>
                </a:solidFill>
              </a:rPr>
              <a:t>two pointers </a:t>
            </a:r>
            <a:r>
              <a:rPr lang="en-US" sz="2400" dirty="0" smtClean="0">
                <a:solidFill>
                  <a:schemeClr val="tx1"/>
                </a:solidFill>
              </a:rPr>
              <a:t>to keep track of insertion </a:t>
            </a:r>
            <a:r>
              <a:rPr lang="en-US" sz="2400" b="1" dirty="0" smtClean="0">
                <a:solidFill>
                  <a:srgbClr val="0070C0"/>
                </a:solidFill>
              </a:rPr>
              <a:t>&amp; deletion</a:t>
            </a:r>
            <a:r>
              <a:rPr lang="en-US" sz="2400" dirty="0" smtClean="0">
                <a:solidFill>
                  <a:schemeClr val="tx1"/>
                </a:solidFill>
              </a:rPr>
              <a:t>. 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+mj-lt"/>
              <a:buAutoNum type="arabicPeriod"/>
            </a:pPr>
            <a:r>
              <a:rPr lang="en-US" b="1" dirty="0" smtClean="0">
                <a:solidFill>
                  <a:srgbClr val="00B050"/>
                </a:solidFill>
              </a:rPr>
              <a:t>REAR</a:t>
            </a:r>
            <a:r>
              <a:rPr lang="en-US" dirty="0" smtClean="0">
                <a:solidFill>
                  <a:schemeClr val="tx1"/>
                </a:solidFill>
              </a:rPr>
              <a:t>- The </a:t>
            </a:r>
            <a:r>
              <a:rPr lang="en-US" b="1" dirty="0" smtClean="0">
                <a:solidFill>
                  <a:srgbClr val="0070C0"/>
                </a:solidFill>
              </a:rPr>
              <a:t>pointer</a:t>
            </a:r>
            <a:r>
              <a:rPr lang="en-US" dirty="0" smtClean="0">
                <a:solidFill>
                  <a:schemeClr val="tx1"/>
                </a:solidFill>
              </a:rPr>
              <a:t> which is used for </a:t>
            </a:r>
            <a:r>
              <a:rPr lang="en-US" b="1" dirty="0" smtClean="0">
                <a:solidFill>
                  <a:srgbClr val="7030A0"/>
                </a:solidFill>
              </a:rPr>
              <a:t>insertion</a:t>
            </a:r>
            <a:r>
              <a:rPr lang="en-US" dirty="0" smtClean="0">
                <a:solidFill>
                  <a:schemeClr val="tx1"/>
                </a:solidFill>
              </a:rPr>
              <a:t> is called </a:t>
            </a:r>
            <a:r>
              <a:rPr lang="en-US" b="1" dirty="0" smtClean="0">
                <a:solidFill>
                  <a:srgbClr val="FF0000"/>
                </a:solidFill>
              </a:rPr>
              <a:t>REAR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+mj-lt"/>
              <a:buAutoNum type="arabicPeriod"/>
            </a:pPr>
            <a:r>
              <a:rPr lang="en-US" b="1" dirty="0" smtClean="0">
                <a:solidFill>
                  <a:srgbClr val="7030A0"/>
                </a:solidFill>
              </a:rPr>
              <a:t>FRONT</a:t>
            </a:r>
            <a:r>
              <a:rPr lang="en-US" dirty="0" smtClean="0"/>
              <a:t>- T</a:t>
            </a:r>
            <a:r>
              <a:rPr lang="en-US" dirty="0" smtClean="0">
                <a:solidFill>
                  <a:schemeClr val="tx1"/>
                </a:solidFill>
              </a:rPr>
              <a:t>he </a:t>
            </a:r>
            <a:r>
              <a:rPr lang="en-US" b="1" dirty="0" smtClean="0">
                <a:solidFill>
                  <a:srgbClr val="FF0000"/>
                </a:solidFill>
              </a:rPr>
              <a:t>pointer</a:t>
            </a:r>
            <a:r>
              <a:rPr lang="en-US" dirty="0" smtClean="0">
                <a:solidFill>
                  <a:schemeClr val="tx1"/>
                </a:solidFill>
              </a:rPr>
              <a:t> which is used for </a:t>
            </a:r>
            <a:r>
              <a:rPr lang="en-US" b="1" dirty="0" smtClean="0">
                <a:solidFill>
                  <a:srgbClr val="00B050"/>
                </a:solidFill>
              </a:rPr>
              <a:t>deletion</a:t>
            </a:r>
            <a:r>
              <a:rPr lang="en-US" dirty="0" smtClean="0">
                <a:solidFill>
                  <a:schemeClr val="tx1"/>
                </a:solidFill>
              </a:rPr>
              <a:t> is called </a:t>
            </a:r>
            <a:r>
              <a:rPr lang="en-US" b="1" dirty="0" smtClean="0">
                <a:solidFill>
                  <a:srgbClr val="0070C0"/>
                </a:solidFill>
              </a:rPr>
              <a:t>FRONT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Moreover, since </a:t>
            </a:r>
            <a:r>
              <a:rPr lang="en-US" sz="2400" b="1" dirty="0" smtClean="0">
                <a:solidFill>
                  <a:srgbClr val="FF0000"/>
                </a:solidFill>
              </a:rPr>
              <a:t>insertion</a:t>
            </a:r>
            <a:r>
              <a:rPr lang="en-US" sz="2400" dirty="0" smtClean="0">
                <a:solidFill>
                  <a:schemeClr val="tx1"/>
                </a:solidFill>
              </a:rPr>
              <a:t> &amp; </a:t>
            </a:r>
            <a:r>
              <a:rPr lang="en-US" sz="2400" b="1" dirty="0" smtClean="0">
                <a:solidFill>
                  <a:srgbClr val="7030A0"/>
                </a:solidFill>
              </a:rPr>
              <a:t>deletion</a:t>
            </a:r>
            <a:r>
              <a:rPr lang="en-US" sz="2400" dirty="0" smtClean="0">
                <a:solidFill>
                  <a:schemeClr val="tx1"/>
                </a:solidFill>
              </a:rPr>
              <a:t> takes place from the </a:t>
            </a:r>
            <a:r>
              <a:rPr lang="en-US" sz="2400" b="1" dirty="0" smtClean="0">
                <a:solidFill>
                  <a:srgbClr val="0070C0"/>
                </a:solidFill>
              </a:rPr>
              <a:t>opposite ends</a:t>
            </a:r>
            <a:r>
              <a:rPr lang="en-US" sz="2400" dirty="0" smtClean="0">
                <a:solidFill>
                  <a:schemeClr val="tx1"/>
                </a:solidFill>
              </a:rPr>
              <a:t>, we say a </a:t>
            </a:r>
            <a:r>
              <a:rPr lang="en-US" sz="2400" b="1" dirty="0" smtClean="0">
                <a:solidFill>
                  <a:srgbClr val="00B050"/>
                </a:solidFill>
              </a:rPr>
              <a:t>QUEUE</a:t>
            </a:r>
            <a:r>
              <a:rPr lang="en-US" sz="2400" dirty="0" smtClean="0">
                <a:solidFill>
                  <a:schemeClr val="tx1"/>
                </a:solidFill>
              </a:rPr>
              <a:t> is based on the principle of </a:t>
            </a:r>
            <a:r>
              <a:rPr lang="en-US" sz="2400" b="1" dirty="0" smtClean="0">
                <a:solidFill>
                  <a:srgbClr val="FF0000"/>
                </a:solidFill>
              </a:rPr>
              <a:t>FIFO</a:t>
            </a:r>
            <a:r>
              <a:rPr lang="en-US" sz="2400" dirty="0" smtClean="0">
                <a:solidFill>
                  <a:schemeClr val="tx1"/>
                </a:solidFill>
              </a:rPr>
              <a:t>(First In First Out).</a:t>
            </a:r>
            <a:endParaRPr lang="en-US" sz="24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 descr="C:\Users\Windows7\Desktop\DATA-STRUCTURES-with-Pytho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77110" y="214290"/>
            <a:ext cx="1500198" cy="107157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3042" y="285728"/>
            <a:ext cx="5643602" cy="642942"/>
          </a:xfrm>
        </p:spPr>
        <p:txBody>
          <a:bodyPr>
            <a:normAutofit/>
          </a:bodyPr>
          <a:lstStyle/>
          <a:p>
            <a:r>
              <a:rPr lang="en-US" b="1" dirty="0" err="1" smtClean="0"/>
              <a:t>Pseudocode</a:t>
            </a:r>
            <a:r>
              <a:rPr lang="en-US" b="1" dirty="0" smtClean="0"/>
              <a:t> For Insert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lnSpcReduction="10000"/>
          </a:bodyPr>
          <a:lstStyle/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7030A0"/>
                </a:solidFill>
              </a:rPr>
              <a:t>Check</a:t>
            </a:r>
            <a:r>
              <a:rPr lang="en-US" sz="2400" dirty="0" smtClean="0">
                <a:solidFill>
                  <a:schemeClr val="tx1"/>
                </a:solidFill>
              </a:rPr>
              <a:t> for the </a:t>
            </a:r>
            <a:r>
              <a:rPr lang="en-US" sz="2400" b="1" dirty="0" smtClean="0">
                <a:solidFill>
                  <a:srgbClr val="FF0000"/>
                </a:solidFill>
              </a:rPr>
              <a:t>overflow</a:t>
            </a:r>
            <a:r>
              <a:rPr lang="en-IN" sz="2400" dirty="0" smtClean="0">
                <a:solidFill>
                  <a:schemeClr val="tx1"/>
                </a:solidFill>
              </a:rPr>
              <a:t>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If the </a:t>
            </a:r>
            <a:r>
              <a:rPr lang="en-US" sz="2400" b="1" dirty="0" smtClean="0">
                <a:solidFill>
                  <a:srgbClr val="FF0000"/>
                </a:solidFill>
              </a:rPr>
              <a:t>Queue</a:t>
            </a:r>
            <a:r>
              <a:rPr lang="en-US" sz="2400" dirty="0" smtClean="0">
                <a:solidFill>
                  <a:schemeClr val="tx1"/>
                </a:solidFill>
              </a:rPr>
              <a:t> is </a:t>
            </a:r>
            <a:r>
              <a:rPr lang="en-US" sz="2400" b="1" dirty="0" smtClean="0">
                <a:solidFill>
                  <a:srgbClr val="7030A0"/>
                </a:solidFill>
              </a:rPr>
              <a:t>overflow</a:t>
            </a:r>
            <a:r>
              <a:rPr lang="en-US" sz="2400" dirty="0" smtClean="0">
                <a:solidFill>
                  <a:schemeClr val="tx1"/>
                </a:solidFill>
              </a:rPr>
              <a:t> then print “</a:t>
            </a:r>
            <a:r>
              <a:rPr lang="en-US" sz="2400" b="1" dirty="0" smtClean="0">
                <a:solidFill>
                  <a:srgbClr val="009900"/>
                </a:solidFill>
              </a:rPr>
              <a:t>Queue overflow</a:t>
            </a:r>
            <a:r>
              <a:rPr lang="en-US" sz="2400" dirty="0" smtClean="0">
                <a:solidFill>
                  <a:schemeClr val="tx1"/>
                </a:solidFill>
              </a:rPr>
              <a:t>” and </a:t>
            </a:r>
            <a:r>
              <a:rPr lang="en-US" sz="2400" b="1" dirty="0" smtClean="0">
                <a:solidFill>
                  <a:srgbClr val="0070C0"/>
                </a:solidFill>
              </a:rPr>
              <a:t>return</a:t>
            </a:r>
            <a:r>
              <a:rPr lang="en-US" sz="2400" dirty="0" smtClean="0">
                <a:solidFill>
                  <a:schemeClr val="tx1"/>
                </a:solidFill>
              </a:rPr>
              <a:t>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If </a:t>
            </a:r>
            <a:r>
              <a:rPr lang="en-US" sz="2400" b="1" dirty="0" smtClean="0">
                <a:solidFill>
                  <a:srgbClr val="0070C0"/>
                </a:solidFill>
              </a:rPr>
              <a:t>Queue</a:t>
            </a:r>
            <a:r>
              <a:rPr lang="en-US" sz="2400" dirty="0" smtClean="0">
                <a:solidFill>
                  <a:schemeClr val="tx1"/>
                </a:solidFill>
              </a:rPr>
              <a:t> is </a:t>
            </a:r>
            <a:r>
              <a:rPr lang="en-US" sz="2400" b="1" dirty="0" smtClean="0">
                <a:solidFill>
                  <a:srgbClr val="FF0000"/>
                </a:solidFill>
              </a:rPr>
              <a:t>not full</a:t>
            </a:r>
            <a:r>
              <a:rPr lang="en-US" sz="2400" dirty="0" smtClean="0">
                <a:solidFill>
                  <a:schemeClr val="tx1"/>
                </a:solidFill>
              </a:rPr>
              <a:t>, the </a:t>
            </a:r>
            <a:r>
              <a:rPr lang="en-US" sz="2400" b="1" dirty="0" smtClean="0">
                <a:solidFill>
                  <a:srgbClr val="00B050"/>
                </a:solidFill>
              </a:rPr>
              <a:t>increment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b="1" dirty="0" smtClean="0">
                <a:solidFill>
                  <a:srgbClr val="7030A0"/>
                </a:solidFill>
              </a:rPr>
              <a:t>REAR</a:t>
            </a:r>
            <a:r>
              <a:rPr lang="en-US" sz="2400" dirty="0" smtClean="0">
                <a:solidFill>
                  <a:schemeClr val="tx1"/>
                </a:solidFill>
              </a:rPr>
              <a:t> by 1.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 smtClean="0">
              <a:solidFill>
                <a:srgbClr val="7030A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7030A0"/>
                </a:solidFill>
              </a:rPr>
              <a:t>Insert</a:t>
            </a:r>
            <a:r>
              <a:rPr lang="en-US" sz="2400" dirty="0" smtClean="0">
                <a:solidFill>
                  <a:schemeClr val="tx1"/>
                </a:solidFill>
              </a:rPr>
              <a:t> the </a:t>
            </a:r>
            <a:r>
              <a:rPr lang="en-US" sz="2400" b="1" dirty="0" smtClean="0">
                <a:solidFill>
                  <a:srgbClr val="0070C0"/>
                </a:solidFill>
              </a:rPr>
              <a:t>element</a:t>
            </a:r>
            <a:r>
              <a:rPr lang="en-US" sz="2400" dirty="0" smtClean="0">
                <a:solidFill>
                  <a:schemeClr val="tx1"/>
                </a:solidFill>
              </a:rPr>
              <a:t> in the </a:t>
            </a:r>
            <a:r>
              <a:rPr lang="en-US" sz="2400" b="1" dirty="0" smtClean="0">
                <a:solidFill>
                  <a:srgbClr val="FF0000"/>
                </a:solidFill>
              </a:rPr>
              <a:t>stack</a:t>
            </a:r>
            <a:r>
              <a:rPr lang="en-US" sz="2400" dirty="0" smtClean="0">
                <a:solidFill>
                  <a:schemeClr val="tx1"/>
                </a:solidFill>
              </a:rPr>
              <a:t> at the </a:t>
            </a:r>
            <a:r>
              <a:rPr lang="en-US" sz="2400" b="1" dirty="0" smtClean="0">
                <a:solidFill>
                  <a:srgbClr val="00B050"/>
                </a:solidFill>
              </a:rPr>
              <a:t>position </a:t>
            </a:r>
            <a:r>
              <a:rPr lang="en-US" sz="2400" b="1" dirty="0" smtClean="0">
                <a:solidFill>
                  <a:srgbClr val="009900"/>
                </a:solidFill>
              </a:rPr>
              <a:t>pointed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by </a:t>
            </a:r>
            <a:r>
              <a:rPr lang="en-US" sz="2400" b="1" dirty="0" smtClean="0">
                <a:solidFill>
                  <a:srgbClr val="FF0000"/>
                </a:solidFill>
              </a:rPr>
              <a:t>REAR</a:t>
            </a:r>
            <a:r>
              <a:rPr lang="en-US" sz="2400" dirty="0" smtClean="0">
                <a:solidFill>
                  <a:schemeClr val="tx1"/>
                </a:solidFill>
              </a:rPr>
              <a:t>.</a:t>
            </a:r>
            <a:endParaRPr lang="en-IN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FF0000"/>
                </a:solidFill>
              </a:rPr>
              <a:t>Finish</a:t>
            </a:r>
            <a:r>
              <a:rPr lang="en-US" sz="2400" dirty="0" smtClean="0">
                <a:solidFill>
                  <a:schemeClr val="tx1"/>
                </a:solidFill>
              </a:rPr>
              <a:t> and </a:t>
            </a:r>
            <a:r>
              <a:rPr lang="en-US" sz="2400" b="1" dirty="0" smtClean="0">
                <a:solidFill>
                  <a:srgbClr val="0070C0"/>
                </a:solidFill>
              </a:rPr>
              <a:t>return</a:t>
            </a:r>
            <a:r>
              <a:rPr lang="en-US" sz="2400" dirty="0" smtClean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 descr="C:\Users\Windows7\Desktop\DATA-STRUCTURES-with-Pytho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77110" y="214290"/>
            <a:ext cx="1500198" cy="107157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3042" y="285728"/>
            <a:ext cx="5643602" cy="642942"/>
          </a:xfrm>
        </p:spPr>
        <p:txBody>
          <a:bodyPr>
            <a:normAutofit/>
          </a:bodyPr>
          <a:lstStyle/>
          <a:p>
            <a:r>
              <a:rPr lang="en-US" b="1" dirty="0" err="1" smtClean="0"/>
              <a:t>Pseudocode</a:t>
            </a:r>
            <a:r>
              <a:rPr lang="en-US" b="1" dirty="0" smtClean="0"/>
              <a:t> For Delete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669924"/>
            <a:ext cx="8503920" cy="5116662"/>
          </a:xfrm>
        </p:spPr>
        <p:txBody>
          <a:bodyPr>
            <a:normAutofit fontScale="92500" lnSpcReduction="10000"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7030A0"/>
                </a:solidFill>
              </a:rPr>
              <a:t>Check</a:t>
            </a:r>
            <a:r>
              <a:rPr lang="en-US" sz="2400" dirty="0" smtClean="0">
                <a:solidFill>
                  <a:schemeClr val="tx1"/>
                </a:solidFill>
              </a:rPr>
              <a:t> for the </a:t>
            </a:r>
            <a:r>
              <a:rPr lang="en-US" sz="2400" b="1" dirty="0" smtClean="0">
                <a:solidFill>
                  <a:srgbClr val="FF0000"/>
                </a:solidFill>
              </a:rPr>
              <a:t>Underflow</a:t>
            </a:r>
            <a:r>
              <a:rPr lang="en-IN" sz="2400" dirty="0" smtClean="0">
                <a:solidFill>
                  <a:schemeClr val="tx1"/>
                </a:solidFill>
              </a:rPr>
              <a:t>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If the </a:t>
            </a:r>
            <a:r>
              <a:rPr lang="en-US" sz="2400" b="1" dirty="0" smtClean="0">
                <a:solidFill>
                  <a:srgbClr val="FF0000"/>
                </a:solidFill>
              </a:rPr>
              <a:t>Queue</a:t>
            </a:r>
            <a:r>
              <a:rPr lang="en-US" sz="2400" dirty="0" smtClean="0">
                <a:solidFill>
                  <a:schemeClr val="tx1"/>
                </a:solidFill>
              </a:rPr>
              <a:t> is </a:t>
            </a:r>
            <a:r>
              <a:rPr lang="en-US" sz="2400" b="1" dirty="0" smtClean="0">
                <a:solidFill>
                  <a:srgbClr val="7030A0"/>
                </a:solidFill>
              </a:rPr>
              <a:t>Underflow</a:t>
            </a:r>
            <a:r>
              <a:rPr lang="en-US" sz="2400" dirty="0" smtClean="0">
                <a:solidFill>
                  <a:schemeClr val="tx1"/>
                </a:solidFill>
              </a:rPr>
              <a:t> then print “</a:t>
            </a:r>
            <a:r>
              <a:rPr lang="en-US" sz="2400" b="1" dirty="0" smtClean="0">
                <a:solidFill>
                  <a:srgbClr val="009900"/>
                </a:solidFill>
              </a:rPr>
              <a:t>Queue Underflow</a:t>
            </a:r>
            <a:r>
              <a:rPr lang="en-US" sz="2400" dirty="0" smtClean="0">
                <a:solidFill>
                  <a:schemeClr val="tx1"/>
                </a:solidFill>
              </a:rPr>
              <a:t>” and </a:t>
            </a:r>
            <a:r>
              <a:rPr lang="en-US" sz="2400" b="1" dirty="0" smtClean="0">
                <a:solidFill>
                  <a:srgbClr val="0070C0"/>
                </a:solidFill>
              </a:rPr>
              <a:t>return</a:t>
            </a:r>
            <a:r>
              <a:rPr lang="en-US" sz="2400" dirty="0" smtClean="0">
                <a:solidFill>
                  <a:schemeClr val="tx1"/>
                </a:solidFill>
              </a:rPr>
              <a:t>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If </a:t>
            </a:r>
            <a:r>
              <a:rPr lang="en-US" sz="2400" b="1" dirty="0" smtClean="0">
                <a:solidFill>
                  <a:srgbClr val="0070C0"/>
                </a:solidFill>
              </a:rPr>
              <a:t>Queue</a:t>
            </a:r>
            <a:r>
              <a:rPr lang="en-US" sz="2400" dirty="0" smtClean="0">
                <a:solidFill>
                  <a:schemeClr val="tx1"/>
                </a:solidFill>
              </a:rPr>
              <a:t> is </a:t>
            </a:r>
            <a:r>
              <a:rPr lang="en-US" sz="2400" b="1" dirty="0" smtClean="0">
                <a:solidFill>
                  <a:srgbClr val="FF0000"/>
                </a:solidFill>
              </a:rPr>
              <a:t>Not empty</a:t>
            </a:r>
            <a:r>
              <a:rPr lang="en-US" sz="2400" dirty="0" smtClean="0">
                <a:solidFill>
                  <a:schemeClr val="tx1"/>
                </a:solidFill>
              </a:rPr>
              <a:t>, then </a:t>
            </a:r>
            <a:r>
              <a:rPr lang="en-US" sz="2400" b="1" dirty="0" smtClean="0">
                <a:solidFill>
                  <a:srgbClr val="00B050"/>
                </a:solidFill>
              </a:rPr>
              <a:t>remove </a:t>
            </a:r>
            <a:r>
              <a:rPr lang="en-US" sz="2400" dirty="0" smtClean="0">
                <a:solidFill>
                  <a:schemeClr val="tx1"/>
                </a:solidFill>
              </a:rPr>
              <a:t>the element </a:t>
            </a:r>
            <a:r>
              <a:rPr lang="en-US" sz="2400" b="1" dirty="0" smtClean="0">
                <a:solidFill>
                  <a:srgbClr val="0070C0"/>
                </a:solidFill>
              </a:rPr>
              <a:t>pointed </a:t>
            </a:r>
            <a:r>
              <a:rPr lang="en-US" sz="2400" dirty="0" smtClean="0">
                <a:solidFill>
                  <a:schemeClr val="tx1"/>
                </a:solidFill>
              </a:rPr>
              <a:t>by </a:t>
            </a:r>
            <a:r>
              <a:rPr lang="en-US" sz="2400" b="1" dirty="0" smtClean="0">
                <a:solidFill>
                  <a:srgbClr val="7030A0"/>
                </a:solidFill>
              </a:rPr>
              <a:t>FRONT</a:t>
            </a:r>
            <a:r>
              <a:rPr lang="en-US" sz="2400" dirty="0" smtClean="0">
                <a:solidFill>
                  <a:schemeClr val="tx1"/>
                </a:solidFill>
              </a:rPr>
              <a:t>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 smtClean="0">
              <a:solidFill>
                <a:srgbClr val="7030A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7030A0"/>
                </a:solidFill>
              </a:rPr>
              <a:t>Increment </a:t>
            </a:r>
            <a:r>
              <a:rPr lang="en-US" sz="2400" b="1" dirty="0" smtClean="0">
                <a:solidFill>
                  <a:srgbClr val="FF0000"/>
                </a:solidFill>
              </a:rPr>
              <a:t>FRONT</a:t>
            </a:r>
            <a:r>
              <a:rPr lang="en-US" sz="2400" b="1" dirty="0" smtClean="0">
                <a:solidFill>
                  <a:srgbClr val="7030A0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by</a:t>
            </a:r>
            <a:r>
              <a:rPr lang="en-US" sz="2400" b="1" dirty="0" smtClean="0">
                <a:solidFill>
                  <a:srgbClr val="7030A0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1.</a:t>
            </a:r>
            <a:endParaRPr lang="en-IN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B050"/>
                </a:solidFill>
              </a:rPr>
              <a:t>Return</a:t>
            </a:r>
            <a:r>
              <a:rPr lang="en-US" sz="2400" dirty="0" smtClean="0">
                <a:solidFill>
                  <a:schemeClr val="tx1"/>
                </a:solidFill>
              </a:rPr>
              <a:t> the </a:t>
            </a:r>
            <a:r>
              <a:rPr lang="en-US" sz="2400" b="1" dirty="0" smtClean="0">
                <a:solidFill>
                  <a:srgbClr val="0070C0"/>
                </a:solidFill>
              </a:rPr>
              <a:t>Deleted element</a:t>
            </a:r>
            <a:r>
              <a:rPr lang="en-US" sz="2400" dirty="0" smtClean="0">
                <a:solidFill>
                  <a:schemeClr val="tx1"/>
                </a:solidFill>
              </a:rPr>
              <a:t>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FF0000"/>
                </a:solidFill>
              </a:rPr>
              <a:t>Finish</a:t>
            </a:r>
            <a:r>
              <a:rPr lang="en-US" sz="2400" dirty="0" smtClean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 descr="C:\Users\Windows7\Desktop\DATA-STRUCTURES-with-Pytho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77110" y="214290"/>
            <a:ext cx="1500198" cy="107157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1604" y="428604"/>
            <a:ext cx="5786478" cy="71438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Program For Implementing QUEUE In C</a:t>
            </a:r>
            <a:endParaRPr lang="en-IN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 descr="C:\Users\Windows7\Desktop\DATA-STRUCTURES-with-Pytho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77110" y="214290"/>
            <a:ext cx="1500198" cy="1071570"/>
          </a:xfrm>
          <a:prstGeom prst="rect">
            <a:avLst/>
          </a:prstGeom>
          <a:noFill/>
        </p:spPr>
      </p:pic>
      <p:sp>
        <p:nvSpPr>
          <p:cNvPr id="43" name="Content Placeholder 4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3627306" cy="518810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/>
              <a:t>#include&lt;</a:t>
            </a:r>
            <a:r>
              <a:rPr lang="en-US" dirty="0" err="1" smtClean="0"/>
              <a:t>conio.h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#include&lt;</a:t>
            </a:r>
            <a:r>
              <a:rPr lang="en-US" dirty="0" err="1" smtClean="0"/>
              <a:t>stdio.h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err="1" smtClean="0"/>
              <a:t>struct</a:t>
            </a:r>
            <a:r>
              <a:rPr lang="en-US" dirty="0" smtClean="0"/>
              <a:t> Queue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arr</a:t>
            </a:r>
            <a:r>
              <a:rPr lang="en-US" dirty="0" smtClean="0"/>
              <a:t>[5];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front;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rear;</a:t>
            </a:r>
          </a:p>
          <a:p>
            <a:pPr>
              <a:buNone/>
            </a:pPr>
            <a:r>
              <a:rPr lang="en-US" dirty="0" smtClean="0"/>
              <a:t>};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void insert(</a:t>
            </a:r>
            <a:r>
              <a:rPr lang="en-US" dirty="0" err="1" smtClean="0"/>
              <a:t>struct</a:t>
            </a:r>
            <a:r>
              <a:rPr lang="en-US" dirty="0" smtClean="0"/>
              <a:t> Queue *, </a:t>
            </a:r>
            <a:r>
              <a:rPr lang="en-US" dirty="0" err="1" smtClean="0"/>
              <a:t>int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rem</a:t>
            </a:r>
            <a:r>
              <a:rPr lang="en-US" dirty="0" smtClean="0"/>
              <a:t>(</a:t>
            </a:r>
            <a:r>
              <a:rPr lang="en-US" dirty="0" err="1" smtClean="0"/>
              <a:t>struct</a:t>
            </a:r>
            <a:r>
              <a:rPr lang="en-US" dirty="0" smtClean="0"/>
              <a:t> Queue *);</a:t>
            </a:r>
          </a:p>
          <a:p>
            <a:pPr>
              <a:buNone/>
            </a:pPr>
            <a:r>
              <a:rPr lang="en-US" dirty="0" smtClean="0"/>
              <a:t>void main()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struct</a:t>
            </a:r>
            <a:r>
              <a:rPr lang="en-US" dirty="0" smtClean="0"/>
              <a:t> Queue q;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q.front</a:t>
            </a:r>
            <a:r>
              <a:rPr lang="en-US" dirty="0" smtClean="0"/>
              <a:t>=0;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q.rear</a:t>
            </a:r>
            <a:r>
              <a:rPr lang="en-US" dirty="0" smtClean="0"/>
              <a:t>=-1;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, x;</a:t>
            </a:r>
            <a:endParaRPr lang="en-IN" dirty="0"/>
          </a:p>
        </p:txBody>
      </p:sp>
      <p:sp>
        <p:nvSpPr>
          <p:cNvPr id="6" name="Content Placeholder 42"/>
          <p:cNvSpPr txBox="1">
            <a:spLocks/>
          </p:cNvSpPr>
          <p:nvPr/>
        </p:nvSpPr>
        <p:spPr>
          <a:xfrm>
            <a:off x="4873784" y="1527048"/>
            <a:ext cx="3627306" cy="51881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lang="en-US" sz="2000" dirty="0" smtClean="0"/>
              <a:t>for(</a:t>
            </a:r>
            <a:r>
              <a:rPr lang="en-US" sz="2000" dirty="0" err="1" smtClean="0"/>
              <a:t>i</a:t>
            </a:r>
            <a:r>
              <a:rPr lang="en-US" sz="2000" dirty="0" smtClean="0"/>
              <a:t>=0;i&lt;5;i++)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lang="en-US" sz="2000" dirty="0" smtClean="0"/>
              <a:t>	</a:t>
            </a:r>
            <a:r>
              <a:rPr lang="en-US" sz="2000" dirty="0" err="1" smtClean="0"/>
              <a:t>printf</a:t>
            </a:r>
            <a:r>
              <a:rPr lang="en-US" sz="2000" dirty="0" smtClean="0"/>
              <a:t>(“Enter Element”);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lang="en-US" sz="2000" dirty="0" smtClean="0"/>
              <a:t>	</a:t>
            </a:r>
            <a:r>
              <a:rPr lang="en-US" sz="2000" dirty="0" err="1" smtClean="0"/>
              <a:t>scanf</a:t>
            </a:r>
            <a:r>
              <a:rPr lang="en-US" sz="2000" dirty="0" smtClean="0"/>
              <a:t>(“%</a:t>
            </a:r>
            <a:r>
              <a:rPr lang="en-US" sz="2000" dirty="0" err="1" smtClean="0"/>
              <a:t>d”,&amp;x</a:t>
            </a:r>
            <a:r>
              <a:rPr lang="en-US" sz="2000" dirty="0" smtClean="0"/>
              <a:t>);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lang="en-US" sz="2000" dirty="0" smtClean="0"/>
              <a:t>	insert(&amp;q, x);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lang="en-US" sz="2000" dirty="0" smtClean="0"/>
              <a:t>for(</a:t>
            </a:r>
            <a:r>
              <a:rPr lang="en-US" sz="2000" dirty="0" err="1" smtClean="0"/>
              <a:t>i</a:t>
            </a:r>
            <a:r>
              <a:rPr lang="en-US" sz="2000" dirty="0" smtClean="0"/>
              <a:t>=0;i&lt;5;i++)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lang="en-US" sz="2000" dirty="0" smtClean="0"/>
              <a:t>	x=</a:t>
            </a:r>
            <a:r>
              <a:rPr lang="en-US" sz="2000" dirty="0" err="1" smtClean="0"/>
              <a:t>rem</a:t>
            </a:r>
            <a:r>
              <a:rPr lang="en-US" sz="2000" dirty="0" smtClean="0"/>
              <a:t>(&amp;q);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lang="en-US" sz="2000" dirty="0" smtClean="0"/>
              <a:t>	</a:t>
            </a:r>
            <a:r>
              <a:rPr lang="en-US" sz="2000" dirty="0" err="1" smtClean="0"/>
              <a:t>printf</a:t>
            </a:r>
            <a:r>
              <a:rPr lang="en-US" sz="2000" dirty="0" smtClean="0"/>
              <a:t>(“\</a:t>
            </a:r>
            <a:r>
              <a:rPr lang="en-US" sz="2000" dirty="0" err="1" smtClean="0"/>
              <a:t>nPopped</a:t>
            </a:r>
            <a:r>
              <a:rPr lang="en-US" sz="2000" dirty="0" smtClean="0"/>
              <a:t> Element is: %</a:t>
            </a:r>
            <a:r>
              <a:rPr lang="en-US" sz="2000" dirty="0" err="1" smtClean="0"/>
              <a:t>d”,x</a:t>
            </a:r>
            <a:r>
              <a:rPr lang="en-US" sz="2000" dirty="0" smtClean="0"/>
              <a:t>);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1604" y="357166"/>
            <a:ext cx="5786478" cy="71438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Functions used in </a:t>
            </a:r>
            <a:br>
              <a:rPr lang="en-US" b="1" dirty="0" smtClean="0"/>
            </a:br>
            <a:r>
              <a:rPr lang="en-US" b="1" dirty="0" smtClean="0"/>
              <a:t>Program</a:t>
            </a:r>
            <a:endParaRPr lang="en-IN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 descr="C:\Users\Windows7\Desktop\DATA-STRUCTURES-with-Pytho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77110" y="214290"/>
            <a:ext cx="1500198" cy="1071570"/>
          </a:xfrm>
          <a:prstGeom prst="rect">
            <a:avLst/>
          </a:prstGeom>
          <a:noFill/>
        </p:spPr>
      </p:pic>
      <p:sp>
        <p:nvSpPr>
          <p:cNvPr id="43" name="Content Placeholder 4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5556132" cy="5188100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 smtClean="0"/>
              <a:t>void </a:t>
            </a:r>
            <a:r>
              <a:rPr lang="en-US" dirty="0" smtClean="0"/>
              <a:t>insert</a:t>
            </a:r>
            <a:r>
              <a:rPr lang="en-US" dirty="0" smtClean="0"/>
              <a:t>(</a:t>
            </a:r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smtClean="0"/>
              <a:t>Queue *p, </a:t>
            </a:r>
            <a:r>
              <a:rPr lang="en-US" dirty="0" err="1" smtClean="0"/>
              <a:t>int</a:t>
            </a:r>
            <a:r>
              <a:rPr lang="en-US" dirty="0" smtClean="0"/>
              <a:t> x)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	if(p-&gt;rear==4)</a:t>
            </a:r>
          </a:p>
          <a:p>
            <a:pPr>
              <a:buNone/>
            </a:pPr>
            <a:r>
              <a:rPr lang="en-US" dirty="0" smtClean="0"/>
              <a:t>	{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printf</a:t>
            </a:r>
            <a:r>
              <a:rPr lang="en-US" dirty="0" smtClean="0"/>
              <a:t>(“Queue Overflow”);</a:t>
            </a:r>
          </a:p>
          <a:p>
            <a:pPr>
              <a:buNone/>
            </a:pPr>
            <a:r>
              <a:rPr lang="en-US" dirty="0" smtClean="0"/>
              <a:t>		return;</a:t>
            </a:r>
          </a:p>
          <a:p>
            <a:pPr>
              <a:buNone/>
            </a:pPr>
            <a:r>
              <a:rPr lang="en-US" dirty="0" smtClean="0"/>
              <a:t>	}</a:t>
            </a:r>
          </a:p>
          <a:p>
            <a:pPr>
              <a:buNone/>
            </a:pPr>
            <a:r>
              <a:rPr lang="en-US" dirty="0" smtClean="0"/>
              <a:t>	p-&gt;</a:t>
            </a:r>
            <a:r>
              <a:rPr lang="en-US" dirty="0" err="1" smtClean="0"/>
              <a:t>arr</a:t>
            </a:r>
            <a:r>
              <a:rPr lang="en-US" dirty="0" smtClean="0"/>
              <a:t>[++p-&gt;rear]=x;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rem</a:t>
            </a:r>
            <a:r>
              <a:rPr lang="en-US" dirty="0" smtClean="0"/>
              <a:t>(</a:t>
            </a:r>
            <a:r>
              <a:rPr lang="en-US" dirty="0" err="1" smtClean="0"/>
              <a:t>struct</a:t>
            </a:r>
            <a:r>
              <a:rPr lang="en-US" dirty="0" smtClean="0"/>
              <a:t> Queue *p)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	if(p-&gt;front&gt;p-&gt;rear)</a:t>
            </a:r>
          </a:p>
          <a:p>
            <a:pPr>
              <a:buNone/>
            </a:pPr>
            <a:r>
              <a:rPr lang="en-US" dirty="0" smtClean="0"/>
              <a:t>	{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printf</a:t>
            </a:r>
            <a:r>
              <a:rPr lang="en-US" dirty="0" smtClean="0"/>
              <a:t>(“Queue Underflow”);</a:t>
            </a:r>
          </a:p>
          <a:p>
            <a:pPr>
              <a:buNone/>
            </a:pPr>
            <a:r>
              <a:rPr lang="en-US" dirty="0" smtClean="0"/>
              <a:t>		return 0;</a:t>
            </a:r>
          </a:p>
          <a:p>
            <a:pPr>
              <a:buNone/>
            </a:pPr>
            <a:r>
              <a:rPr lang="en-US" dirty="0" smtClean="0"/>
              <a:t>	}</a:t>
            </a:r>
          </a:p>
          <a:p>
            <a:pPr>
              <a:buNone/>
            </a:pPr>
            <a:r>
              <a:rPr lang="en-US" dirty="0" smtClean="0"/>
              <a:t>	return p-&gt;</a:t>
            </a:r>
            <a:r>
              <a:rPr lang="en-US" dirty="0" err="1" smtClean="0"/>
              <a:t>arr</a:t>
            </a:r>
            <a:r>
              <a:rPr lang="en-US" dirty="0" smtClean="0"/>
              <a:t>[p-&gt;front++];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IN" dirty="0"/>
          </a:p>
        </p:txBody>
      </p:sp>
      <p:cxnSp>
        <p:nvCxnSpPr>
          <p:cNvPr id="12" name="Straight Connector 11"/>
          <p:cNvCxnSpPr/>
          <p:nvPr/>
        </p:nvCxnSpPr>
        <p:spPr>
          <a:xfrm rot="5400000">
            <a:off x="3930249" y="2714223"/>
            <a:ext cx="199947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5400000">
            <a:off x="4786711" y="2714223"/>
            <a:ext cx="2000264" cy="7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929984" y="3355974"/>
            <a:ext cx="857256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929190" y="2928934"/>
            <a:ext cx="857256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929190" y="2498718"/>
            <a:ext cx="857256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4929190" y="2071678"/>
            <a:ext cx="857256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rot="5400000">
            <a:off x="3929455" y="5214553"/>
            <a:ext cx="199947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rot="5400000">
            <a:off x="4785917" y="5214553"/>
            <a:ext cx="2000264" cy="7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4929190" y="5856304"/>
            <a:ext cx="857256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4928396" y="5429264"/>
            <a:ext cx="857256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4928396" y="4999048"/>
            <a:ext cx="857256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4928396" y="4572008"/>
            <a:ext cx="857256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116558" y="1643050"/>
            <a:ext cx="455574" cy="21193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50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40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30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20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10</a:t>
            </a:r>
            <a:endParaRPr lang="en-IN" dirty="0"/>
          </a:p>
        </p:txBody>
      </p:sp>
      <p:sp>
        <p:nvSpPr>
          <p:cNvPr id="31" name="TextBox 30"/>
          <p:cNvSpPr txBox="1"/>
          <p:nvPr/>
        </p:nvSpPr>
        <p:spPr>
          <a:xfrm>
            <a:off x="5143504" y="4143380"/>
            <a:ext cx="455574" cy="2169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50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40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30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20</a:t>
            </a:r>
          </a:p>
          <a:p>
            <a:pPr>
              <a:lnSpc>
                <a:spcPct val="150000"/>
              </a:lnSpc>
            </a:pPr>
            <a:endParaRPr lang="en-IN" dirty="0"/>
          </a:p>
        </p:txBody>
      </p:sp>
      <p:cxnSp>
        <p:nvCxnSpPr>
          <p:cNvPr id="33" name="Straight Arrow Connector 32"/>
          <p:cNvCxnSpPr/>
          <p:nvPr/>
        </p:nvCxnSpPr>
        <p:spPr>
          <a:xfrm rot="10800000">
            <a:off x="5857884" y="1928802"/>
            <a:ext cx="500066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rot="10800000">
            <a:off x="5857884" y="3570288"/>
            <a:ext cx="500066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rot="10800000">
            <a:off x="5857885" y="4427543"/>
            <a:ext cx="500066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rot="10800000">
            <a:off x="5857884" y="5643578"/>
            <a:ext cx="500066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357950" y="1714488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rear</a:t>
            </a:r>
            <a:endParaRPr lang="en-IN" dirty="0"/>
          </a:p>
        </p:txBody>
      </p:sp>
      <p:sp>
        <p:nvSpPr>
          <p:cNvPr id="38" name="TextBox 37"/>
          <p:cNvSpPr txBox="1"/>
          <p:nvPr/>
        </p:nvSpPr>
        <p:spPr>
          <a:xfrm>
            <a:off x="6286512" y="3357562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front</a:t>
            </a:r>
            <a:endParaRPr lang="en-IN" dirty="0"/>
          </a:p>
        </p:txBody>
      </p:sp>
      <p:sp>
        <p:nvSpPr>
          <p:cNvPr id="39" name="TextBox 38"/>
          <p:cNvSpPr txBox="1"/>
          <p:nvPr/>
        </p:nvSpPr>
        <p:spPr>
          <a:xfrm>
            <a:off x="6357950" y="4202676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rear</a:t>
            </a:r>
            <a:endParaRPr lang="en-IN" dirty="0"/>
          </a:p>
        </p:txBody>
      </p:sp>
      <p:sp>
        <p:nvSpPr>
          <p:cNvPr id="40" name="TextBox 39"/>
          <p:cNvSpPr txBox="1"/>
          <p:nvPr/>
        </p:nvSpPr>
        <p:spPr>
          <a:xfrm>
            <a:off x="6357950" y="5417122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front</a:t>
            </a:r>
            <a:endParaRPr lang="en-IN" dirty="0"/>
          </a:p>
        </p:txBody>
      </p:sp>
      <p:sp>
        <p:nvSpPr>
          <p:cNvPr id="41" name="Arc 40"/>
          <p:cNvSpPr/>
          <p:nvPr/>
        </p:nvSpPr>
        <p:spPr>
          <a:xfrm flipV="1">
            <a:off x="4286248" y="3429000"/>
            <a:ext cx="1000132" cy="571504"/>
          </a:xfrm>
          <a:prstGeom prst="arc">
            <a:avLst>
              <a:gd name="adj1" fmla="val 11106964"/>
              <a:gd name="adj2" fmla="val 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TextBox 31"/>
          <p:cNvSpPr txBox="1"/>
          <p:nvPr/>
        </p:nvSpPr>
        <p:spPr>
          <a:xfrm>
            <a:off x="3947414" y="3357562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3042" y="500042"/>
            <a:ext cx="5643602" cy="64294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Drawback With Linear Queue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669924"/>
            <a:ext cx="8503920" cy="5116662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The </a:t>
            </a:r>
            <a:r>
              <a:rPr lang="en-US" sz="2400" b="1" dirty="0" smtClean="0">
                <a:solidFill>
                  <a:srgbClr val="00B050"/>
                </a:solidFill>
              </a:rPr>
              <a:t>most important problem </a:t>
            </a:r>
            <a:r>
              <a:rPr lang="en-US" sz="2400" dirty="0" smtClean="0">
                <a:solidFill>
                  <a:schemeClr val="tx1"/>
                </a:solidFill>
              </a:rPr>
              <a:t>with a </a:t>
            </a:r>
            <a:r>
              <a:rPr lang="en-US" sz="2400" b="1" dirty="0" smtClean="0">
                <a:solidFill>
                  <a:srgbClr val="0070C0"/>
                </a:solidFill>
              </a:rPr>
              <a:t>linear queue </a:t>
            </a:r>
            <a:r>
              <a:rPr lang="en-US" sz="2400" dirty="0" smtClean="0">
                <a:solidFill>
                  <a:schemeClr val="tx1"/>
                </a:solidFill>
              </a:rPr>
              <a:t>is that </a:t>
            </a:r>
            <a:r>
              <a:rPr lang="en-US" sz="2400" b="1" dirty="0" smtClean="0">
                <a:solidFill>
                  <a:srgbClr val="FF0000"/>
                </a:solidFill>
              </a:rPr>
              <a:t>even if the space </a:t>
            </a:r>
            <a:r>
              <a:rPr lang="en-US" sz="2400" dirty="0" smtClean="0">
                <a:solidFill>
                  <a:schemeClr val="tx1"/>
                </a:solidFill>
              </a:rPr>
              <a:t>is </a:t>
            </a:r>
            <a:r>
              <a:rPr lang="en-US" sz="2400" b="1" dirty="0" smtClean="0">
                <a:solidFill>
                  <a:srgbClr val="7030A0"/>
                </a:solidFill>
              </a:rPr>
              <a:t>available </a:t>
            </a:r>
            <a:r>
              <a:rPr lang="en-US" sz="2400" dirty="0" smtClean="0">
                <a:solidFill>
                  <a:schemeClr val="tx1"/>
                </a:solidFill>
              </a:rPr>
              <a:t>in the </a:t>
            </a:r>
            <a:r>
              <a:rPr lang="en-US" sz="2400" b="1" dirty="0" smtClean="0">
                <a:solidFill>
                  <a:srgbClr val="FF0000"/>
                </a:solidFill>
              </a:rPr>
              <a:t>queue</a:t>
            </a:r>
            <a:r>
              <a:rPr lang="en-US" sz="2400" dirty="0" smtClean="0">
                <a:solidFill>
                  <a:schemeClr val="tx1"/>
                </a:solidFill>
              </a:rPr>
              <a:t>, still the </a:t>
            </a:r>
            <a:r>
              <a:rPr lang="en-US" sz="2400" b="1" dirty="0" smtClean="0">
                <a:solidFill>
                  <a:srgbClr val="00B050"/>
                </a:solidFill>
              </a:rPr>
              <a:t>program </a:t>
            </a:r>
            <a:r>
              <a:rPr lang="en-US" sz="2400" dirty="0" smtClean="0">
                <a:solidFill>
                  <a:schemeClr val="tx1"/>
                </a:solidFill>
              </a:rPr>
              <a:t>will </a:t>
            </a:r>
            <a:r>
              <a:rPr lang="en-US" sz="2400" b="1" dirty="0" smtClean="0">
                <a:solidFill>
                  <a:srgbClr val="0070C0"/>
                </a:solidFill>
              </a:rPr>
              <a:t>display the message </a:t>
            </a:r>
            <a:r>
              <a:rPr lang="en-US" sz="2400" b="1" dirty="0" smtClean="0">
                <a:solidFill>
                  <a:srgbClr val="7030A0"/>
                </a:solidFill>
              </a:rPr>
              <a:t>QUEUE OVERFLOW</a:t>
            </a:r>
            <a:r>
              <a:rPr lang="en-US" sz="2400" dirty="0" smtClean="0">
                <a:solidFill>
                  <a:schemeClr val="tx1"/>
                </a:solidFill>
              </a:rPr>
              <a:t>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This will </a:t>
            </a:r>
            <a:r>
              <a:rPr lang="en-US" sz="2400" b="1" dirty="0" smtClean="0">
                <a:solidFill>
                  <a:srgbClr val="FF0000"/>
                </a:solidFill>
              </a:rPr>
              <a:t>happen specially </a:t>
            </a:r>
            <a:r>
              <a:rPr lang="en-US" sz="2400" dirty="0" smtClean="0">
                <a:solidFill>
                  <a:schemeClr val="tx1"/>
                </a:solidFill>
              </a:rPr>
              <a:t>when </a:t>
            </a:r>
            <a:r>
              <a:rPr lang="en-US" sz="2400" b="1" dirty="0" smtClean="0">
                <a:solidFill>
                  <a:srgbClr val="00B050"/>
                </a:solidFill>
              </a:rPr>
              <a:t>REAR</a:t>
            </a:r>
            <a:r>
              <a:rPr lang="en-US" sz="2400" dirty="0" smtClean="0">
                <a:solidFill>
                  <a:schemeClr val="tx1"/>
                </a:solidFill>
              </a:rPr>
              <a:t> is at the </a:t>
            </a:r>
            <a:r>
              <a:rPr lang="en-US" sz="2400" b="1" dirty="0" smtClean="0">
                <a:solidFill>
                  <a:srgbClr val="7030A0"/>
                </a:solidFill>
              </a:rPr>
              <a:t>last index </a:t>
            </a:r>
            <a:r>
              <a:rPr lang="en-US" sz="2400" dirty="0" smtClean="0">
                <a:solidFill>
                  <a:schemeClr val="tx1"/>
                </a:solidFill>
              </a:rPr>
              <a:t>and </a:t>
            </a:r>
            <a:r>
              <a:rPr lang="en-US" sz="2400" b="1" dirty="0" smtClean="0">
                <a:solidFill>
                  <a:srgbClr val="0070C0"/>
                </a:solidFill>
              </a:rPr>
              <a:t>FRONT</a:t>
            </a:r>
            <a:r>
              <a:rPr lang="en-US" sz="2400" dirty="0" smtClean="0">
                <a:solidFill>
                  <a:schemeClr val="tx1"/>
                </a:solidFill>
              </a:rPr>
              <a:t> is not a </a:t>
            </a:r>
            <a:r>
              <a:rPr lang="en-US" sz="2400" b="1" dirty="0" err="1" smtClean="0">
                <a:solidFill>
                  <a:srgbClr val="FF0000"/>
                </a:solidFill>
              </a:rPr>
              <a:t>oth</a:t>
            </a:r>
            <a:r>
              <a:rPr lang="en-US" sz="2400" b="1" dirty="0" smtClean="0">
                <a:solidFill>
                  <a:srgbClr val="FF0000"/>
                </a:solidFill>
              </a:rPr>
              <a:t> Index</a:t>
            </a:r>
            <a:r>
              <a:rPr lang="en-US" sz="2400" dirty="0" smtClean="0">
                <a:solidFill>
                  <a:schemeClr val="tx1"/>
                </a:solidFill>
              </a:rPr>
              <a:t>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Thus </a:t>
            </a:r>
            <a:r>
              <a:rPr lang="en-US" sz="2400" b="1" dirty="0" smtClean="0">
                <a:solidFill>
                  <a:srgbClr val="0070C0"/>
                </a:solidFill>
              </a:rPr>
              <a:t>linear queue </a:t>
            </a:r>
            <a:r>
              <a:rPr lang="en-US" sz="2400" dirty="0" smtClean="0">
                <a:solidFill>
                  <a:schemeClr val="tx1"/>
                </a:solidFill>
              </a:rPr>
              <a:t>reports </a:t>
            </a:r>
            <a:r>
              <a:rPr lang="en-US" sz="2400" b="1" dirty="0" smtClean="0">
                <a:solidFill>
                  <a:srgbClr val="7030A0"/>
                </a:solidFill>
              </a:rPr>
              <a:t>OVERFLOW</a:t>
            </a:r>
            <a:r>
              <a:rPr lang="en-US" sz="2400" dirty="0" smtClean="0">
                <a:solidFill>
                  <a:schemeClr val="tx1"/>
                </a:solidFill>
              </a:rPr>
              <a:t>, even if there is a </a:t>
            </a:r>
            <a:r>
              <a:rPr lang="en-US" sz="2400" b="1" dirty="0" smtClean="0">
                <a:solidFill>
                  <a:srgbClr val="00B050"/>
                </a:solidFill>
              </a:rPr>
              <a:t>space available</a:t>
            </a:r>
            <a:r>
              <a:rPr lang="en-US" sz="2400" dirty="0" smtClean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 descr="C:\Users\Windows7\Desktop\DATA-STRUCTURES-with-Pytho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77110" y="214290"/>
            <a:ext cx="1500198" cy="107157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480" y="357166"/>
            <a:ext cx="5643602" cy="642942"/>
          </a:xfrm>
        </p:spPr>
        <p:txBody>
          <a:bodyPr>
            <a:noAutofit/>
          </a:bodyPr>
          <a:lstStyle/>
          <a:p>
            <a:r>
              <a:rPr lang="en-US" sz="4000" b="1" dirty="0" smtClean="0"/>
              <a:t>Solutions</a:t>
            </a:r>
            <a:endParaRPr lang="en-IN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669924"/>
            <a:ext cx="8503920" cy="5116662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We can </a:t>
            </a:r>
            <a:r>
              <a:rPr lang="en-US" sz="2400" b="1" dirty="0" smtClean="0">
                <a:solidFill>
                  <a:srgbClr val="00B050"/>
                </a:solidFill>
              </a:rPr>
              <a:t>shift every element </a:t>
            </a:r>
            <a:r>
              <a:rPr lang="en-US" sz="2400" dirty="0" smtClean="0">
                <a:solidFill>
                  <a:schemeClr val="tx1"/>
                </a:solidFill>
              </a:rPr>
              <a:t>of the </a:t>
            </a:r>
            <a:r>
              <a:rPr lang="en-US" sz="2400" b="1" dirty="0" smtClean="0">
                <a:solidFill>
                  <a:srgbClr val="FF0000"/>
                </a:solidFill>
              </a:rPr>
              <a:t>queue</a:t>
            </a:r>
            <a:r>
              <a:rPr lang="en-US" sz="2400" dirty="0" smtClean="0">
                <a:solidFill>
                  <a:schemeClr val="tx1"/>
                </a:solidFill>
              </a:rPr>
              <a:t> one </a:t>
            </a:r>
            <a:r>
              <a:rPr lang="en-US" sz="2400" b="1" dirty="0" smtClean="0">
                <a:solidFill>
                  <a:srgbClr val="7030A0"/>
                </a:solidFill>
              </a:rPr>
              <a:t>index downwards </a:t>
            </a:r>
            <a:r>
              <a:rPr lang="en-US" sz="2400" dirty="0" smtClean="0">
                <a:solidFill>
                  <a:schemeClr val="tx1"/>
                </a:solidFill>
              </a:rPr>
              <a:t>as soon as </a:t>
            </a:r>
            <a:r>
              <a:rPr lang="en-US" sz="2400" b="1" dirty="0" smtClean="0">
                <a:solidFill>
                  <a:srgbClr val="0070C0"/>
                </a:solidFill>
              </a:rPr>
              <a:t>deletion takes place</a:t>
            </a:r>
            <a:r>
              <a:rPr lang="en-US" sz="2400" dirty="0" smtClean="0">
                <a:solidFill>
                  <a:schemeClr val="tx1"/>
                </a:solidFill>
              </a:rPr>
              <a:t>. In this way we can </a:t>
            </a:r>
            <a:r>
              <a:rPr lang="en-US" sz="2400" b="1" dirty="0" smtClean="0">
                <a:solidFill>
                  <a:srgbClr val="FF0000"/>
                </a:solidFill>
              </a:rPr>
              <a:t>utilize all the cells </a:t>
            </a:r>
            <a:r>
              <a:rPr lang="en-US" sz="2400" dirty="0" smtClean="0">
                <a:solidFill>
                  <a:schemeClr val="tx1"/>
                </a:solidFill>
              </a:rPr>
              <a:t>of the </a:t>
            </a:r>
            <a:r>
              <a:rPr lang="en-US" sz="2400" b="1" dirty="0" smtClean="0">
                <a:solidFill>
                  <a:srgbClr val="00B050"/>
                </a:solidFill>
              </a:rPr>
              <a:t>QUEUE</a:t>
            </a:r>
            <a:r>
              <a:rPr lang="en-US" sz="2400" dirty="0" smtClean="0">
                <a:solidFill>
                  <a:schemeClr val="tx1"/>
                </a:solidFill>
              </a:rPr>
              <a:t>. But this </a:t>
            </a:r>
            <a:r>
              <a:rPr lang="en-US" sz="2400" b="1" dirty="0" smtClean="0">
                <a:solidFill>
                  <a:srgbClr val="00B050"/>
                </a:solidFill>
              </a:rPr>
              <a:t>solution</a:t>
            </a:r>
            <a:r>
              <a:rPr lang="en-US" sz="2400" dirty="0" smtClean="0">
                <a:solidFill>
                  <a:schemeClr val="tx1"/>
                </a:solidFill>
              </a:rPr>
              <a:t> itself has a </a:t>
            </a:r>
            <a:r>
              <a:rPr lang="en-US" sz="2400" b="1" dirty="0" smtClean="0">
                <a:solidFill>
                  <a:srgbClr val="7030A0"/>
                </a:solidFill>
              </a:rPr>
              <a:t>problem</a:t>
            </a:r>
            <a:r>
              <a:rPr lang="en-US" sz="2400" dirty="0" smtClean="0">
                <a:solidFill>
                  <a:schemeClr val="tx1"/>
                </a:solidFill>
              </a:rPr>
              <a:t> which is that if the </a:t>
            </a:r>
            <a:r>
              <a:rPr lang="en-US" sz="2400" b="1" dirty="0" smtClean="0">
                <a:solidFill>
                  <a:srgbClr val="0070C0"/>
                </a:solidFill>
              </a:rPr>
              <a:t>QUEUE </a:t>
            </a:r>
            <a:r>
              <a:rPr lang="en-US" sz="2400" dirty="0" smtClean="0">
                <a:solidFill>
                  <a:schemeClr val="tx1"/>
                </a:solidFill>
              </a:rPr>
              <a:t>is of </a:t>
            </a:r>
            <a:r>
              <a:rPr lang="en-US" sz="2400" b="1" dirty="0" smtClean="0">
                <a:solidFill>
                  <a:srgbClr val="7030A0"/>
                </a:solidFill>
              </a:rPr>
              <a:t>very big size </a:t>
            </a:r>
            <a:r>
              <a:rPr lang="en-US" sz="2400" dirty="0" smtClean="0">
                <a:solidFill>
                  <a:schemeClr val="tx1"/>
                </a:solidFill>
              </a:rPr>
              <a:t>then </a:t>
            </a:r>
            <a:r>
              <a:rPr lang="en-US" sz="2400" b="1" dirty="0" smtClean="0">
                <a:solidFill>
                  <a:srgbClr val="FF0000"/>
                </a:solidFill>
              </a:rPr>
              <a:t>shifting operating </a:t>
            </a:r>
            <a:r>
              <a:rPr lang="en-US" sz="2400" dirty="0" smtClean="0">
                <a:solidFill>
                  <a:schemeClr val="tx1"/>
                </a:solidFill>
              </a:rPr>
              <a:t>will take </a:t>
            </a:r>
            <a:r>
              <a:rPr lang="en-US" sz="2400" b="1" dirty="0" smtClean="0">
                <a:solidFill>
                  <a:srgbClr val="00B050"/>
                </a:solidFill>
              </a:rPr>
              <a:t>too much time</a:t>
            </a:r>
            <a:r>
              <a:rPr lang="en-US" sz="2400" dirty="0" smtClean="0">
                <a:solidFill>
                  <a:schemeClr val="tx1"/>
                </a:solidFill>
              </a:rPr>
              <a:t>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We can move </a:t>
            </a:r>
            <a:r>
              <a:rPr lang="en-US" sz="2400" b="1" dirty="0" smtClean="0">
                <a:solidFill>
                  <a:srgbClr val="0070C0"/>
                </a:solidFill>
              </a:rPr>
              <a:t>REAR</a:t>
            </a:r>
            <a:r>
              <a:rPr lang="en-US" sz="2400" dirty="0" smtClean="0">
                <a:solidFill>
                  <a:schemeClr val="tx1"/>
                </a:solidFill>
              </a:rPr>
              <a:t> and </a:t>
            </a:r>
            <a:r>
              <a:rPr lang="en-US" sz="2400" b="1" dirty="0" smtClean="0">
                <a:solidFill>
                  <a:srgbClr val="FF0000"/>
                </a:solidFill>
              </a:rPr>
              <a:t>FRONT</a:t>
            </a:r>
            <a:r>
              <a:rPr lang="en-US" sz="2400" dirty="0" smtClean="0">
                <a:solidFill>
                  <a:schemeClr val="tx1"/>
                </a:solidFill>
              </a:rPr>
              <a:t>, both in a </a:t>
            </a:r>
            <a:r>
              <a:rPr lang="en-US" sz="2400" b="1" dirty="0" smtClean="0">
                <a:solidFill>
                  <a:srgbClr val="00B050"/>
                </a:solidFill>
              </a:rPr>
              <a:t>cyclic manner</a:t>
            </a:r>
            <a:r>
              <a:rPr lang="en-US" sz="2400" dirty="0" smtClean="0">
                <a:solidFill>
                  <a:schemeClr val="tx1"/>
                </a:solidFill>
              </a:rPr>
              <a:t>. That is upon reaching </a:t>
            </a:r>
            <a:r>
              <a:rPr lang="en-US" sz="2400" b="1" dirty="0" smtClean="0">
                <a:solidFill>
                  <a:srgbClr val="7030A0"/>
                </a:solidFill>
              </a:rPr>
              <a:t>last index</a:t>
            </a:r>
            <a:r>
              <a:rPr lang="en-US" sz="2400" dirty="0" smtClean="0">
                <a:solidFill>
                  <a:schemeClr val="tx1"/>
                </a:solidFill>
              </a:rPr>
              <a:t>, they can again start </a:t>
            </a:r>
            <a:r>
              <a:rPr lang="en-US" sz="2400" b="1" dirty="0" smtClean="0">
                <a:solidFill>
                  <a:srgbClr val="FF0000"/>
                </a:solidFill>
              </a:rPr>
              <a:t>0</a:t>
            </a:r>
            <a:r>
              <a:rPr lang="en-US" sz="2400" b="1" baseline="30000" dirty="0" smtClean="0">
                <a:solidFill>
                  <a:srgbClr val="FF0000"/>
                </a:solidFill>
              </a:rPr>
              <a:t>th</a:t>
            </a:r>
            <a:r>
              <a:rPr lang="en-US" sz="2400" b="1" dirty="0" smtClean="0">
                <a:solidFill>
                  <a:srgbClr val="FF0000"/>
                </a:solidFill>
              </a:rPr>
              <a:t> index</a:t>
            </a:r>
            <a:r>
              <a:rPr lang="en-US" sz="2400" dirty="0" smtClean="0">
                <a:solidFill>
                  <a:schemeClr val="tx1"/>
                </a:solidFill>
              </a:rPr>
              <a:t>. That is the </a:t>
            </a:r>
            <a:r>
              <a:rPr lang="en-US" sz="2400" b="1" dirty="0" smtClean="0">
                <a:solidFill>
                  <a:srgbClr val="00B050"/>
                </a:solidFill>
              </a:rPr>
              <a:t>queue is converted </a:t>
            </a:r>
            <a:r>
              <a:rPr lang="en-US" sz="2400" dirty="0" smtClean="0">
                <a:solidFill>
                  <a:schemeClr val="tx1"/>
                </a:solidFill>
              </a:rPr>
              <a:t>into </a:t>
            </a:r>
            <a:r>
              <a:rPr lang="en-US" sz="2400" b="1" dirty="0" smtClean="0">
                <a:solidFill>
                  <a:srgbClr val="0070C0"/>
                </a:solidFill>
              </a:rPr>
              <a:t>CIRCULAR QUEUE</a:t>
            </a:r>
            <a:r>
              <a:rPr lang="en-US" sz="2400" dirty="0" smtClean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 descr="C:\Users\Windows7\Desktop\DATA-STRUCTURES-with-Pytho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77110" y="214290"/>
            <a:ext cx="1500198" cy="107157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2563</TotalTime>
  <Words>456</Words>
  <Application>Microsoft Office PowerPoint</Application>
  <PresentationFormat>On-screen Show (4:3)</PresentationFormat>
  <Paragraphs>122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Civic</vt:lpstr>
      <vt:lpstr>Slide 1</vt:lpstr>
      <vt:lpstr>Today’s Agenda</vt:lpstr>
      <vt:lpstr>Introduction</vt:lpstr>
      <vt:lpstr>Pseudocode For Insert</vt:lpstr>
      <vt:lpstr>Pseudocode For Delete</vt:lpstr>
      <vt:lpstr>Program For Implementing QUEUE In C</vt:lpstr>
      <vt:lpstr>Functions used in  Program</vt:lpstr>
      <vt:lpstr>Drawback With Linear Queue</vt:lpstr>
      <vt:lpstr>Solutions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WEBINAR ON JAVA(J2SE)</dc:title>
  <dc:creator>palash</dc:creator>
  <cp:lastModifiedBy>Windows7</cp:lastModifiedBy>
  <cp:revision>256</cp:revision>
  <dcterms:created xsi:type="dcterms:W3CDTF">2015-12-21T13:46:48Z</dcterms:created>
  <dcterms:modified xsi:type="dcterms:W3CDTF">2020-08-30T07:14:08Z</dcterms:modified>
</cp:coreProperties>
</file>