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91" r:id="rId4"/>
    <p:sldId id="399" r:id="rId5"/>
    <p:sldId id="400" r:id="rId6"/>
    <p:sldId id="402" r:id="rId7"/>
    <p:sldId id="401" r:id="rId8"/>
    <p:sldId id="403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12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Introduction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Drawbacks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b="1" dirty="0" smtClean="0">
                <a:solidFill>
                  <a:srgbClr val="7030A0"/>
                </a:solidFill>
              </a:rPr>
              <a:t>advantages.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Physical </a:t>
            </a:r>
            <a:r>
              <a:rPr lang="en-US" sz="2800" b="1" dirty="0" smtClean="0">
                <a:solidFill>
                  <a:srgbClr val="FF0000"/>
                </a:solidFill>
              </a:rPr>
              <a:t>Representation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Program</a:t>
            </a:r>
            <a:r>
              <a:rPr lang="en-US" sz="2800" dirty="0" smtClean="0">
                <a:solidFill>
                  <a:schemeClr val="tx1"/>
                </a:solidFill>
              </a:rPr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b="1" dirty="0" smtClean="0">
                <a:solidFill>
                  <a:srgbClr val="FF0000"/>
                </a:solidFill>
              </a:rPr>
              <a:t>Linked List.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Linked List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Linked List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70C0"/>
                </a:solidFill>
              </a:rPr>
              <a:t>dynamic data structure </a:t>
            </a:r>
            <a:r>
              <a:rPr lang="en-US" sz="2400" dirty="0" smtClean="0">
                <a:solidFill>
                  <a:schemeClr val="tx1"/>
                </a:solidFill>
              </a:rPr>
              <a:t>which is a </a:t>
            </a:r>
            <a:r>
              <a:rPr lang="en-US" sz="2400" b="1" dirty="0" smtClean="0">
                <a:solidFill>
                  <a:srgbClr val="00B050"/>
                </a:solidFill>
              </a:rPr>
              <a:t>collection</a:t>
            </a:r>
            <a:r>
              <a:rPr lang="en-US" sz="2400" dirty="0" smtClean="0">
                <a:solidFill>
                  <a:schemeClr val="tx1"/>
                </a:solidFill>
              </a:rPr>
              <a:t> of values stored at </a:t>
            </a:r>
            <a:r>
              <a:rPr lang="en-US" sz="2400" b="1" dirty="0" smtClean="0">
                <a:solidFill>
                  <a:srgbClr val="7030A0"/>
                </a:solidFill>
              </a:rPr>
              <a:t>Non Continuous </a:t>
            </a:r>
            <a:r>
              <a:rPr lang="en-US" sz="2400" dirty="0" smtClean="0">
                <a:solidFill>
                  <a:schemeClr val="tx1"/>
                </a:solidFill>
              </a:rPr>
              <a:t>locations in </a:t>
            </a:r>
            <a:r>
              <a:rPr lang="en-US" sz="2400" b="1" dirty="0" smtClean="0">
                <a:solidFill>
                  <a:srgbClr val="0070C0"/>
                </a:solidFill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</a:rPr>
              <a:t>. The</a:t>
            </a:r>
            <a:r>
              <a:rPr lang="en-US" sz="2400" b="1" dirty="0" smtClean="0">
                <a:solidFill>
                  <a:srgbClr val="00B050"/>
                </a:solidFill>
              </a:rPr>
              <a:t> arrangement </a:t>
            </a:r>
            <a:r>
              <a:rPr lang="en-US" sz="2400" dirty="0" smtClean="0">
                <a:solidFill>
                  <a:schemeClr val="tx1"/>
                </a:solidFill>
              </a:rPr>
              <a:t>of this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is in such a way that every </a:t>
            </a:r>
            <a:r>
              <a:rPr lang="en-US" sz="2400" b="1" dirty="0" smtClean="0">
                <a:solidFill>
                  <a:srgbClr val="0070C0"/>
                </a:solidFill>
              </a:rPr>
              <a:t>previous element </a:t>
            </a:r>
            <a:r>
              <a:rPr lang="en-US" sz="2400" dirty="0" smtClean="0">
                <a:solidFill>
                  <a:schemeClr val="tx1"/>
                </a:solidFill>
              </a:rPr>
              <a:t>knows/has the </a:t>
            </a:r>
            <a:r>
              <a:rPr lang="en-US" sz="2400" b="1" dirty="0" smtClean="0">
                <a:solidFill>
                  <a:srgbClr val="FF0000"/>
                </a:solidFill>
              </a:rPr>
              <a:t>address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FF0000"/>
                </a:solidFill>
              </a:rPr>
              <a:t>next element</a:t>
            </a:r>
            <a:r>
              <a:rPr lang="en-US" sz="2400" dirty="0" smtClean="0">
                <a:solidFill>
                  <a:schemeClr val="tx1"/>
                </a:solidFill>
              </a:rPr>
              <a:t>. thus even if they are </a:t>
            </a:r>
            <a:r>
              <a:rPr lang="en-US" sz="2400" b="1" dirty="0" smtClean="0">
                <a:solidFill>
                  <a:srgbClr val="00B050"/>
                </a:solidFill>
              </a:rPr>
              <a:t>non continuous</a:t>
            </a:r>
            <a:r>
              <a:rPr lang="en-US" sz="2400" dirty="0" smtClean="0">
                <a:solidFill>
                  <a:schemeClr val="tx1"/>
                </a:solidFill>
              </a:rPr>
              <a:t>, still we can access them by </a:t>
            </a:r>
            <a:r>
              <a:rPr lang="en-US" sz="2400" b="1" dirty="0" smtClean="0">
                <a:solidFill>
                  <a:srgbClr val="7030A0"/>
                </a:solidFill>
              </a:rPr>
              <a:t>traversing</a:t>
            </a:r>
            <a:r>
              <a:rPr lang="en-US" sz="2400" dirty="0" smtClean="0">
                <a:solidFill>
                  <a:schemeClr val="tx1"/>
                </a:solidFill>
              </a:rPr>
              <a:t> from one </a:t>
            </a:r>
            <a:r>
              <a:rPr lang="en-US" sz="2400" b="1" dirty="0" smtClean="0">
                <a:solidFill>
                  <a:srgbClr val="0070C0"/>
                </a:solidFill>
              </a:rPr>
              <a:t>element to the other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Each element </a:t>
            </a:r>
            <a:r>
              <a:rPr lang="en-US" sz="2400" dirty="0" smtClean="0">
                <a:solidFill>
                  <a:schemeClr val="tx1"/>
                </a:solidFill>
              </a:rPr>
              <a:t>in a </a:t>
            </a:r>
            <a:r>
              <a:rPr lang="en-US" sz="2400" b="1" dirty="0" smtClean="0">
                <a:solidFill>
                  <a:srgbClr val="0070C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is called a </a:t>
            </a:r>
            <a:r>
              <a:rPr lang="en-US" sz="2400" b="1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 and each contains 2 members called </a:t>
            </a:r>
            <a:r>
              <a:rPr lang="en-US" sz="2400" b="1" dirty="0" smtClean="0">
                <a:solidFill>
                  <a:srgbClr val="FF0000"/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00B050"/>
                </a:solidFill>
              </a:rPr>
              <a:t>NEXT</a:t>
            </a:r>
            <a:r>
              <a:rPr lang="en-US" sz="2400" dirty="0" smtClean="0">
                <a:solidFill>
                  <a:schemeClr val="tx1"/>
                </a:solidFill>
              </a:rPr>
              <a:t>, respectively.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member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will hold the </a:t>
            </a:r>
            <a:r>
              <a:rPr lang="en-US" sz="2400" b="1" dirty="0" smtClean="0">
                <a:solidFill>
                  <a:srgbClr val="FF0000"/>
                </a:solidFill>
              </a:rPr>
              <a:t>actual value </a:t>
            </a:r>
            <a:r>
              <a:rPr lang="en-US" sz="2400" dirty="0" smtClean="0">
                <a:solidFill>
                  <a:schemeClr val="tx1"/>
                </a:solidFill>
              </a:rPr>
              <a:t>to be stored and the member </a:t>
            </a:r>
            <a:r>
              <a:rPr lang="en-US" sz="2400" b="1" dirty="0" smtClean="0">
                <a:solidFill>
                  <a:srgbClr val="00B050"/>
                </a:solidFill>
              </a:rPr>
              <a:t>NEXT</a:t>
            </a:r>
            <a:r>
              <a:rPr lang="en-US" sz="2400" dirty="0" smtClean="0">
                <a:solidFill>
                  <a:schemeClr val="tx1"/>
                </a:solidFill>
              </a:rPr>
              <a:t> will store the </a:t>
            </a:r>
            <a:r>
              <a:rPr lang="en-US" sz="2400" b="1" dirty="0" smtClean="0">
                <a:solidFill>
                  <a:srgbClr val="0070C0"/>
                </a:solidFill>
              </a:rPr>
              <a:t>address</a:t>
            </a:r>
            <a:r>
              <a:rPr lang="en-US" sz="2400" dirty="0" smtClean="0">
                <a:solidFill>
                  <a:schemeClr val="tx1"/>
                </a:solidFill>
              </a:rPr>
              <a:t> of the next node.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00B050"/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 is not </a:t>
            </a:r>
            <a:r>
              <a:rPr lang="en-US" sz="2400" b="1" dirty="0" smtClean="0">
                <a:solidFill>
                  <a:srgbClr val="FF0000"/>
                </a:solidFill>
              </a:rPr>
              <a:t>present,</a:t>
            </a:r>
            <a:r>
              <a:rPr lang="en-US" sz="2400" dirty="0" smtClean="0">
                <a:solidFill>
                  <a:schemeClr val="tx1"/>
                </a:solidFill>
              </a:rPr>
              <a:t> then the next </a:t>
            </a:r>
            <a:r>
              <a:rPr lang="en-US" sz="2400" b="1" dirty="0" smtClean="0">
                <a:solidFill>
                  <a:srgbClr val="7030A0"/>
                </a:solidFill>
              </a:rPr>
              <a:t>pointer</a:t>
            </a:r>
            <a:r>
              <a:rPr lang="en-US" sz="2400" dirty="0" smtClean="0">
                <a:solidFill>
                  <a:schemeClr val="tx1"/>
                </a:solidFill>
              </a:rPr>
              <a:t> will hold the </a:t>
            </a:r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Advantages Of The Linked List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b="1" dirty="0" smtClean="0">
                <a:solidFill>
                  <a:srgbClr val="0070C0"/>
                </a:solidFill>
              </a:rPr>
              <a:t>restriction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FF0000"/>
                </a:solidFill>
              </a:rPr>
              <a:t>continuous memory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a </a:t>
            </a:r>
            <a:r>
              <a:rPr lang="en-US" sz="2400" b="1" dirty="0" smtClean="0">
                <a:solidFill>
                  <a:srgbClr val="00B05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</a:rPr>
              <a:t>, at the </a:t>
            </a:r>
            <a:r>
              <a:rPr lang="en-US" sz="2400" b="1" dirty="0" smtClean="0">
                <a:solidFill>
                  <a:srgbClr val="009900"/>
                </a:solidFill>
              </a:rPr>
              <a:t>run time </a:t>
            </a:r>
            <a:r>
              <a:rPr lang="en-US" sz="2400" dirty="0" smtClean="0">
                <a:solidFill>
                  <a:schemeClr val="tx1"/>
                </a:solidFill>
              </a:rPr>
              <a:t>we can easily add or </a:t>
            </a:r>
            <a:r>
              <a:rPr lang="en-US" sz="2400" b="1" dirty="0" smtClean="0">
                <a:solidFill>
                  <a:srgbClr val="0070C0"/>
                </a:solidFill>
              </a:rPr>
              <a:t>remove nodes </a:t>
            </a:r>
            <a:r>
              <a:rPr lang="en-US" sz="2400" dirty="0" smtClean="0">
                <a:solidFill>
                  <a:schemeClr val="tx1"/>
                </a:solidFill>
              </a:rPr>
              <a:t>from it without much </a:t>
            </a:r>
            <a:r>
              <a:rPr lang="en-US" sz="2400" b="1" dirty="0" smtClean="0">
                <a:solidFill>
                  <a:srgbClr val="7030A0"/>
                </a:solidFill>
              </a:rPr>
              <a:t>shifting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Because </a:t>
            </a:r>
            <a:r>
              <a:rPr lang="en-US" sz="2400" b="1" dirty="0" smtClean="0">
                <a:solidFill>
                  <a:srgbClr val="FF000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</a:rPr>
              <a:t> we can easily </a:t>
            </a:r>
            <a:r>
              <a:rPr lang="en-US" sz="2400" b="1" dirty="0" smtClean="0">
                <a:solidFill>
                  <a:srgbClr val="0070C0"/>
                </a:solidFill>
              </a:rPr>
              <a:t>add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remove</a:t>
            </a:r>
            <a:r>
              <a:rPr lang="en-US" sz="2400" dirty="0" smtClean="0">
                <a:solidFill>
                  <a:schemeClr val="tx1"/>
                </a:solidFill>
              </a:rPr>
              <a:t> nodes as per our </a:t>
            </a:r>
            <a:r>
              <a:rPr lang="en-US" sz="2400" b="1" dirty="0" smtClean="0">
                <a:solidFill>
                  <a:srgbClr val="009900"/>
                </a:solidFill>
              </a:rPr>
              <a:t>requirements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Drawbacks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Drawbacks Of The Linked List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 bit difficult </a:t>
            </a:r>
            <a:r>
              <a:rPr lang="en-US" sz="2400" dirty="0" smtClean="0">
                <a:solidFill>
                  <a:schemeClr val="tx1"/>
                </a:solidFill>
              </a:rPr>
              <a:t>to implement compared to an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since </a:t>
            </a:r>
            <a:r>
              <a:rPr lang="en-US" sz="2400" b="1" dirty="0" smtClean="0">
                <a:solidFill>
                  <a:srgbClr val="7030A0"/>
                </a:solidFill>
              </a:rPr>
              <a:t>pointers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involved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access</a:t>
            </a:r>
            <a:r>
              <a:rPr lang="en-US" sz="2400" dirty="0" smtClean="0">
                <a:solidFill>
                  <a:schemeClr val="tx1"/>
                </a:solidFill>
              </a:rPr>
              <a:t> a node we have to </a:t>
            </a:r>
            <a:r>
              <a:rPr lang="en-US" sz="2400" b="1" dirty="0" smtClean="0">
                <a:solidFill>
                  <a:srgbClr val="00B050"/>
                </a:solidFill>
              </a:rPr>
              <a:t>access</a:t>
            </a:r>
            <a:r>
              <a:rPr lang="en-US" sz="2400" dirty="0" smtClean="0">
                <a:solidFill>
                  <a:schemeClr val="tx1"/>
                </a:solidFill>
              </a:rPr>
              <a:t> all the </a:t>
            </a:r>
            <a:r>
              <a:rPr lang="en-US" sz="2400" b="1" dirty="0" smtClean="0">
                <a:solidFill>
                  <a:srgbClr val="FF0000"/>
                </a:solidFill>
              </a:rPr>
              <a:t>nodes</a:t>
            </a:r>
            <a:r>
              <a:rPr lang="en-US" sz="2400" dirty="0" smtClean="0">
                <a:solidFill>
                  <a:schemeClr val="tx1"/>
                </a:solidFill>
              </a:rPr>
              <a:t> which </a:t>
            </a:r>
            <a:r>
              <a:rPr lang="en-US" sz="2400" b="1" dirty="0" smtClean="0">
                <a:solidFill>
                  <a:srgbClr val="7030A0"/>
                </a:solidFill>
              </a:rPr>
              <a:t>appear</a:t>
            </a:r>
            <a:r>
              <a:rPr lang="en-US" sz="2400" dirty="0" smtClean="0">
                <a:solidFill>
                  <a:schemeClr val="tx1"/>
                </a:solidFill>
              </a:rPr>
              <a:t> before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</a:rPr>
              <a:t> required by a </a:t>
            </a:r>
            <a:r>
              <a:rPr lang="en-US" sz="2400" b="1" dirty="0" smtClean="0">
                <a:solidFill>
                  <a:srgbClr val="0070C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is more as </a:t>
            </a:r>
            <a:r>
              <a:rPr lang="en-US" sz="2400" b="1" dirty="0" smtClean="0">
                <a:solidFill>
                  <a:srgbClr val="FF0000"/>
                </a:solidFill>
              </a:rPr>
              <a:t>compared</a:t>
            </a:r>
            <a:r>
              <a:rPr lang="en-US" sz="2400" dirty="0" smtClean="0">
                <a:solidFill>
                  <a:schemeClr val="tx1"/>
                </a:solidFill>
              </a:rPr>
              <a:t> to and </a:t>
            </a: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Extreme</a:t>
            </a:r>
            <a:r>
              <a:rPr lang="en-US" sz="2400" dirty="0" smtClean="0">
                <a:solidFill>
                  <a:schemeClr val="tx1"/>
                </a:solidFill>
              </a:rPr>
              <a:t> care </a:t>
            </a:r>
            <a:r>
              <a:rPr lang="en-US" sz="2400" b="1" dirty="0" smtClean="0">
                <a:solidFill>
                  <a:srgbClr val="FF0000"/>
                </a:solidFill>
              </a:rPr>
              <a:t>need to be taken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b="1" dirty="0" smtClean="0">
                <a:solidFill>
                  <a:srgbClr val="7030A0"/>
                </a:solidFill>
              </a:rPr>
              <a:t>maintaining links </a:t>
            </a:r>
            <a:r>
              <a:rPr lang="en-US" sz="2400" dirty="0" smtClean="0">
                <a:solidFill>
                  <a:schemeClr val="tx1"/>
                </a:solidFill>
              </a:rPr>
              <a:t>between </a:t>
            </a:r>
            <a:r>
              <a:rPr lang="en-US" sz="2400" b="1" dirty="0" smtClean="0">
                <a:solidFill>
                  <a:srgbClr val="00B050"/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 because if any link </a:t>
            </a:r>
            <a:r>
              <a:rPr lang="en-US" sz="2400" b="1" dirty="0" smtClean="0">
                <a:solidFill>
                  <a:srgbClr val="FF0000"/>
                </a:solidFill>
              </a:rPr>
              <a:t>gets disturbed</a:t>
            </a:r>
            <a:r>
              <a:rPr lang="en-US" sz="2400" dirty="0" smtClean="0">
                <a:solidFill>
                  <a:schemeClr val="tx1"/>
                </a:solidFill>
              </a:rPr>
              <a:t>, the node after that</a:t>
            </a:r>
            <a:r>
              <a:rPr lang="en-US" sz="2400" b="1" dirty="0" smtClean="0">
                <a:solidFill>
                  <a:srgbClr val="0070C0"/>
                </a:solidFill>
              </a:rPr>
              <a:t> link </a:t>
            </a:r>
            <a:r>
              <a:rPr lang="en-US" sz="2400" dirty="0" smtClean="0">
                <a:solidFill>
                  <a:schemeClr val="tx1"/>
                </a:solidFill>
              </a:rPr>
              <a:t>will become </a:t>
            </a:r>
            <a:r>
              <a:rPr lang="en-US" sz="2400" b="1" dirty="0" smtClean="0">
                <a:solidFill>
                  <a:srgbClr val="00B050"/>
                </a:solidFill>
              </a:rPr>
              <a:t>inaccessible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2976" y="4071942"/>
            <a:ext cx="7429552" cy="200026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57290" y="4214818"/>
            <a:ext cx="149067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28926" y="4214818"/>
            <a:ext cx="220505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14942" y="4214818"/>
            <a:ext cx="157163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57290" y="5224474"/>
            <a:ext cx="307183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00562" y="5214950"/>
            <a:ext cx="228601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58016" y="5214950"/>
            <a:ext cx="157163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70274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Byte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450274" y="47027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 Byte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4702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Byte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179723" y="570287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 Byte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66306" y="571501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 Byte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143768" y="5715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Byte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248219" y="37147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1406428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[250];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above array </a:t>
            </a:r>
            <a:r>
              <a:rPr lang="en-US" dirty="0" smtClean="0"/>
              <a:t>will require either </a:t>
            </a:r>
            <a:r>
              <a:rPr lang="en-US" b="1" dirty="0" smtClean="0">
                <a:solidFill>
                  <a:srgbClr val="0070C0"/>
                </a:solidFill>
              </a:rPr>
              <a:t>500 or 1000 bytes</a:t>
            </a:r>
            <a:r>
              <a:rPr lang="en-US" dirty="0" smtClean="0"/>
              <a:t>, but the </a:t>
            </a:r>
            <a:r>
              <a:rPr lang="en-US" b="1" dirty="0" smtClean="0">
                <a:solidFill>
                  <a:srgbClr val="7030A0"/>
                </a:solidFill>
              </a:rPr>
              <a:t>most important </a:t>
            </a:r>
            <a:r>
              <a:rPr lang="en-US" dirty="0" smtClean="0"/>
              <a:t>thing is  </a:t>
            </a:r>
            <a:r>
              <a:rPr lang="en-US" b="1" dirty="0" smtClean="0">
                <a:solidFill>
                  <a:srgbClr val="FF0000"/>
                </a:solidFill>
              </a:rPr>
              <a:t>these bytes </a:t>
            </a:r>
            <a:r>
              <a:rPr lang="en-US" dirty="0" smtClean="0"/>
              <a:t>must be </a:t>
            </a:r>
            <a:r>
              <a:rPr lang="en-US" b="1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. In the diagram given below although we have</a:t>
            </a:r>
            <a:r>
              <a:rPr lang="en-US" b="1" dirty="0" smtClean="0">
                <a:solidFill>
                  <a:srgbClr val="7030A0"/>
                </a:solidFill>
              </a:rPr>
              <a:t> 950B free </a:t>
            </a:r>
            <a:r>
              <a:rPr lang="en-US" dirty="0" smtClean="0"/>
              <a:t>which is </a:t>
            </a:r>
            <a:r>
              <a:rPr lang="en-US" b="1" dirty="0" smtClean="0">
                <a:solidFill>
                  <a:srgbClr val="0070C0"/>
                </a:solidFill>
              </a:rPr>
              <a:t>more than enough</a:t>
            </a:r>
            <a:r>
              <a:rPr lang="en-US" dirty="0" smtClean="0"/>
              <a:t> for our array, but still </a:t>
            </a:r>
            <a:r>
              <a:rPr lang="en-US" b="1" dirty="0" smtClean="0">
                <a:solidFill>
                  <a:srgbClr val="0070C0"/>
                </a:solidFill>
              </a:rPr>
              <a:t>OS</a:t>
            </a:r>
            <a:r>
              <a:rPr lang="en-US" dirty="0" smtClean="0"/>
              <a:t> will not be able to allocated </a:t>
            </a:r>
            <a:r>
              <a:rPr lang="en-US" b="1" dirty="0" smtClean="0">
                <a:solidFill>
                  <a:srgbClr val="00B050"/>
                </a:solidFill>
              </a:rPr>
              <a:t>memory for the array</a:t>
            </a:r>
            <a:r>
              <a:rPr lang="en-US" dirty="0" smtClean="0"/>
              <a:t>, because we don’t have a </a:t>
            </a:r>
            <a:r>
              <a:rPr lang="en-US" b="1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CONTINUOUS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BLOCK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70C0"/>
                </a:solidFill>
              </a:rPr>
              <a:t>400 or 800 Bytes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Physical Representation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2928926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48577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2976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968956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85775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38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897518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836033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28860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4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6357950" y="1571612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786578" y="1857364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list of integers</a:t>
            </a:r>
            <a:endParaRPr lang="en-IN" dirty="0"/>
          </a:p>
        </p:txBody>
      </p:sp>
      <p:graphicFrame>
        <p:nvGraphicFramePr>
          <p:cNvPr id="23" name="Content Placeholder 5"/>
          <p:cNvGraphicFramePr>
            <a:graphicFrameLocks/>
          </p:cNvGraphicFramePr>
          <p:nvPr/>
        </p:nvGraphicFramePr>
        <p:xfrm>
          <a:off x="1071538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/>
        </p:nvGraphicFramePr>
        <p:xfrm>
          <a:off x="2928926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5"/>
          <p:cNvGraphicFramePr>
            <a:graphicFrameLocks/>
          </p:cNvGraphicFramePr>
          <p:nvPr/>
        </p:nvGraphicFramePr>
        <p:xfrm>
          <a:off x="4857752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2976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968956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857752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71538" y="40719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897518" y="40598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2050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836033" y="40598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3050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28860" y="3786190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86248" y="3786190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357950" y="3214686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6786578" y="350043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list of Character</a:t>
            </a:r>
            <a:endParaRPr lang="en-IN" dirty="0"/>
          </a:p>
        </p:txBody>
      </p:sp>
      <p:graphicFrame>
        <p:nvGraphicFramePr>
          <p:cNvPr id="36" name="Content Placeholder 5"/>
          <p:cNvGraphicFramePr>
            <a:graphicFrameLocks/>
          </p:cNvGraphicFramePr>
          <p:nvPr/>
        </p:nvGraphicFramePr>
        <p:xfrm>
          <a:off x="3518565" y="5429264"/>
          <a:ext cx="2482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495"/>
                <a:gridCol w="436495"/>
                <a:gridCol w="770051"/>
                <a:gridCol w="839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590003" y="507207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     g        p           next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661573" y="58578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2100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00364" y="557055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6357950" y="4857760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6786578" y="5143512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list of student </a:t>
            </a:r>
            <a:r>
              <a:rPr lang="en-US" dirty="0" err="1" smtClean="0"/>
              <a:t>struct</a:t>
            </a:r>
            <a:endParaRPr lang="en-IN" dirty="0"/>
          </a:p>
        </p:txBody>
      </p:sp>
      <p:graphicFrame>
        <p:nvGraphicFramePr>
          <p:cNvPr id="49" name="Content Placeholder 5"/>
          <p:cNvGraphicFramePr>
            <a:graphicFrameLocks/>
          </p:cNvGraphicFramePr>
          <p:nvPr/>
        </p:nvGraphicFramePr>
        <p:xfrm>
          <a:off x="500034" y="5426646"/>
          <a:ext cx="2482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495"/>
                <a:gridCol w="436495"/>
                <a:gridCol w="770051"/>
                <a:gridCol w="839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71472" y="506945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     g        p           next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1196279" y="577431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start=(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</a:t>
            </a:r>
            <a:r>
              <a:rPr lang="en-US" sz="2400" dirty="0" err="1" smtClean="0">
                <a:solidFill>
                  <a:schemeClr val="tx1"/>
                </a:solidFill>
              </a:rPr>
              <a:t>malloc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sizeof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node));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start-&gt;data=10;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start-&gt;next=NULL;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start-&gt;next=(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</a:t>
            </a:r>
            <a:r>
              <a:rPr lang="en-US" sz="2400" dirty="0" err="1" smtClean="0">
                <a:solidFill>
                  <a:schemeClr val="tx1"/>
                </a:solidFill>
              </a:rPr>
              <a:t>malloc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sizeof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node));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start-&gt;next-&gt;data=10;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start-&gt;next-&gt;next=NULL;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28" y="1700838"/>
          <a:ext cx="164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8992" y="2357430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8861" y="27146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987621" y="207167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86248" y="2000240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143768" y="1688696"/>
          <a:ext cx="164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30761" y="2059536"/>
            <a:ext cx="8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15140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4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Although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B050"/>
                </a:solidFill>
              </a:rPr>
              <a:t>previous code </a:t>
            </a:r>
            <a:r>
              <a:rPr lang="en-IN" sz="2400" dirty="0" smtClean="0"/>
              <a:t>we are </a:t>
            </a:r>
            <a:r>
              <a:rPr lang="en-IN" sz="2400" b="1" dirty="0" smtClean="0">
                <a:solidFill>
                  <a:srgbClr val="0070C0"/>
                </a:solidFill>
              </a:rPr>
              <a:t>writing</a:t>
            </a:r>
            <a:r>
              <a:rPr lang="en-IN" sz="2400" dirty="0" smtClean="0"/>
              <a:t>, will create a </a:t>
            </a:r>
            <a:r>
              <a:rPr lang="en-IN" sz="2400" b="1" dirty="0" smtClean="0">
                <a:solidFill>
                  <a:srgbClr val="7030A0"/>
                </a:solidFill>
              </a:rPr>
              <a:t>linked list </a:t>
            </a:r>
            <a:r>
              <a:rPr lang="en-IN" sz="2400" dirty="0" smtClean="0"/>
              <a:t>for us. But it will become </a:t>
            </a:r>
            <a:r>
              <a:rPr lang="en-IN" sz="2400" b="1" dirty="0" smtClean="0">
                <a:solidFill>
                  <a:srgbClr val="0070C0"/>
                </a:solidFill>
              </a:rPr>
              <a:t>too complicated </a:t>
            </a:r>
            <a:r>
              <a:rPr lang="en-IN" sz="2400" dirty="0" smtClean="0"/>
              <a:t>as the number of </a:t>
            </a:r>
            <a:r>
              <a:rPr lang="en-IN" sz="2400" b="1" dirty="0" smtClean="0">
                <a:solidFill>
                  <a:srgbClr val="FF0000"/>
                </a:solidFill>
              </a:rPr>
              <a:t>nodes will increase</a:t>
            </a:r>
            <a:r>
              <a:rPr lang="en-IN" sz="2400" dirty="0" smtClean="0"/>
              <a:t>, because </a:t>
            </a:r>
            <a:r>
              <a:rPr lang="en-IN" sz="2400" b="1" dirty="0" smtClean="0">
                <a:solidFill>
                  <a:srgbClr val="00B050"/>
                </a:solidFill>
              </a:rPr>
              <a:t>arrow operator </a:t>
            </a:r>
            <a:r>
              <a:rPr lang="en-IN" sz="2400" dirty="0" smtClean="0"/>
              <a:t>will also </a:t>
            </a:r>
            <a:r>
              <a:rPr lang="en-IN" sz="2400" b="1" dirty="0" smtClean="0">
                <a:solidFill>
                  <a:srgbClr val="7030A0"/>
                </a:solidFill>
              </a:rPr>
              <a:t>increase</a:t>
            </a:r>
            <a:r>
              <a:rPr lang="en-IN" sz="2400" dirty="0" smtClean="0"/>
              <a:t> in that </a:t>
            </a:r>
            <a:r>
              <a:rPr lang="en-IN" sz="2400" b="1" dirty="0" smtClean="0">
                <a:solidFill>
                  <a:srgbClr val="0070C0"/>
                </a:solidFill>
              </a:rPr>
              <a:t>proportion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It’s </a:t>
            </a:r>
            <a:r>
              <a:rPr lang="en-IN" sz="2400" b="1" dirty="0" smtClean="0">
                <a:solidFill>
                  <a:srgbClr val="7030A0"/>
                </a:solidFill>
              </a:rPr>
              <a:t>much better </a:t>
            </a:r>
            <a:r>
              <a:rPr lang="en-IN" sz="2400" dirty="0" smtClean="0"/>
              <a:t>if we </a:t>
            </a:r>
            <a:r>
              <a:rPr lang="en-IN" sz="2400" b="1" dirty="0" smtClean="0">
                <a:solidFill>
                  <a:srgbClr val="0070C0"/>
                </a:solidFill>
              </a:rPr>
              <a:t>break the code </a:t>
            </a:r>
            <a:r>
              <a:rPr lang="en-IN" sz="2400" dirty="0" smtClean="0"/>
              <a:t>into 3 </a:t>
            </a:r>
            <a:r>
              <a:rPr lang="en-IN" sz="2400" b="1" dirty="0" smtClean="0">
                <a:solidFill>
                  <a:srgbClr val="00B050"/>
                </a:solidFill>
              </a:rPr>
              <a:t>functions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append()</a:t>
            </a:r>
            <a:r>
              <a:rPr lang="en-US" sz="2400" dirty="0" smtClean="0"/>
              <a:t>: It will create </a:t>
            </a:r>
            <a:r>
              <a:rPr lang="en-US" sz="2400" b="1" dirty="0" smtClean="0">
                <a:solidFill>
                  <a:srgbClr val="00B050"/>
                </a:solidFill>
              </a:rPr>
              <a:t>new node </a:t>
            </a:r>
            <a:r>
              <a:rPr lang="en-US" sz="2400" dirty="0" smtClean="0"/>
              <a:t>&amp; add it to the list.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display()</a:t>
            </a:r>
            <a:r>
              <a:rPr lang="en-US" sz="2400" dirty="0" smtClean="0"/>
              <a:t>: It will </a:t>
            </a:r>
            <a:r>
              <a:rPr lang="en-US" sz="2400" b="1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the contents of the </a:t>
            </a:r>
            <a:r>
              <a:rPr lang="en-US" sz="2400" b="1" dirty="0" smtClean="0">
                <a:solidFill>
                  <a:srgbClr val="7030A0"/>
                </a:solidFill>
              </a:rPr>
              <a:t>list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main()</a:t>
            </a:r>
            <a:r>
              <a:rPr lang="en-US" sz="2400" dirty="0" smtClean="0"/>
              <a:t>: It will call </a:t>
            </a:r>
            <a:r>
              <a:rPr lang="en-US" sz="2400" b="1" dirty="0" smtClean="0">
                <a:solidFill>
                  <a:srgbClr val="FF0000"/>
                </a:solidFill>
              </a:rPr>
              <a:t>append()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display() </a:t>
            </a:r>
            <a:r>
              <a:rPr lang="en-US" sz="2400" dirty="0" smtClean="0"/>
              <a:t>as per </a:t>
            </a:r>
            <a:r>
              <a:rPr lang="en-US" sz="2400" b="1" dirty="0" smtClean="0">
                <a:solidFill>
                  <a:srgbClr val="7030A0"/>
                </a:solidFill>
              </a:rPr>
              <a:t>user’s choice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2690</TotalTime>
  <Words>582</Words>
  <Application>Microsoft Office PowerPoint</Application>
  <PresentationFormat>On-screen Show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Today’s Agenda</vt:lpstr>
      <vt:lpstr>Introduction</vt:lpstr>
      <vt:lpstr>Advantages</vt:lpstr>
      <vt:lpstr>Drawbacks</vt:lpstr>
      <vt:lpstr>Example</vt:lpstr>
      <vt:lpstr>Physical Representation</vt:lpstr>
      <vt:lpstr>Program To Implement Linked list</vt:lpstr>
      <vt:lpstr>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267</cp:revision>
  <dcterms:created xsi:type="dcterms:W3CDTF">2015-12-21T13:46:48Z</dcterms:created>
  <dcterms:modified xsi:type="dcterms:W3CDTF">2020-09-02T13:21:26Z</dcterms:modified>
</cp:coreProperties>
</file>