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391" r:id="rId4"/>
    <p:sldId id="402" r:id="rId5"/>
    <p:sldId id="403" r:id="rId6"/>
    <p:sldId id="405" r:id="rId7"/>
    <p:sldId id="404" r:id="rId8"/>
    <p:sldId id="406" r:id="rId9"/>
    <p:sldId id="407" r:id="rId10"/>
    <p:sldId id="408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099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6912" autoAdjust="0"/>
    <p:restoredTop sz="94660"/>
  </p:normalViewPr>
  <p:slideViewPr>
    <p:cSldViewPr>
      <p:cViewPr varScale="1">
        <p:scale>
          <a:sx n="68" d="100"/>
          <a:sy n="68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FB2C2-0ABF-4F02-9FE0-4420834939DC}" type="datetimeFigureOut">
              <a:rPr lang="en-IN" smtClean="0"/>
              <a:pPr/>
              <a:t>09-09-2020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43F23-A588-4969-966A-E9DF4EC0B4F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131794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09-09-2020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09-09-2020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09-09-2020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09-09-2020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09-09-2020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09-09-2020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09-09-2020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09-09-2020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09-09-2020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09-09-2020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09-09-2020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635705C-4C03-4584-B2FF-9C9C53911B04}" type="datetimeFigureOut">
              <a:rPr lang="en-IN" smtClean="0"/>
              <a:pPr/>
              <a:t>09-09-2020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3286124"/>
            <a:ext cx="7715304" cy="1752600"/>
          </a:xfrm>
        </p:spPr>
        <p:txBody>
          <a:bodyPr>
            <a:normAutofit fontScale="85000" lnSpcReduction="20000"/>
          </a:bodyPr>
          <a:lstStyle/>
          <a:p>
            <a:r>
              <a:rPr lang="en-US" sz="4400" dirty="0" smtClean="0"/>
              <a:t>Data structure</a:t>
            </a:r>
          </a:p>
          <a:p>
            <a:r>
              <a:rPr lang="en-US" sz="4400" dirty="0" smtClean="0"/>
              <a:t>(in c)</a:t>
            </a:r>
          </a:p>
          <a:p>
            <a:r>
              <a:rPr lang="en-US" sz="4400" dirty="0" smtClean="0">
                <a:solidFill>
                  <a:srgbClr val="FF0000"/>
                </a:solidFill>
              </a:rPr>
              <a:t>Lecture 16</a:t>
            </a:r>
          </a:p>
          <a:p>
            <a:endParaRPr lang="en-US" sz="4400" dirty="0" smtClean="0">
              <a:solidFill>
                <a:srgbClr val="FF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645" y="189349"/>
            <a:ext cx="2545155" cy="122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 descr="C:\Users\Windows7\Desktop\DATA-STRUCTURES-with-Pyth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43636" y="285728"/>
            <a:ext cx="2733671" cy="195262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3042" y="500042"/>
            <a:ext cx="5643602" cy="64294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Function For Deletion Of The Any Node</a:t>
            </a:r>
            <a:endParaRPr lang="en-IN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 descr="C:\Users\Windows7\Desktop\DATA-STRUCTURES-with-Pyth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77110" y="214290"/>
            <a:ext cx="1500198" cy="1071570"/>
          </a:xfrm>
          <a:prstGeom prst="rect">
            <a:avLst/>
          </a:prstGeom>
          <a:noFill/>
        </p:spPr>
      </p:pic>
      <p:sp>
        <p:nvSpPr>
          <p:cNvPr id="13" name="Content Placeholder 2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527211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00" dirty="0" smtClean="0"/>
              <a:t>void </a:t>
            </a:r>
            <a:r>
              <a:rPr lang="en-US" sz="1600" dirty="0" err="1" smtClean="0"/>
              <a:t>del_any</a:t>
            </a:r>
            <a:r>
              <a:rPr lang="en-US" sz="1600" dirty="0" smtClean="0"/>
              <a:t>(</a:t>
            </a:r>
            <a:r>
              <a:rPr lang="en-US" sz="1600" dirty="0" err="1" smtClean="0"/>
              <a:t>struct</a:t>
            </a:r>
            <a:r>
              <a:rPr lang="en-US" sz="1600" dirty="0" smtClean="0"/>
              <a:t> </a:t>
            </a:r>
            <a:r>
              <a:rPr lang="en-US" sz="1600" dirty="0" err="1" smtClean="0"/>
              <a:t>cnode</a:t>
            </a:r>
            <a:r>
              <a:rPr lang="en-US" sz="1600" dirty="0" smtClean="0"/>
              <a:t> **</a:t>
            </a:r>
            <a:r>
              <a:rPr lang="en-US" sz="1600" dirty="0" err="1" smtClean="0"/>
              <a:t>ps</a:t>
            </a:r>
            <a:r>
              <a:rPr lang="en-US" sz="1600" dirty="0" smtClean="0"/>
              <a:t>, </a:t>
            </a:r>
            <a:r>
              <a:rPr lang="en-US" sz="1600" dirty="0" err="1" smtClean="0"/>
              <a:t>int</a:t>
            </a:r>
            <a:r>
              <a:rPr lang="en-US" sz="1600" dirty="0" smtClean="0"/>
              <a:t> x)</a:t>
            </a:r>
          </a:p>
          <a:p>
            <a:pPr>
              <a:buNone/>
            </a:pPr>
            <a:r>
              <a:rPr lang="en-US" sz="1600" dirty="0" smtClean="0"/>
              <a:t>{</a:t>
            </a:r>
          </a:p>
          <a:p>
            <a:pPr>
              <a:buNone/>
            </a:pPr>
            <a:r>
              <a:rPr lang="en-US" sz="1600" dirty="0" smtClean="0"/>
              <a:t>	</a:t>
            </a:r>
            <a:r>
              <a:rPr lang="en-US" sz="1600" dirty="0" err="1" smtClean="0"/>
              <a:t>struct</a:t>
            </a:r>
            <a:r>
              <a:rPr lang="en-US" sz="1600" dirty="0" smtClean="0"/>
              <a:t> </a:t>
            </a:r>
            <a:r>
              <a:rPr lang="en-US" sz="1600" dirty="0" err="1" smtClean="0"/>
              <a:t>cnode</a:t>
            </a:r>
            <a:r>
              <a:rPr lang="en-US" sz="1600" dirty="0" smtClean="0"/>
              <a:t> *temp, *</a:t>
            </a:r>
            <a:r>
              <a:rPr lang="en-US" sz="1600" dirty="0" err="1" smtClean="0"/>
              <a:t>prev</a:t>
            </a:r>
            <a:r>
              <a:rPr lang="en-US" sz="1600" dirty="0" smtClean="0"/>
              <a:t>;</a:t>
            </a:r>
          </a:p>
          <a:p>
            <a:pPr>
              <a:buNone/>
            </a:pPr>
            <a:r>
              <a:rPr lang="en-US" sz="1600" dirty="0" smtClean="0"/>
              <a:t>	if(*</a:t>
            </a:r>
            <a:r>
              <a:rPr lang="en-US" sz="1600" dirty="0" err="1" smtClean="0"/>
              <a:t>ps</a:t>
            </a:r>
            <a:r>
              <a:rPr lang="en-US" sz="1600" dirty="0" smtClean="0"/>
              <a:t>==NULL)</a:t>
            </a:r>
          </a:p>
          <a:p>
            <a:pPr>
              <a:buNone/>
            </a:pPr>
            <a:r>
              <a:rPr lang="en-US" sz="1600" dirty="0" smtClean="0"/>
              <a:t>	{</a:t>
            </a:r>
          </a:p>
          <a:p>
            <a:pPr>
              <a:buNone/>
            </a:pPr>
            <a:r>
              <a:rPr lang="en-US" sz="1600" dirty="0" smtClean="0"/>
              <a:t>		</a:t>
            </a:r>
            <a:r>
              <a:rPr lang="en-US" sz="1600" dirty="0" err="1" smtClean="0"/>
              <a:t>printf</a:t>
            </a:r>
            <a:r>
              <a:rPr lang="en-US" sz="1600" dirty="0" smtClean="0"/>
              <a:t>(“List Is Empty”);</a:t>
            </a:r>
          </a:p>
          <a:p>
            <a:pPr>
              <a:buNone/>
            </a:pPr>
            <a:r>
              <a:rPr lang="en-US" sz="1600" dirty="0" smtClean="0"/>
              <a:t>		return;</a:t>
            </a:r>
          </a:p>
          <a:p>
            <a:pPr>
              <a:buNone/>
            </a:pPr>
            <a:r>
              <a:rPr lang="en-US" sz="1600" dirty="0" smtClean="0"/>
              <a:t>	}</a:t>
            </a:r>
          </a:p>
          <a:p>
            <a:pPr>
              <a:buNone/>
            </a:pPr>
            <a:r>
              <a:rPr lang="en-US" sz="1600" dirty="0" smtClean="0"/>
              <a:t>	temp=*</a:t>
            </a:r>
            <a:r>
              <a:rPr lang="en-US" sz="1600" dirty="0" err="1" smtClean="0"/>
              <a:t>ps</a:t>
            </a:r>
            <a:r>
              <a:rPr lang="en-US" sz="1600" dirty="0" smtClean="0"/>
              <a:t>;</a:t>
            </a:r>
          </a:p>
          <a:p>
            <a:pPr>
              <a:buNone/>
            </a:pPr>
            <a:r>
              <a:rPr lang="en-US" sz="1600" dirty="0" smtClean="0"/>
              <a:t>	if((*</a:t>
            </a:r>
            <a:r>
              <a:rPr lang="en-US" sz="1600" dirty="0" err="1" smtClean="0"/>
              <a:t>ps</a:t>
            </a:r>
            <a:r>
              <a:rPr lang="en-US" sz="1600" dirty="0" smtClean="0"/>
              <a:t>)-&gt;data==x)</a:t>
            </a:r>
          </a:p>
          <a:p>
            <a:pPr>
              <a:buNone/>
            </a:pPr>
            <a:r>
              <a:rPr lang="en-US" sz="1600" dirty="0" smtClean="0"/>
              <a:t>	{</a:t>
            </a:r>
          </a:p>
          <a:p>
            <a:pPr>
              <a:buNone/>
            </a:pPr>
            <a:r>
              <a:rPr lang="en-US" sz="1600" dirty="0" smtClean="0"/>
              <a:t>		if((*</a:t>
            </a:r>
            <a:r>
              <a:rPr lang="en-US" sz="1600" dirty="0" err="1" smtClean="0"/>
              <a:t>ps</a:t>
            </a:r>
            <a:r>
              <a:rPr lang="en-US" sz="1600" dirty="0" smtClean="0"/>
              <a:t>)-&gt;next==*</a:t>
            </a:r>
            <a:r>
              <a:rPr lang="en-US" sz="1600" dirty="0" err="1" smtClean="0"/>
              <a:t>ps</a:t>
            </a:r>
            <a:r>
              <a:rPr lang="en-US" sz="1600" dirty="0" smtClean="0"/>
              <a:t>)</a:t>
            </a:r>
          </a:p>
          <a:p>
            <a:pPr>
              <a:buNone/>
            </a:pPr>
            <a:r>
              <a:rPr lang="en-US" sz="1600" dirty="0" smtClean="0"/>
              <a:t>		{</a:t>
            </a:r>
          </a:p>
          <a:p>
            <a:pPr>
              <a:buNone/>
            </a:pPr>
            <a:r>
              <a:rPr lang="en-US" sz="1600" dirty="0" smtClean="0"/>
              <a:t>		         free(*</a:t>
            </a:r>
            <a:r>
              <a:rPr lang="en-US" sz="1600" dirty="0" err="1" smtClean="0"/>
              <a:t>ps</a:t>
            </a:r>
            <a:r>
              <a:rPr lang="en-US" sz="1600" dirty="0" smtClean="0"/>
              <a:t>);</a:t>
            </a:r>
          </a:p>
          <a:p>
            <a:pPr>
              <a:buNone/>
            </a:pPr>
            <a:r>
              <a:rPr lang="en-US" sz="1600" dirty="0" smtClean="0"/>
              <a:t>		         *</a:t>
            </a:r>
            <a:r>
              <a:rPr lang="en-US" sz="1600" dirty="0" err="1" smtClean="0"/>
              <a:t>ps</a:t>
            </a:r>
            <a:r>
              <a:rPr lang="en-US" sz="1600" dirty="0" smtClean="0"/>
              <a:t>=NULL;</a:t>
            </a:r>
          </a:p>
          <a:p>
            <a:pPr>
              <a:buNone/>
            </a:pPr>
            <a:r>
              <a:rPr lang="en-US" sz="1600" dirty="0" smtClean="0"/>
              <a:t>		         return;</a:t>
            </a:r>
          </a:p>
          <a:p>
            <a:pPr>
              <a:buNone/>
            </a:pPr>
            <a:r>
              <a:rPr lang="en-US" sz="1600" dirty="0" smtClean="0"/>
              <a:t>		}</a:t>
            </a:r>
          </a:p>
          <a:p>
            <a:pPr>
              <a:buNone/>
            </a:pPr>
            <a:r>
              <a:rPr lang="en-US" sz="1600" dirty="0" smtClean="0"/>
              <a:t>		</a:t>
            </a:r>
            <a:endParaRPr lang="en-IN" sz="1600" dirty="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714876" y="1357298"/>
            <a:ext cx="4429124" cy="527211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>
              <a:buNone/>
            </a:pPr>
            <a:r>
              <a:rPr lang="en-US" sz="1600" dirty="0" smtClean="0"/>
              <a:t>      while(temp-&gt;next!=*</a:t>
            </a:r>
            <a:r>
              <a:rPr lang="en-US" sz="1600" dirty="0" err="1" smtClean="0"/>
              <a:t>ps</a:t>
            </a:r>
            <a:r>
              <a:rPr lang="en-US" sz="1600" dirty="0" smtClean="0"/>
              <a:t>)</a:t>
            </a:r>
          </a:p>
          <a:p>
            <a:pPr>
              <a:buNone/>
            </a:pPr>
            <a:r>
              <a:rPr lang="en-US" sz="1600" dirty="0" smtClean="0"/>
              <a:t>	temp=temp-&gt;next;</a:t>
            </a:r>
          </a:p>
          <a:p>
            <a:pPr>
              <a:buNone/>
            </a:pPr>
            <a:r>
              <a:rPr lang="en-US" sz="1600" dirty="0" smtClean="0"/>
              <a:t>      *</a:t>
            </a:r>
            <a:r>
              <a:rPr lang="en-US" sz="1600" dirty="0" err="1" smtClean="0"/>
              <a:t>ps</a:t>
            </a:r>
            <a:r>
              <a:rPr lang="en-US" sz="1600" dirty="0" smtClean="0"/>
              <a:t>=(*</a:t>
            </a:r>
            <a:r>
              <a:rPr lang="en-US" sz="1600" dirty="0" err="1" smtClean="0"/>
              <a:t>ps</a:t>
            </a:r>
            <a:r>
              <a:rPr lang="en-US" sz="1600" dirty="0" smtClean="0"/>
              <a:t>)-&gt;next;</a:t>
            </a:r>
          </a:p>
          <a:p>
            <a:pPr>
              <a:buNone/>
            </a:pPr>
            <a:r>
              <a:rPr lang="en-US" sz="1600" dirty="0" smtClean="0"/>
              <a:t>      free(temp-&gt;next);</a:t>
            </a:r>
          </a:p>
          <a:p>
            <a:pPr>
              <a:buNone/>
            </a:pPr>
            <a:r>
              <a:rPr lang="en-US" sz="1600" dirty="0" smtClean="0"/>
              <a:t>      temp-&gt;next=*</a:t>
            </a:r>
            <a:r>
              <a:rPr lang="en-US" sz="1600" dirty="0" err="1" smtClean="0"/>
              <a:t>ps</a:t>
            </a:r>
            <a:r>
              <a:rPr lang="en-US" sz="1600" dirty="0" smtClean="0"/>
              <a:t>;</a:t>
            </a:r>
          </a:p>
          <a:p>
            <a:pPr>
              <a:buNone/>
            </a:pPr>
            <a:r>
              <a:rPr lang="en-US" sz="1600" dirty="0" smtClean="0"/>
              <a:t>      return;</a:t>
            </a:r>
          </a:p>
          <a:p>
            <a:pPr>
              <a:buNone/>
            </a:pPr>
            <a:r>
              <a:rPr lang="en-US" sz="1600" dirty="0" smtClean="0"/>
              <a:t>      }</a:t>
            </a:r>
          </a:p>
          <a:p>
            <a:pPr>
              <a:buNone/>
            </a:pPr>
            <a:r>
              <a:rPr lang="en-US" sz="1600" dirty="0" smtClean="0"/>
              <a:t>      while(temp-&gt;next!=*</a:t>
            </a:r>
            <a:r>
              <a:rPr lang="en-US" sz="1600" dirty="0" err="1" smtClean="0"/>
              <a:t>ps</a:t>
            </a:r>
            <a:r>
              <a:rPr lang="en-US" sz="1600" dirty="0" smtClean="0"/>
              <a:t> &amp;&amp; temp-&gt;data!=x)</a:t>
            </a:r>
          </a:p>
          <a:p>
            <a:pPr>
              <a:buNone/>
            </a:pPr>
            <a:r>
              <a:rPr lang="en-US" sz="1600" dirty="0" smtClean="0"/>
              <a:t>      {</a:t>
            </a:r>
          </a:p>
          <a:p>
            <a:pPr>
              <a:buNone/>
            </a:pPr>
            <a:r>
              <a:rPr lang="en-US" sz="1600" dirty="0" smtClean="0"/>
              <a:t>       	</a:t>
            </a:r>
            <a:r>
              <a:rPr lang="en-US" sz="1600" dirty="0" err="1" smtClean="0"/>
              <a:t>prev</a:t>
            </a:r>
            <a:r>
              <a:rPr lang="en-US" sz="1600" dirty="0" smtClean="0"/>
              <a:t>=temp;</a:t>
            </a:r>
          </a:p>
          <a:p>
            <a:pPr>
              <a:buNone/>
            </a:pPr>
            <a:r>
              <a:rPr lang="en-US" sz="1600" dirty="0" smtClean="0"/>
              <a:t>	temp=temp-&gt;next;</a:t>
            </a:r>
          </a:p>
          <a:p>
            <a:pPr>
              <a:buNone/>
            </a:pPr>
            <a:r>
              <a:rPr lang="en-US" sz="1600" dirty="0" smtClean="0"/>
              <a:t>      }</a:t>
            </a:r>
          </a:p>
          <a:p>
            <a:pPr>
              <a:buNone/>
            </a:pPr>
            <a:r>
              <a:rPr lang="en-US" sz="1600" dirty="0" smtClean="0"/>
              <a:t>      if(temp-&gt;next==*</a:t>
            </a:r>
            <a:r>
              <a:rPr lang="en-US" sz="1600" dirty="0" err="1" smtClean="0"/>
              <a:t>ps</a:t>
            </a:r>
            <a:r>
              <a:rPr lang="en-US" sz="1600" dirty="0" smtClean="0"/>
              <a:t>)</a:t>
            </a:r>
          </a:p>
          <a:p>
            <a:pPr>
              <a:buNone/>
            </a:pPr>
            <a:r>
              <a:rPr lang="en-US" sz="1600" dirty="0" smtClean="0"/>
              <a:t>      {</a:t>
            </a:r>
          </a:p>
          <a:p>
            <a:pPr>
              <a:buNone/>
            </a:pPr>
            <a:r>
              <a:rPr lang="en-US" sz="1600" dirty="0" smtClean="0"/>
              <a:t>      	</a:t>
            </a:r>
            <a:r>
              <a:rPr lang="en-US" sz="1600" dirty="0" err="1" smtClean="0"/>
              <a:t>printf</a:t>
            </a:r>
            <a:r>
              <a:rPr lang="en-US" sz="1600" dirty="0" smtClean="0"/>
              <a:t>(“Node Not Found”);</a:t>
            </a:r>
          </a:p>
          <a:p>
            <a:pPr>
              <a:buNone/>
            </a:pPr>
            <a:r>
              <a:rPr lang="en-US" sz="1600" dirty="0" smtClean="0"/>
              <a:t>	return;</a:t>
            </a:r>
          </a:p>
          <a:p>
            <a:pPr>
              <a:buNone/>
            </a:pPr>
            <a:r>
              <a:rPr lang="en-US" sz="1600" dirty="0" smtClean="0"/>
              <a:t>      }</a:t>
            </a:r>
          </a:p>
          <a:p>
            <a:pPr>
              <a:buNone/>
            </a:pPr>
            <a:r>
              <a:rPr lang="en-US" sz="1600" dirty="0" smtClean="0"/>
              <a:t>      </a:t>
            </a:r>
            <a:r>
              <a:rPr lang="en-US" sz="1600" dirty="0" err="1" smtClean="0"/>
              <a:t>prev</a:t>
            </a:r>
            <a:r>
              <a:rPr lang="en-US" sz="1600" dirty="0" smtClean="0"/>
              <a:t>-&gt;next=temp-&gt;next;</a:t>
            </a:r>
          </a:p>
          <a:p>
            <a:pPr>
              <a:buNone/>
            </a:pPr>
            <a:r>
              <a:rPr lang="en-US" sz="1600" dirty="0" smtClean="0"/>
              <a:t>      free(temp);</a:t>
            </a:r>
          </a:p>
          <a:p>
            <a:pPr>
              <a:buNone/>
            </a:pPr>
            <a:r>
              <a:rPr lang="en-US" sz="1600" dirty="0" smtClean="0"/>
              <a:t>}</a:t>
            </a:r>
            <a:endParaRPr lang="en-IN" sz="1600" dirty="0" smtClean="0"/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endParaRPr kumimoji="0" lang="en-IN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3042" y="500042"/>
            <a:ext cx="5643602" cy="64294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Deletion In A Circular Linked List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75116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800" b="1" dirty="0" smtClean="0">
                <a:solidFill>
                  <a:srgbClr val="0070C0"/>
                </a:solidFill>
              </a:rPr>
              <a:t>We</a:t>
            </a:r>
            <a:r>
              <a:rPr lang="en-US" sz="2800" dirty="0" smtClean="0">
                <a:solidFill>
                  <a:schemeClr val="tx1"/>
                </a:solidFill>
              </a:rPr>
              <a:t> will study </a:t>
            </a:r>
            <a:r>
              <a:rPr lang="en-US" sz="2800" b="1" dirty="0" smtClean="0">
                <a:solidFill>
                  <a:srgbClr val="7030A0"/>
                </a:solidFill>
              </a:rPr>
              <a:t>three cases </a:t>
            </a:r>
            <a:r>
              <a:rPr lang="en-US" sz="2800" dirty="0" smtClean="0">
                <a:solidFill>
                  <a:schemeClr val="tx1"/>
                </a:solidFill>
              </a:rPr>
              <a:t>of </a:t>
            </a:r>
            <a:r>
              <a:rPr lang="en-US" sz="2800" b="1" dirty="0" smtClean="0">
                <a:solidFill>
                  <a:srgbClr val="00B050"/>
                </a:solidFill>
              </a:rPr>
              <a:t>deletion </a:t>
            </a:r>
            <a:r>
              <a:rPr lang="en-US" sz="2800" dirty="0" smtClean="0">
                <a:solidFill>
                  <a:schemeClr val="tx1"/>
                </a:solidFill>
              </a:rPr>
              <a:t>: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800" b="1" dirty="0" smtClean="0">
              <a:solidFill>
                <a:srgbClr val="FF000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0000"/>
                </a:solidFill>
              </a:rPr>
              <a:t>Deleting </a:t>
            </a:r>
            <a:r>
              <a:rPr lang="en-US" sz="2800" dirty="0" smtClean="0">
                <a:solidFill>
                  <a:schemeClr val="tx1"/>
                </a:solidFill>
              </a:rPr>
              <a:t>the </a:t>
            </a:r>
            <a:r>
              <a:rPr lang="en-US" sz="2800" b="1" dirty="0" smtClean="0">
                <a:solidFill>
                  <a:srgbClr val="00B050"/>
                </a:solidFill>
              </a:rPr>
              <a:t>First Node</a:t>
            </a:r>
            <a:r>
              <a:rPr lang="en-US" sz="2800" dirty="0" smtClean="0">
                <a:solidFill>
                  <a:schemeClr val="tx1"/>
                </a:solidFill>
              </a:rPr>
              <a:t>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800" b="1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00B050"/>
                </a:solidFill>
              </a:rPr>
              <a:t>Deleting</a:t>
            </a:r>
            <a:r>
              <a:rPr lang="en-US" sz="2800" dirty="0" smtClean="0">
                <a:solidFill>
                  <a:schemeClr val="tx1"/>
                </a:solidFill>
              </a:rPr>
              <a:t> the </a:t>
            </a:r>
            <a:r>
              <a:rPr lang="en-US" sz="2800" b="1" dirty="0" smtClean="0">
                <a:solidFill>
                  <a:srgbClr val="0070C0"/>
                </a:solidFill>
              </a:rPr>
              <a:t>Last Node</a:t>
            </a:r>
            <a:r>
              <a:rPr lang="en-US" sz="2800" dirty="0" smtClean="0">
                <a:solidFill>
                  <a:schemeClr val="tx1"/>
                </a:solidFill>
              </a:rPr>
              <a:t>.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8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7030A0"/>
                </a:solidFill>
              </a:rPr>
              <a:t>Deleting </a:t>
            </a:r>
            <a:r>
              <a:rPr lang="en-US" sz="2800" dirty="0" smtClean="0">
                <a:solidFill>
                  <a:schemeClr val="tx1"/>
                </a:solidFill>
              </a:rPr>
              <a:t>a Node whose </a:t>
            </a:r>
            <a:r>
              <a:rPr lang="en-US" sz="2800" b="1" dirty="0" smtClean="0">
                <a:solidFill>
                  <a:srgbClr val="00B050"/>
                </a:solidFill>
              </a:rPr>
              <a:t>Data Part </a:t>
            </a:r>
            <a:r>
              <a:rPr lang="en-US" sz="2800" dirty="0" smtClean="0">
                <a:solidFill>
                  <a:schemeClr val="tx1"/>
                </a:solidFill>
              </a:rPr>
              <a:t>matches with the </a:t>
            </a:r>
            <a:r>
              <a:rPr lang="en-US" sz="2800" b="1" dirty="0" smtClean="0">
                <a:solidFill>
                  <a:srgbClr val="FF0000"/>
                </a:solidFill>
              </a:rPr>
              <a:t>given value</a:t>
            </a:r>
            <a:r>
              <a:rPr lang="en-US" sz="2800" dirty="0" smtClean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 descr="C:\Users\Windows7\Desktop\DATA-STRUCTURES-with-Pyth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77110" y="214290"/>
            <a:ext cx="1500198" cy="107157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3042" y="500042"/>
            <a:ext cx="5643602" cy="64294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Deleting First Node Of A Circular Linked List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518810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FF0000"/>
                </a:solidFill>
              </a:rPr>
              <a:t>There</a:t>
            </a:r>
            <a:r>
              <a:rPr lang="en-US" sz="2400" dirty="0" smtClean="0">
                <a:solidFill>
                  <a:schemeClr val="tx1"/>
                </a:solidFill>
              </a:rPr>
              <a:t> can be </a:t>
            </a:r>
            <a:r>
              <a:rPr lang="en-US" sz="2400" b="1" dirty="0" smtClean="0">
                <a:solidFill>
                  <a:srgbClr val="00B050"/>
                </a:solidFill>
              </a:rPr>
              <a:t>3 </a:t>
            </a:r>
            <a:r>
              <a:rPr lang="en-US" sz="2400" b="1" dirty="0" err="1" smtClean="0">
                <a:solidFill>
                  <a:srgbClr val="00B050"/>
                </a:solidFill>
              </a:rPr>
              <a:t>possiblities</a:t>
            </a:r>
            <a:r>
              <a:rPr lang="en-US" sz="2400" b="1" dirty="0" smtClean="0">
                <a:solidFill>
                  <a:srgbClr val="00B050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if we are going to </a:t>
            </a:r>
            <a:r>
              <a:rPr lang="en-US" sz="2400" b="1" dirty="0" smtClean="0">
                <a:solidFill>
                  <a:srgbClr val="7030A0"/>
                </a:solidFill>
              </a:rPr>
              <a:t>first last node</a:t>
            </a:r>
            <a:r>
              <a:rPr lang="en-US" sz="2400" dirty="0" smtClean="0">
                <a:solidFill>
                  <a:schemeClr val="tx1"/>
                </a:solidFill>
              </a:rPr>
              <a:t> of a </a:t>
            </a:r>
            <a:r>
              <a:rPr lang="en-US" sz="2400" b="1" dirty="0" smtClean="0">
                <a:solidFill>
                  <a:srgbClr val="0070C0"/>
                </a:solidFill>
              </a:rPr>
              <a:t>Circular L</a:t>
            </a:r>
            <a:r>
              <a:rPr lang="en-US" sz="2400" b="1" dirty="0" smtClean="0">
                <a:solidFill>
                  <a:srgbClr val="0070C0"/>
                </a:solidFill>
              </a:rPr>
              <a:t>inked </a:t>
            </a:r>
            <a:r>
              <a:rPr lang="en-US" sz="2400" b="1" dirty="0" smtClean="0">
                <a:solidFill>
                  <a:srgbClr val="0070C0"/>
                </a:solidFill>
              </a:rPr>
              <a:t>List</a:t>
            </a:r>
            <a:r>
              <a:rPr lang="en-US" sz="2400" dirty="0" smtClean="0">
                <a:solidFill>
                  <a:srgbClr val="0070C0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: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	</a:t>
            </a:r>
            <a:r>
              <a:rPr lang="en-US" sz="2400" b="1" dirty="0" smtClean="0">
                <a:solidFill>
                  <a:srgbClr val="FF0000"/>
                </a:solidFill>
              </a:rPr>
              <a:t>Before Deletion</a:t>
            </a:r>
            <a:r>
              <a:rPr lang="en-US" sz="2400" dirty="0" smtClean="0">
                <a:solidFill>
                  <a:schemeClr val="tx1"/>
                </a:solidFill>
              </a:rPr>
              <a:t>		  	</a:t>
            </a:r>
            <a:r>
              <a:rPr lang="en-US" sz="2400" b="1" dirty="0" smtClean="0">
                <a:solidFill>
                  <a:srgbClr val="0070C0"/>
                </a:solidFill>
              </a:rPr>
              <a:t>After Deletion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1. 						1.	List Is Empty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2.   						2.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 descr="C:\Users\Windows7\Desktop\DATA-STRUCTURES-with-Pyth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77110" y="214290"/>
            <a:ext cx="1500198" cy="1071570"/>
          </a:xfrm>
          <a:prstGeom prst="rect">
            <a:avLst/>
          </a:prstGeom>
          <a:noFill/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500166" y="3429000"/>
          <a:ext cx="90486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486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NULL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643042" y="3786190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start</a:t>
            </a:r>
            <a:endParaRPr lang="en-IN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428728" y="5488560"/>
          <a:ext cx="90486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486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1000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571604" y="5845750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start</a:t>
            </a:r>
            <a:endParaRPr lang="en-IN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1428728" y="4559866"/>
          <a:ext cx="135732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8628"/>
                <a:gridCol w="92869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1000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571604" y="4917056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1000</a:t>
            </a:r>
            <a:endParaRPr lang="en-IN" dirty="0"/>
          </a:p>
        </p:txBody>
      </p:sp>
      <p:sp>
        <p:nvSpPr>
          <p:cNvPr id="13" name="TextBox 12"/>
          <p:cNvSpPr txBox="1"/>
          <p:nvPr/>
        </p:nvSpPr>
        <p:spPr>
          <a:xfrm>
            <a:off x="1357290" y="4214818"/>
            <a:ext cx="135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    next</a:t>
            </a:r>
            <a:endParaRPr lang="en-IN" dirty="0"/>
          </a:p>
        </p:txBody>
      </p:sp>
      <p:cxnSp>
        <p:nvCxnSpPr>
          <p:cNvPr id="15" name="Straight Arrow Connector 14"/>
          <p:cNvCxnSpPr/>
          <p:nvPr/>
        </p:nvCxnSpPr>
        <p:spPr>
          <a:xfrm rot="5400000" flipH="1" flipV="1">
            <a:off x="1714479" y="5357827"/>
            <a:ext cx="285755" cy="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5929322" y="4643446"/>
          <a:ext cx="90486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486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NULL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6072198" y="5000636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start</a:t>
            </a:r>
            <a:endParaRPr lang="en-IN" dirty="0"/>
          </a:p>
        </p:txBody>
      </p:sp>
      <p:cxnSp>
        <p:nvCxnSpPr>
          <p:cNvPr id="17" name="Straight Arrow Connector 16"/>
          <p:cNvCxnSpPr/>
          <p:nvPr/>
        </p:nvCxnSpPr>
        <p:spPr>
          <a:xfrm rot="5400000" flipH="1" flipV="1">
            <a:off x="2285984" y="5143512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500298" y="5357826"/>
            <a:ext cx="71438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rot="5400000" flipH="1" flipV="1">
            <a:off x="2892413" y="5036355"/>
            <a:ext cx="643736" cy="7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786050" y="4714884"/>
            <a:ext cx="428628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3042" y="500042"/>
            <a:ext cx="5643602" cy="64294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Deleting First Node Of A Circular Linked List</a:t>
            </a:r>
            <a:endParaRPr lang="en-IN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 descr="C:\Users\Windows7\Desktop\DATA-STRUCTURES-with-Pyth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77110" y="214290"/>
            <a:ext cx="1500198" cy="1071570"/>
          </a:xfrm>
          <a:prstGeom prst="rect">
            <a:avLst/>
          </a:prstGeom>
          <a:noFill/>
        </p:spPr>
      </p:pic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214414" y="2988230"/>
          <a:ext cx="90486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486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1000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357290" y="3345420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start</a:t>
            </a:r>
            <a:endParaRPr lang="en-IN" dirty="0"/>
          </a:p>
        </p:txBody>
      </p:sp>
      <p:cxnSp>
        <p:nvCxnSpPr>
          <p:cNvPr id="15" name="Straight Arrow Connector 14"/>
          <p:cNvCxnSpPr/>
          <p:nvPr/>
        </p:nvCxnSpPr>
        <p:spPr>
          <a:xfrm rot="5400000" flipH="1" flipV="1">
            <a:off x="1500165" y="2857497"/>
            <a:ext cx="285755" cy="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6" name="Content Placeholder 5"/>
          <p:cNvGraphicFramePr>
            <a:graphicFrameLocks/>
          </p:cNvGraphicFramePr>
          <p:nvPr/>
        </p:nvGraphicFramePr>
        <p:xfrm>
          <a:off x="1285852" y="2000240"/>
          <a:ext cx="135732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1504"/>
                <a:gridCol w="78581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2000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7" name="Content Placeholder 5"/>
          <p:cNvGraphicFramePr>
            <a:graphicFrameLocks/>
          </p:cNvGraphicFramePr>
          <p:nvPr/>
        </p:nvGraphicFramePr>
        <p:xfrm>
          <a:off x="3143240" y="2000240"/>
          <a:ext cx="135732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1504"/>
                <a:gridCol w="78581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3000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" name="Content Placeholder 5"/>
          <p:cNvGraphicFramePr>
            <a:graphicFrameLocks/>
          </p:cNvGraphicFramePr>
          <p:nvPr/>
        </p:nvGraphicFramePr>
        <p:xfrm>
          <a:off x="7000892" y="2000240"/>
          <a:ext cx="135732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0066"/>
                <a:gridCol w="85725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1000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357290" y="1643050"/>
            <a:ext cx="1245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  next</a:t>
            </a:r>
            <a:endParaRPr lang="en-IN" dirty="0"/>
          </a:p>
        </p:txBody>
      </p:sp>
      <p:sp>
        <p:nvSpPr>
          <p:cNvPr id="22" name="TextBox 21"/>
          <p:cNvSpPr txBox="1"/>
          <p:nvPr/>
        </p:nvSpPr>
        <p:spPr>
          <a:xfrm>
            <a:off x="3183270" y="1643050"/>
            <a:ext cx="1245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  next</a:t>
            </a:r>
            <a:endParaRPr lang="en-IN" dirty="0"/>
          </a:p>
        </p:txBody>
      </p:sp>
      <p:sp>
        <p:nvSpPr>
          <p:cNvPr id="23" name="TextBox 22"/>
          <p:cNvSpPr txBox="1"/>
          <p:nvPr/>
        </p:nvSpPr>
        <p:spPr>
          <a:xfrm>
            <a:off x="7000892" y="1643050"/>
            <a:ext cx="1245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  next</a:t>
            </a:r>
            <a:endParaRPr lang="en-IN" dirty="0"/>
          </a:p>
        </p:txBody>
      </p:sp>
      <p:sp>
        <p:nvSpPr>
          <p:cNvPr id="24" name="TextBox 23"/>
          <p:cNvSpPr txBox="1"/>
          <p:nvPr/>
        </p:nvSpPr>
        <p:spPr>
          <a:xfrm>
            <a:off x="1285852" y="2428868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1000</a:t>
            </a:r>
            <a:endParaRPr lang="en-IN" dirty="0"/>
          </a:p>
        </p:txBody>
      </p:sp>
      <p:sp>
        <p:nvSpPr>
          <p:cNvPr id="25" name="TextBox 24"/>
          <p:cNvSpPr txBox="1"/>
          <p:nvPr/>
        </p:nvSpPr>
        <p:spPr>
          <a:xfrm>
            <a:off x="3111832" y="2416726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2000</a:t>
            </a:r>
            <a:endParaRPr lang="en-IN" dirty="0"/>
          </a:p>
        </p:txBody>
      </p:sp>
      <p:sp>
        <p:nvSpPr>
          <p:cNvPr id="26" name="TextBox 25"/>
          <p:cNvSpPr txBox="1"/>
          <p:nvPr/>
        </p:nvSpPr>
        <p:spPr>
          <a:xfrm>
            <a:off x="5050347" y="2416726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3000</a:t>
            </a:r>
            <a:endParaRPr lang="en-IN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2643174" y="2143116"/>
            <a:ext cx="500066" cy="15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4500562" y="2143116"/>
            <a:ext cx="571504" cy="15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9" name="Content Placeholder 5"/>
          <p:cNvGraphicFramePr>
            <a:graphicFrameLocks/>
          </p:cNvGraphicFramePr>
          <p:nvPr/>
        </p:nvGraphicFramePr>
        <p:xfrm>
          <a:off x="5072066" y="1986590"/>
          <a:ext cx="135732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1504"/>
                <a:gridCol w="78581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4000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5112096" y="1629400"/>
            <a:ext cx="1245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  next</a:t>
            </a:r>
            <a:endParaRPr lang="en-IN" dirty="0"/>
          </a:p>
        </p:txBody>
      </p:sp>
      <p:sp>
        <p:nvSpPr>
          <p:cNvPr id="31" name="TextBox 30"/>
          <p:cNvSpPr txBox="1"/>
          <p:nvPr/>
        </p:nvSpPr>
        <p:spPr>
          <a:xfrm>
            <a:off x="7000892" y="2428868"/>
            <a:ext cx="73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4000</a:t>
            </a:r>
            <a:endParaRPr lang="en-IN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6429388" y="2143116"/>
            <a:ext cx="571504" cy="15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40528" y="1857364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3.</a:t>
            </a:r>
            <a:endParaRPr lang="en-IN" dirty="0"/>
          </a:p>
        </p:txBody>
      </p:sp>
      <p:graphicFrame>
        <p:nvGraphicFramePr>
          <p:cNvPr id="34" name="Table 33"/>
          <p:cNvGraphicFramePr>
            <a:graphicFrameLocks noGrp="1"/>
          </p:cNvGraphicFramePr>
          <p:nvPr/>
        </p:nvGraphicFramePr>
        <p:xfrm>
          <a:off x="1214414" y="5274246"/>
          <a:ext cx="90486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486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2000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1357290" y="5631436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start</a:t>
            </a:r>
            <a:endParaRPr lang="en-IN" dirty="0"/>
          </a:p>
        </p:txBody>
      </p:sp>
      <p:cxnSp>
        <p:nvCxnSpPr>
          <p:cNvPr id="36" name="Straight Arrow Connector 35"/>
          <p:cNvCxnSpPr/>
          <p:nvPr/>
        </p:nvCxnSpPr>
        <p:spPr>
          <a:xfrm rot="5400000" flipH="1" flipV="1">
            <a:off x="1500165" y="5143513"/>
            <a:ext cx="285755" cy="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7" name="Content Placeholder 5"/>
          <p:cNvGraphicFramePr>
            <a:graphicFrameLocks/>
          </p:cNvGraphicFramePr>
          <p:nvPr/>
        </p:nvGraphicFramePr>
        <p:xfrm>
          <a:off x="1285852" y="4286256"/>
          <a:ext cx="135732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1504"/>
                <a:gridCol w="78581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3000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9" name="Content Placeholder 5"/>
          <p:cNvGraphicFramePr>
            <a:graphicFrameLocks/>
          </p:cNvGraphicFramePr>
          <p:nvPr/>
        </p:nvGraphicFramePr>
        <p:xfrm>
          <a:off x="5072066" y="4286256"/>
          <a:ext cx="135732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0066"/>
                <a:gridCol w="85725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2000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0" name="TextBox 39"/>
          <p:cNvSpPr txBox="1"/>
          <p:nvPr/>
        </p:nvSpPr>
        <p:spPr>
          <a:xfrm>
            <a:off x="1357290" y="3929066"/>
            <a:ext cx="1245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  next</a:t>
            </a:r>
            <a:endParaRPr lang="en-IN" dirty="0"/>
          </a:p>
        </p:txBody>
      </p:sp>
      <p:sp>
        <p:nvSpPr>
          <p:cNvPr id="42" name="TextBox 41"/>
          <p:cNvSpPr txBox="1"/>
          <p:nvPr/>
        </p:nvSpPr>
        <p:spPr>
          <a:xfrm>
            <a:off x="5072066" y="3929066"/>
            <a:ext cx="1245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  next</a:t>
            </a:r>
            <a:endParaRPr lang="en-IN" dirty="0"/>
          </a:p>
        </p:txBody>
      </p:sp>
      <p:sp>
        <p:nvSpPr>
          <p:cNvPr id="43" name="TextBox 42"/>
          <p:cNvSpPr txBox="1"/>
          <p:nvPr/>
        </p:nvSpPr>
        <p:spPr>
          <a:xfrm>
            <a:off x="1285852" y="4714884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2000</a:t>
            </a:r>
            <a:endParaRPr lang="en-IN" dirty="0"/>
          </a:p>
        </p:txBody>
      </p:sp>
      <p:sp>
        <p:nvSpPr>
          <p:cNvPr id="45" name="TextBox 44"/>
          <p:cNvSpPr txBox="1"/>
          <p:nvPr/>
        </p:nvSpPr>
        <p:spPr>
          <a:xfrm>
            <a:off x="3121521" y="4702742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3000</a:t>
            </a:r>
            <a:endParaRPr lang="en-IN" dirty="0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2643174" y="4429132"/>
            <a:ext cx="500066" cy="15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48" name="Content Placeholder 5"/>
          <p:cNvGraphicFramePr>
            <a:graphicFrameLocks/>
          </p:cNvGraphicFramePr>
          <p:nvPr/>
        </p:nvGraphicFramePr>
        <p:xfrm>
          <a:off x="3143240" y="4272606"/>
          <a:ext cx="135732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1504"/>
                <a:gridCol w="78581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4000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9" name="TextBox 48"/>
          <p:cNvSpPr txBox="1"/>
          <p:nvPr/>
        </p:nvSpPr>
        <p:spPr>
          <a:xfrm>
            <a:off x="3183270" y="3915416"/>
            <a:ext cx="1245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  next</a:t>
            </a:r>
            <a:endParaRPr lang="en-IN" dirty="0"/>
          </a:p>
        </p:txBody>
      </p:sp>
      <p:sp>
        <p:nvSpPr>
          <p:cNvPr id="50" name="TextBox 49"/>
          <p:cNvSpPr txBox="1"/>
          <p:nvPr/>
        </p:nvSpPr>
        <p:spPr>
          <a:xfrm>
            <a:off x="5072066" y="4714884"/>
            <a:ext cx="73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4000</a:t>
            </a:r>
            <a:endParaRPr lang="en-IN" dirty="0"/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4500562" y="4429132"/>
            <a:ext cx="571504" cy="15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340528" y="4143380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3.</a:t>
            </a:r>
            <a:endParaRPr lang="en-IN" dirty="0"/>
          </a:p>
        </p:txBody>
      </p:sp>
      <p:cxnSp>
        <p:nvCxnSpPr>
          <p:cNvPr id="41" name="Straight Arrow Connector 40"/>
          <p:cNvCxnSpPr/>
          <p:nvPr/>
        </p:nvCxnSpPr>
        <p:spPr>
          <a:xfrm rot="16200000" flipV="1">
            <a:off x="2107389" y="2678901"/>
            <a:ext cx="785818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2571736" y="3071810"/>
            <a:ext cx="5572164" cy="714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rot="5400000">
            <a:off x="7786710" y="2714620"/>
            <a:ext cx="71438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rot="16200000" flipV="1">
            <a:off x="1929588" y="4856966"/>
            <a:ext cx="642942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V="1">
            <a:off x="2358216" y="5214950"/>
            <a:ext cx="3642544" cy="706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rot="5400000">
            <a:off x="5715802" y="4928404"/>
            <a:ext cx="571504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3042" y="500042"/>
            <a:ext cx="5643602" cy="64294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Deleting First Node Of A Circular Linked List</a:t>
            </a:r>
            <a:endParaRPr lang="en-IN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 descr="C:\Users\Windows7\Desktop\DATA-STRUCTURES-with-Pyth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77110" y="214290"/>
            <a:ext cx="1500198" cy="1071570"/>
          </a:xfrm>
          <a:prstGeom prst="rect">
            <a:avLst/>
          </a:prstGeom>
          <a:noFill/>
        </p:spPr>
      </p:pic>
      <p:sp>
        <p:nvSpPr>
          <p:cNvPr id="41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3841620" cy="5188100"/>
          </a:xfrm>
        </p:spPr>
        <p:txBody>
          <a:bodyPr>
            <a:normAutofit fontScale="62500" lnSpcReduction="20000"/>
          </a:bodyPr>
          <a:lstStyle/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#include&lt;</a:t>
            </a:r>
            <a:r>
              <a:rPr lang="en-US" sz="2400" dirty="0" err="1" smtClean="0">
                <a:solidFill>
                  <a:schemeClr val="tx1"/>
                </a:solidFill>
              </a:rPr>
              <a:t>stdio.h</a:t>
            </a:r>
            <a:r>
              <a:rPr lang="en-US" sz="2400" dirty="0" smtClean="0">
                <a:solidFill>
                  <a:schemeClr val="tx1"/>
                </a:solidFill>
              </a:rPr>
              <a:t>&gt;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#include&lt;</a:t>
            </a:r>
            <a:r>
              <a:rPr lang="en-US" sz="2400" dirty="0" err="1" smtClean="0">
                <a:solidFill>
                  <a:schemeClr val="tx1"/>
                </a:solidFill>
              </a:rPr>
              <a:t>conio.h</a:t>
            </a:r>
            <a:r>
              <a:rPr lang="en-US" sz="2400" dirty="0" smtClean="0">
                <a:solidFill>
                  <a:schemeClr val="tx1"/>
                </a:solidFill>
              </a:rPr>
              <a:t>&gt;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#include&lt;</a:t>
            </a:r>
            <a:r>
              <a:rPr lang="en-US" sz="2400" dirty="0" err="1" smtClean="0">
                <a:solidFill>
                  <a:schemeClr val="tx1"/>
                </a:solidFill>
              </a:rPr>
              <a:t>alloc.h</a:t>
            </a:r>
            <a:r>
              <a:rPr lang="en-US" sz="2400" dirty="0" smtClean="0">
                <a:solidFill>
                  <a:schemeClr val="tx1"/>
                </a:solidFill>
              </a:rPr>
              <a:t>&gt;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dirty="0" err="1" smtClean="0">
                <a:solidFill>
                  <a:schemeClr val="tx1"/>
                </a:solidFill>
              </a:rPr>
              <a:t>struct</a:t>
            </a:r>
            <a:r>
              <a:rPr lang="en-US" sz="2400" dirty="0" smtClean="0">
                <a:solidFill>
                  <a:schemeClr val="tx1"/>
                </a:solidFill>
              </a:rPr>
              <a:t> node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{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	</a:t>
            </a:r>
            <a:r>
              <a:rPr lang="en-US" sz="2400" dirty="0" err="1" smtClean="0">
                <a:solidFill>
                  <a:schemeClr val="tx1"/>
                </a:solidFill>
              </a:rPr>
              <a:t>int</a:t>
            </a:r>
            <a:r>
              <a:rPr lang="en-US" sz="2400" dirty="0" smtClean="0">
                <a:solidFill>
                  <a:schemeClr val="tx1"/>
                </a:solidFill>
              </a:rPr>
              <a:t> data;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	</a:t>
            </a:r>
            <a:r>
              <a:rPr lang="en-US" sz="2400" dirty="0" err="1" smtClean="0">
                <a:solidFill>
                  <a:schemeClr val="tx1"/>
                </a:solidFill>
              </a:rPr>
              <a:t>struct</a:t>
            </a:r>
            <a:r>
              <a:rPr lang="en-US" sz="2400" dirty="0" smtClean="0">
                <a:solidFill>
                  <a:schemeClr val="tx1"/>
                </a:solidFill>
              </a:rPr>
              <a:t> node *next;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};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void append(</a:t>
            </a:r>
            <a:r>
              <a:rPr lang="en-US" sz="2400" dirty="0" err="1" smtClean="0">
                <a:solidFill>
                  <a:schemeClr val="tx1"/>
                </a:solidFill>
              </a:rPr>
              <a:t>struct</a:t>
            </a:r>
            <a:r>
              <a:rPr lang="en-US" sz="2400" dirty="0" smtClean="0">
                <a:solidFill>
                  <a:schemeClr val="tx1"/>
                </a:solidFill>
              </a:rPr>
              <a:t> node **, </a:t>
            </a:r>
            <a:r>
              <a:rPr lang="en-US" sz="2400" dirty="0" err="1" smtClean="0">
                <a:solidFill>
                  <a:schemeClr val="tx1"/>
                </a:solidFill>
              </a:rPr>
              <a:t>int</a:t>
            </a:r>
            <a:r>
              <a:rPr lang="en-US" sz="2400" dirty="0" smtClean="0">
                <a:solidFill>
                  <a:schemeClr val="tx1"/>
                </a:solidFill>
              </a:rPr>
              <a:t>);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void display(</a:t>
            </a:r>
            <a:r>
              <a:rPr lang="en-US" sz="2400" dirty="0" err="1" smtClean="0">
                <a:solidFill>
                  <a:schemeClr val="tx1"/>
                </a:solidFill>
              </a:rPr>
              <a:t>struct</a:t>
            </a:r>
            <a:r>
              <a:rPr lang="en-US" sz="2400" dirty="0" smtClean="0">
                <a:solidFill>
                  <a:schemeClr val="tx1"/>
                </a:solidFill>
              </a:rPr>
              <a:t> node *);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void </a:t>
            </a:r>
            <a:r>
              <a:rPr lang="en-US" sz="2400" dirty="0" err="1" smtClean="0">
                <a:solidFill>
                  <a:schemeClr val="tx1"/>
                </a:solidFill>
              </a:rPr>
              <a:t>del_first</a:t>
            </a:r>
            <a:r>
              <a:rPr lang="en-US" sz="2400" dirty="0" smtClean="0">
                <a:solidFill>
                  <a:schemeClr val="tx1"/>
                </a:solidFill>
              </a:rPr>
              <a:t>(</a:t>
            </a:r>
            <a:r>
              <a:rPr lang="en-US" sz="2400" dirty="0" err="1" smtClean="0">
                <a:solidFill>
                  <a:schemeClr val="tx1"/>
                </a:solidFill>
              </a:rPr>
              <a:t>struct</a:t>
            </a:r>
            <a:r>
              <a:rPr lang="en-US" sz="2400" dirty="0" smtClean="0">
                <a:solidFill>
                  <a:schemeClr val="tx1"/>
                </a:solidFill>
              </a:rPr>
              <a:t> node **);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void main()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{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	</a:t>
            </a:r>
            <a:r>
              <a:rPr lang="en-US" sz="2400" dirty="0" err="1" smtClean="0">
                <a:solidFill>
                  <a:schemeClr val="tx1"/>
                </a:solidFill>
              </a:rPr>
              <a:t>struct</a:t>
            </a:r>
            <a:r>
              <a:rPr lang="en-US" sz="2400" dirty="0" smtClean="0">
                <a:solidFill>
                  <a:schemeClr val="tx1"/>
                </a:solidFill>
              </a:rPr>
              <a:t> node *start=NULL;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	append(&amp;start, 10);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	append(&amp;start, 20);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          .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          .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	display(start);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	</a:t>
            </a:r>
            <a:r>
              <a:rPr lang="en-US" sz="2400" dirty="0" err="1" smtClean="0">
                <a:solidFill>
                  <a:schemeClr val="tx1"/>
                </a:solidFill>
              </a:rPr>
              <a:t>del_first</a:t>
            </a:r>
            <a:r>
              <a:rPr lang="en-US" sz="2400" dirty="0" smtClean="0">
                <a:solidFill>
                  <a:schemeClr val="tx1"/>
                </a:solidFill>
              </a:rPr>
              <a:t>(&amp;start);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	display(start);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}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 smtClean="0">
              <a:solidFill>
                <a:schemeClr val="tx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929190" y="1357298"/>
            <a:ext cx="4100803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void </a:t>
            </a:r>
            <a:r>
              <a:rPr lang="en-US" sz="1600" dirty="0" err="1" smtClean="0"/>
              <a:t>del_first</a:t>
            </a:r>
            <a:r>
              <a:rPr lang="en-US" sz="1600" dirty="0" smtClean="0"/>
              <a:t>(</a:t>
            </a:r>
            <a:r>
              <a:rPr lang="en-US" sz="1600" dirty="0" err="1" smtClean="0"/>
              <a:t>struct</a:t>
            </a:r>
            <a:r>
              <a:rPr lang="en-US" sz="1600" dirty="0" smtClean="0"/>
              <a:t> node **</a:t>
            </a:r>
            <a:r>
              <a:rPr lang="en-US" sz="1600" dirty="0" err="1" smtClean="0"/>
              <a:t>ps</a:t>
            </a:r>
            <a:r>
              <a:rPr lang="en-US" sz="1600" dirty="0" smtClean="0"/>
              <a:t>)</a:t>
            </a:r>
          </a:p>
          <a:p>
            <a:r>
              <a:rPr lang="en-US" sz="1600" dirty="0" smtClean="0"/>
              <a:t>{</a:t>
            </a:r>
          </a:p>
          <a:p>
            <a:r>
              <a:rPr lang="en-US" sz="1600" dirty="0" smtClean="0"/>
              <a:t>	</a:t>
            </a:r>
            <a:r>
              <a:rPr lang="en-US" sz="1600" dirty="0" err="1" smtClean="0"/>
              <a:t>struct</a:t>
            </a:r>
            <a:r>
              <a:rPr lang="en-US" sz="1600" dirty="0" smtClean="0"/>
              <a:t> node *temp;</a:t>
            </a:r>
          </a:p>
          <a:p>
            <a:r>
              <a:rPr lang="en-US" sz="1600" dirty="0" smtClean="0"/>
              <a:t>	if(*</a:t>
            </a:r>
            <a:r>
              <a:rPr lang="en-US" sz="1600" dirty="0" err="1" smtClean="0"/>
              <a:t>ps</a:t>
            </a:r>
            <a:r>
              <a:rPr lang="en-US" sz="1600" dirty="0" smtClean="0"/>
              <a:t>==NULL)</a:t>
            </a:r>
          </a:p>
          <a:p>
            <a:r>
              <a:rPr lang="en-US" sz="1600" dirty="0" smtClean="0"/>
              <a:t>	{</a:t>
            </a:r>
          </a:p>
          <a:p>
            <a:r>
              <a:rPr lang="en-US" sz="1600" dirty="0" smtClean="0"/>
              <a:t>		</a:t>
            </a:r>
            <a:r>
              <a:rPr lang="en-US" sz="1600" dirty="0" err="1" smtClean="0"/>
              <a:t>printf</a:t>
            </a:r>
            <a:r>
              <a:rPr lang="en-US" sz="1600" dirty="0" smtClean="0"/>
              <a:t>(“List is empty”);</a:t>
            </a:r>
          </a:p>
          <a:p>
            <a:r>
              <a:rPr lang="en-US" sz="1600" dirty="0" smtClean="0"/>
              <a:t>		return;</a:t>
            </a:r>
          </a:p>
          <a:p>
            <a:r>
              <a:rPr lang="en-US" sz="1600" dirty="0" smtClean="0"/>
              <a:t>	}</a:t>
            </a:r>
          </a:p>
          <a:p>
            <a:r>
              <a:rPr lang="en-US" sz="1600" dirty="0" smtClean="0"/>
              <a:t>	if((*</a:t>
            </a:r>
            <a:r>
              <a:rPr lang="en-US" sz="1600" dirty="0" err="1" smtClean="0"/>
              <a:t>ps</a:t>
            </a:r>
            <a:r>
              <a:rPr lang="en-US" sz="1600" dirty="0" smtClean="0"/>
              <a:t>)-&gt;next==*</a:t>
            </a:r>
            <a:r>
              <a:rPr lang="en-US" sz="1600" dirty="0" err="1" smtClean="0"/>
              <a:t>ps</a:t>
            </a:r>
            <a:r>
              <a:rPr lang="en-US" sz="1600" dirty="0" smtClean="0"/>
              <a:t>)</a:t>
            </a:r>
          </a:p>
          <a:p>
            <a:r>
              <a:rPr lang="en-US" sz="1600" dirty="0" smtClean="0"/>
              <a:t>	{</a:t>
            </a:r>
          </a:p>
          <a:p>
            <a:r>
              <a:rPr lang="en-US" sz="1600" dirty="0" smtClean="0"/>
              <a:t>		free(*</a:t>
            </a:r>
            <a:r>
              <a:rPr lang="en-US" sz="1600" dirty="0" err="1" smtClean="0"/>
              <a:t>ps</a:t>
            </a:r>
            <a:r>
              <a:rPr lang="en-US" sz="1600" dirty="0" smtClean="0"/>
              <a:t>);</a:t>
            </a:r>
          </a:p>
          <a:p>
            <a:r>
              <a:rPr lang="en-US" sz="1600" dirty="0" smtClean="0"/>
              <a:t>		*</a:t>
            </a:r>
            <a:r>
              <a:rPr lang="en-US" sz="1600" dirty="0" err="1" smtClean="0"/>
              <a:t>ps</a:t>
            </a:r>
            <a:r>
              <a:rPr lang="en-US" sz="1600" dirty="0" smtClean="0"/>
              <a:t>=NULL:</a:t>
            </a:r>
          </a:p>
          <a:p>
            <a:r>
              <a:rPr lang="en-US" sz="1600" dirty="0" smtClean="0"/>
              <a:t>		return;</a:t>
            </a:r>
          </a:p>
          <a:p>
            <a:r>
              <a:rPr lang="en-US" sz="1600" dirty="0" smtClean="0"/>
              <a:t>	}</a:t>
            </a:r>
          </a:p>
          <a:p>
            <a:r>
              <a:rPr lang="en-US" sz="1600" dirty="0" smtClean="0"/>
              <a:t>	temp=*</a:t>
            </a:r>
            <a:r>
              <a:rPr lang="en-US" sz="1600" dirty="0" err="1" smtClean="0"/>
              <a:t>ps</a:t>
            </a:r>
            <a:r>
              <a:rPr lang="en-US" sz="1600" dirty="0" smtClean="0"/>
              <a:t>;</a:t>
            </a:r>
          </a:p>
          <a:p>
            <a:r>
              <a:rPr lang="en-US" sz="1600" dirty="0" smtClean="0"/>
              <a:t>	while(temp-&gt;next!=*</a:t>
            </a:r>
            <a:r>
              <a:rPr lang="en-US" sz="1600" dirty="0" err="1" smtClean="0"/>
              <a:t>ps</a:t>
            </a:r>
            <a:r>
              <a:rPr lang="en-US" sz="1600" dirty="0" smtClean="0"/>
              <a:t>)</a:t>
            </a:r>
          </a:p>
          <a:p>
            <a:r>
              <a:rPr lang="en-US" sz="1600" dirty="0" smtClean="0"/>
              <a:t>		temp=temp-&gt;next;</a:t>
            </a:r>
          </a:p>
          <a:p>
            <a:r>
              <a:rPr lang="en-US" sz="1600" dirty="0" smtClean="0"/>
              <a:t>	*</a:t>
            </a:r>
            <a:r>
              <a:rPr lang="en-US" sz="1600" dirty="0" err="1" smtClean="0"/>
              <a:t>ps</a:t>
            </a:r>
            <a:r>
              <a:rPr lang="en-US" sz="1600" dirty="0" smtClean="0"/>
              <a:t>=(*</a:t>
            </a:r>
            <a:r>
              <a:rPr lang="en-US" sz="1600" dirty="0" err="1" smtClean="0"/>
              <a:t>ps</a:t>
            </a:r>
            <a:r>
              <a:rPr lang="en-US" sz="1600" dirty="0" smtClean="0"/>
              <a:t>)-&gt;next;</a:t>
            </a:r>
          </a:p>
          <a:p>
            <a:r>
              <a:rPr lang="en-US" sz="1600" dirty="0" smtClean="0"/>
              <a:t>	free(temp-&gt;next);</a:t>
            </a:r>
          </a:p>
          <a:p>
            <a:r>
              <a:rPr lang="en-US" sz="1600" dirty="0" smtClean="0"/>
              <a:t>	temp-&gt;next=*</a:t>
            </a:r>
            <a:r>
              <a:rPr lang="en-US" sz="1600" dirty="0" err="1" smtClean="0"/>
              <a:t>ps</a:t>
            </a:r>
            <a:r>
              <a:rPr lang="en-US" sz="1600" dirty="0" smtClean="0"/>
              <a:t>;</a:t>
            </a:r>
          </a:p>
          <a:p>
            <a:r>
              <a:rPr lang="en-US" sz="1600" dirty="0" smtClean="0"/>
              <a:t>}</a:t>
            </a:r>
            <a:endParaRPr lang="en-IN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3042" y="500042"/>
            <a:ext cx="5643602" cy="64294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Deleting Last Node Of A Circular Linked List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518810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FF0000"/>
                </a:solidFill>
              </a:rPr>
              <a:t>There</a:t>
            </a:r>
            <a:r>
              <a:rPr lang="en-US" sz="2400" dirty="0" smtClean="0">
                <a:solidFill>
                  <a:schemeClr val="tx1"/>
                </a:solidFill>
              </a:rPr>
              <a:t> can be </a:t>
            </a:r>
            <a:r>
              <a:rPr lang="en-US" sz="2400" b="1" dirty="0" smtClean="0">
                <a:solidFill>
                  <a:srgbClr val="00B050"/>
                </a:solidFill>
              </a:rPr>
              <a:t>3 </a:t>
            </a:r>
            <a:r>
              <a:rPr lang="en-US" sz="2400" b="1" dirty="0" err="1" smtClean="0">
                <a:solidFill>
                  <a:srgbClr val="00B050"/>
                </a:solidFill>
              </a:rPr>
              <a:t>possiblities</a:t>
            </a:r>
            <a:r>
              <a:rPr lang="en-US" sz="2400" b="1" dirty="0" smtClean="0">
                <a:solidFill>
                  <a:srgbClr val="00B050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if we are going to </a:t>
            </a:r>
            <a:r>
              <a:rPr lang="en-US" sz="2400" b="1" dirty="0" smtClean="0">
                <a:solidFill>
                  <a:srgbClr val="7030A0"/>
                </a:solidFill>
              </a:rPr>
              <a:t>delete last node</a:t>
            </a:r>
            <a:r>
              <a:rPr lang="en-US" sz="2400" dirty="0" smtClean="0">
                <a:solidFill>
                  <a:schemeClr val="tx1"/>
                </a:solidFill>
              </a:rPr>
              <a:t> of a </a:t>
            </a:r>
            <a:r>
              <a:rPr lang="en-US" sz="2400" b="1" dirty="0" smtClean="0">
                <a:solidFill>
                  <a:srgbClr val="0070C0"/>
                </a:solidFill>
              </a:rPr>
              <a:t>Circular L</a:t>
            </a:r>
            <a:r>
              <a:rPr lang="en-US" sz="2400" b="1" dirty="0" smtClean="0">
                <a:solidFill>
                  <a:srgbClr val="0070C0"/>
                </a:solidFill>
              </a:rPr>
              <a:t>inked </a:t>
            </a:r>
            <a:r>
              <a:rPr lang="en-US" sz="2400" b="1" dirty="0" smtClean="0">
                <a:solidFill>
                  <a:srgbClr val="0070C0"/>
                </a:solidFill>
              </a:rPr>
              <a:t>List </a:t>
            </a:r>
            <a:r>
              <a:rPr lang="en-US" sz="2400" dirty="0" smtClean="0">
                <a:solidFill>
                  <a:schemeClr val="tx1"/>
                </a:solidFill>
              </a:rPr>
              <a:t>: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	</a:t>
            </a:r>
            <a:r>
              <a:rPr lang="en-US" sz="2400" b="1" dirty="0" smtClean="0">
                <a:solidFill>
                  <a:srgbClr val="FF0000"/>
                </a:solidFill>
              </a:rPr>
              <a:t>Before Deletion</a:t>
            </a:r>
            <a:r>
              <a:rPr lang="en-US" sz="2400" dirty="0" smtClean="0">
                <a:solidFill>
                  <a:schemeClr val="tx1"/>
                </a:solidFill>
              </a:rPr>
              <a:t>		  	</a:t>
            </a:r>
            <a:r>
              <a:rPr lang="en-US" sz="2400" b="1" dirty="0" smtClean="0">
                <a:solidFill>
                  <a:srgbClr val="0070C0"/>
                </a:solidFill>
              </a:rPr>
              <a:t>After Deletion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1. 						1.	List Is Empty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2.   						2.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 descr="C:\Users\Windows7\Desktop\DATA-STRUCTURES-with-Pyth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77110" y="214290"/>
            <a:ext cx="1500198" cy="1071570"/>
          </a:xfrm>
          <a:prstGeom prst="rect">
            <a:avLst/>
          </a:prstGeom>
          <a:noFill/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500166" y="3429000"/>
          <a:ext cx="90486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486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NULL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643042" y="3786190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start</a:t>
            </a:r>
            <a:endParaRPr lang="en-IN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428728" y="5488560"/>
          <a:ext cx="90486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486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1000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571604" y="5845750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start</a:t>
            </a:r>
            <a:endParaRPr lang="en-IN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1428728" y="4559866"/>
          <a:ext cx="135732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8628"/>
                <a:gridCol w="92869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1000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571604" y="4917056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1000</a:t>
            </a:r>
            <a:endParaRPr lang="en-IN" dirty="0"/>
          </a:p>
        </p:txBody>
      </p:sp>
      <p:sp>
        <p:nvSpPr>
          <p:cNvPr id="13" name="TextBox 12"/>
          <p:cNvSpPr txBox="1"/>
          <p:nvPr/>
        </p:nvSpPr>
        <p:spPr>
          <a:xfrm>
            <a:off x="1357290" y="4214818"/>
            <a:ext cx="135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    next</a:t>
            </a:r>
            <a:endParaRPr lang="en-IN" dirty="0"/>
          </a:p>
        </p:txBody>
      </p:sp>
      <p:cxnSp>
        <p:nvCxnSpPr>
          <p:cNvPr id="15" name="Straight Arrow Connector 14"/>
          <p:cNvCxnSpPr/>
          <p:nvPr/>
        </p:nvCxnSpPr>
        <p:spPr>
          <a:xfrm rot="5400000" flipH="1" flipV="1">
            <a:off x="1714479" y="5357827"/>
            <a:ext cx="285755" cy="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5929322" y="4643446"/>
          <a:ext cx="90486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486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NULL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6072198" y="5000636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start</a:t>
            </a:r>
            <a:endParaRPr lang="en-IN" dirty="0"/>
          </a:p>
        </p:txBody>
      </p:sp>
      <p:cxnSp>
        <p:nvCxnSpPr>
          <p:cNvPr id="16" name="Straight Arrow Connector 15"/>
          <p:cNvCxnSpPr/>
          <p:nvPr/>
        </p:nvCxnSpPr>
        <p:spPr>
          <a:xfrm rot="5400000" flipH="1" flipV="1">
            <a:off x="2285984" y="5143512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500298" y="5357826"/>
            <a:ext cx="71438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5400000" flipH="1" flipV="1">
            <a:off x="2892413" y="5036355"/>
            <a:ext cx="643736" cy="7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786050" y="4714884"/>
            <a:ext cx="428628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3042" y="500042"/>
            <a:ext cx="5643602" cy="64294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Deleting Last Node Of A Circular Linked List</a:t>
            </a:r>
            <a:endParaRPr lang="en-IN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 descr="C:\Users\Windows7\Desktop\DATA-STRUCTURES-with-Pyth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77110" y="214290"/>
            <a:ext cx="1500198" cy="1071570"/>
          </a:xfrm>
          <a:prstGeom prst="rect">
            <a:avLst/>
          </a:prstGeom>
          <a:noFill/>
        </p:spPr>
      </p:pic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214414" y="2988230"/>
          <a:ext cx="90486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486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1000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357290" y="3345420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start</a:t>
            </a:r>
            <a:endParaRPr lang="en-IN" dirty="0"/>
          </a:p>
        </p:txBody>
      </p:sp>
      <p:cxnSp>
        <p:nvCxnSpPr>
          <p:cNvPr id="15" name="Straight Arrow Connector 14"/>
          <p:cNvCxnSpPr/>
          <p:nvPr/>
        </p:nvCxnSpPr>
        <p:spPr>
          <a:xfrm rot="5400000" flipH="1" flipV="1">
            <a:off x="1500165" y="2857497"/>
            <a:ext cx="285755" cy="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6" name="Content Placeholder 5"/>
          <p:cNvGraphicFramePr>
            <a:graphicFrameLocks/>
          </p:cNvGraphicFramePr>
          <p:nvPr/>
        </p:nvGraphicFramePr>
        <p:xfrm>
          <a:off x="1285852" y="2000240"/>
          <a:ext cx="135732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1504"/>
                <a:gridCol w="78581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2000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7" name="Content Placeholder 5"/>
          <p:cNvGraphicFramePr>
            <a:graphicFrameLocks/>
          </p:cNvGraphicFramePr>
          <p:nvPr/>
        </p:nvGraphicFramePr>
        <p:xfrm>
          <a:off x="3143240" y="2000240"/>
          <a:ext cx="135732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1504"/>
                <a:gridCol w="78581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3000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" name="Content Placeholder 5"/>
          <p:cNvGraphicFramePr>
            <a:graphicFrameLocks/>
          </p:cNvGraphicFramePr>
          <p:nvPr/>
        </p:nvGraphicFramePr>
        <p:xfrm>
          <a:off x="7000892" y="2000240"/>
          <a:ext cx="135732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0066"/>
                <a:gridCol w="85725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1000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357290" y="1643050"/>
            <a:ext cx="1245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  next</a:t>
            </a:r>
            <a:endParaRPr lang="en-IN" dirty="0"/>
          </a:p>
        </p:txBody>
      </p:sp>
      <p:sp>
        <p:nvSpPr>
          <p:cNvPr id="22" name="TextBox 21"/>
          <p:cNvSpPr txBox="1"/>
          <p:nvPr/>
        </p:nvSpPr>
        <p:spPr>
          <a:xfrm>
            <a:off x="3183270" y="1643050"/>
            <a:ext cx="1245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  next</a:t>
            </a:r>
            <a:endParaRPr lang="en-IN" dirty="0"/>
          </a:p>
        </p:txBody>
      </p:sp>
      <p:sp>
        <p:nvSpPr>
          <p:cNvPr id="23" name="TextBox 22"/>
          <p:cNvSpPr txBox="1"/>
          <p:nvPr/>
        </p:nvSpPr>
        <p:spPr>
          <a:xfrm>
            <a:off x="7000892" y="1643050"/>
            <a:ext cx="1245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  next</a:t>
            </a:r>
            <a:endParaRPr lang="en-IN" dirty="0"/>
          </a:p>
        </p:txBody>
      </p:sp>
      <p:sp>
        <p:nvSpPr>
          <p:cNvPr id="24" name="TextBox 23"/>
          <p:cNvSpPr txBox="1"/>
          <p:nvPr/>
        </p:nvSpPr>
        <p:spPr>
          <a:xfrm>
            <a:off x="1285852" y="2428868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1000</a:t>
            </a:r>
            <a:endParaRPr lang="en-IN" dirty="0"/>
          </a:p>
        </p:txBody>
      </p:sp>
      <p:sp>
        <p:nvSpPr>
          <p:cNvPr id="25" name="TextBox 24"/>
          <p:cNvSpPr txBox="1"/>
          <p:nvPr/>
        </p:nvSpPr>
        <p:spPr>
          <a:xfrm>
            <a:off x="3111832" y="2416726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2000</a:t>
            </a:r>
            <a:endParaRPr lang="en-IN" dirty="0"/>
          </a:p>
        </p:txBody>
      </p:sp>
      <p:sp>
        <p:nvSpPr>
          <p:cNvPr id="26" name="TextBox 25"/>
          <p:cNvSpPr txBox="1"/>
          <p:nvPr/>
        </p:nvSpPr>
        <p:spPr>
          <a:xfrm>
            <a:off x="5050347" y="2416726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3000</a:t>
            </a:r>
            <a:endParaRPr lang="en-IN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2643174" y="2143116"/>
            <a:ext cx="500066" cy="15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4500562" y="2143116"/>
            <a:ext cx="571504" cy="15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9" name="Content Placeholder 5"/>
          <p:cNvGraphicFramePr>
            <a:graphicFrameLocks/>
          </p:cNvGraphicFramePr>
          <p:nvPr/>
        </p:nvGraphicFramePr>
        <p:xfrm>
          <a:off x="5072066" y="1986590"/>
          <a:ext cx="135732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1504"/>
                <a:gridCol w="78581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4000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5112096" y="1629400"/>
            <a:ext cx="1245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  next</a:t>
            </a:r>
            <a:endParaRPr lang="en-IN" dirty="0"/>
          </a:p>
        </p:txBody>
      </p:sp>
      <p:sp>
        <p:nvSpPr>
          <p:cNvPr id="31" name="TextBox 30"/>
          <p:cNvSpPr txBox="1"/>
          <p:nvPr/>
        </p:nvSpPr>
        <p:spPr>
          <a:xfrm>
            <a:off x="7000892" y="2428868"/>
            <a:ext cx="73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4000</a:t>
            </a:r>
            <a:endParaRPr lang="en-IN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6429388" y="2143116"/>
            <a:ext cx="571504" cy="15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40528" y="1857364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3.</a:t>
            </a:r>
            <a:endParaRPr lang="en-IN" dirty="0"/>
          </a:p>
        </p:txBody>
      </p:sp>
      <p:graphicFrame>
        <p:nvGraphicFramePr>
          <p:cNvPr id="34" name="Table 33"/>
          <p:cNvGraphicFramePr>
            <a:graphicFrameLocks noGrp="1"/>
          </p:cNvGraphicFramePr>
          <p:nvPr/>
        </p:nvGraphicFramePr>
        <p:xfrm>
          <a:off x="1214414" y="5274246"/>
          <a:ext cx="90486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486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1000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1357290" y="5631436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start</a:t>
            </a:r>
            <a:endParaRPr lang="en-IN" dirty="0"/>
          </a:p>
        </p:txBody>
      </p:sp>
      <p:cxnSp>
        <p:nvCxnSpPr>
          <p:cNvPr id="36" name="Straight Arrow Connector 35"/>
          <p:cNvCxnSpPr/>
          <p:nvPr/>
        </p:nvCxnSpPr>
        <p:spPr>
          <a:xfrm rot="5400000" flipH="1" flipV="1">
            <a:off x="1500165" y="5143513"/>
            <a:ext cx="285755" cy="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7" name="Content Placeholder 5"/>
          <p:cNvGraphicFramePr>
            <a:graphicFrameLocks/>
          </p:cNvGraphicFramePr>
          <p:nvPr/>
        </p:nvGraphicFramePr>
        <p:xfrm>
          <a:off x="1285852" y="4286256"/>
          <a:ext cx="135732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1504"/>
                <a:gridCol w="78581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2000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9" name="Content Placeholder 5"/>
          <p:cNvGraphicFramePr>
            <a:graphicFrameLocks/>
          </p:cNvGraphicFramePr>
          <p:nvPr/>
        </p:nvGraphicFramePr>
        <p:xfrm>
          <a:off x="5072066" y="4286256"/>
          <a:ext cx="135732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0066"/>
                <a:gridCol w="85725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1000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0" name="TextBox 39"/>
          <p:cNvSpPr txBox="1"/>
          <p:nvPr/>
        </p:nvSpPr>
        <p:spPr>
          <a:xfrm>
            <a:off x="1357290" y="3929066"/>
            <a:ext cx="1245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  next</a:t>
            </a:r>
            <a:endParaRPr lang="en-IN" dirty="0"/>
          </a:p>
        </p:txBody>
      </p:sp>
      <p:sp>
        <p:nvSpPr>
          <p:cNvPr id="42" name="TextBox 41"/>
          <p:cNvSpPr txBox="1"/>
          <p:nvPr/>
        </p:nvSpPr>
        <p:spPr>
          <a:xfrm>
            <a:off x="5072066" y="3929066"/>
            <a:ext cx="1245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  next</a:t>
            </a:r>
            <a:endParaRPr lang="en-IN" dirty="0"/>
          </a:p>
        </p:txBody>
      </p:sp>
      <p:sp>
        <p:nvSpPr>
          <p:cNvPr id="43" name="TextBox 42"/>
          <p:cNvSpPr txBox="1"/>
          <p:nvPr/>
        </p:nvSpPr>
        <p:spPr>
          <a:xfrm>
            <a:off x="1285852" y="4714884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1000</a:t>
            </a:r>
            <a:endParaRPr lang="en-IN" dirty="0"/>
          </a:p>
        </p:txBody>
      </p:sp>
      <p:sp>
        <p:nvSpPr>
          <p:cNvPr id="45" name="TextBox 44"/>
          <p:cNvSpPr txBox="1"/>
          <p:nvPr/>
        </p:nvSpPr>
        <p:spPr>
          <a:xfrm>
            <a:off x="3121521" y="4702742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2000</a:t>
            </a:r>
            <a:endParaRPr lang="en-IN" dirty="0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2643174" y="4429132"/>
            <a:ext cx="500066" cy="15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48" name="Content Placeholder 5"/>
          <p:cNvGraphicFramePr>
            <a:graphicFrameLocks/>
          </p:cNvGraphicFramePr>
          <p:nvPr/>
        </p:nvGraphicFramePr>
        <p:xfrm>
          <a:off x="3143240" y="4272606"/>
          <a:ext cx="135732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1504"/>
                <a:gridCol w="78581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3000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9" name="TextBox 48"/>
          <p:cNvSpPr txBox="1"/>
          <p:nvPr/>
        </p:nvSpPr>
        <p:spPr>
          <a:xfrm>
            <a:off x="3183270" y="3915416"/>
            <a:ext cx="1245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  next</a:t>
            </a:r>
            <a:endParaRPr lang="en-IN" dirty="0"/>
          </a:p>
        </p:txBody>
      </p:sp>
      <p:sp>
        <p:nvSpPr>
          <p:cNvPr id="50" name="TextBox 49"/>
          <p:cNvSpPr txBox="1"/>
          <p:nvPr/>
        </p:nvSpPr>
        <p:spPr>
          <a:xfrm>
            <a:off x="5072066" y="4714884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3000</a:t>
            </a:r>
            <a:endParaRPr lang="en-IN" dirty="0"/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4500562" y="4429132"/>
            <a:ext cx="571504" cy="15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340528" y="4143380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3.</a:t>
            </a:r>
            <a:endParaRPr lang="en-IN" dirty="0"/>
          </a:p>
        </p:txBody>
      </p:sp>
      <p:cxnSp>
        <p:nvCxnSpPr>
          <p:cNvPr id="41" name="Straight Arrow Connector 40"/>
          <p:cNvCxnSpPr/>
          <p:nvPr/>
        </p:nvCxnSpPr>
        <p:spPr>
          <a:xfrm rot="16200000" flipV="1">
            <a:off x="2107389" y="2678901"/>
            <a:ext cx="785818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2571736" y="3071810"/>
            <a:ext cx="5572164" cy="714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rot="5400000">
            <a:off x="7786710" y="2714620"/>
            <a:ext cx="71438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rot="16200000" flipV="1">
            <a:off x="1929588" y="4856966"/>
            <a:ext cx="642942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V="1">
            <a:off x="2358216" y="5214950"/>
            <a:ext cx="3642544" cy="706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rot="5400000">
            <a:off x="5715802" y="4928404"/>
            <a:ext cx="571504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3042" y="500042"/>
            <a:ext cx="5643602" cy="64294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Function For Deletion Of The Last Node</a:t>
            </a:r>
            <a:endParaRPr lang="en-IN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 descr="C:\Users\Windows7\Desktop\DATA-STRUCTURES-with-Pyth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77110" y="214290"/>
            <a:ext cx="1500198" cy="1071570"/>
          </a:xfrm>
          <a:prstGeom prst="rect">
            <a:avLst/>
          </a:prstGeom>
          <a:noFill/>
        </p:spPr>
      </p:pic>
      <p:sp>
        <p:nvSpPr>
          <p:cNvPr id="44" name="TextBox 43"/>
          <p:cNvSpPr txBox="1"/>
          <p:nvPr/>
        </p:nvSpPr>
        <p:spPr>
          <a:xfrm>
            <a:off x="214282" y="1610575"/>
            <a:ext cx="4357283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void </a:t>
            </a:r>
            <a:r>
              <a:rPr lang="en-US" dirty="0" err="1" smtClean="0"/>
              <a:t>del_last</a:t>
            </a:r>
            <a:r>
              <a:rPr lang="en-US" dirty="0" smtClean="0"/>
              <a:t>(</a:t>
            </a:r>
            <a:r>
              <a:rPr lang="en-US" dirty="0" err="1" smtClean="0"/>
              <a:t>struct</a:t>
            </a:r>
            <a:r>
              <a:rPr lang="en-US" dirty="0" smtClean="0"/>
              <a:t> node **</a:t>
            </a:r>
            <a:r>
              <a:rPr lang="en-US" dirty="0" err="1" smtClean="0"/>
              <a:t>ps</a:t>
            </a:r>
            <a:r>
              <a:rPr lang="en-US" dirty="0" smtClean="0"/>
              <a:t>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struct</a:t>
            </a:r>
            <a:r>
              <a:rPr lang="en-US" dirty="0" smtClean="0"/>
              <a:t> node *temp, *</a:t>
            </a:r>
            <a:r>
              <a:rPr lang="en-US" dirty="0" err="1" smtClean="0"/>
              <a:t>prev</a:t>
            </a:r>
            <a:r>
              <a:rPr lang="en-US" dirty="0" smtClean="0"/>
              <a:t>;</a:t>
            </a:r>
          </a:p>
          <a:p>
            <a:r>
              <a:rPr lang="en-US" dirty="0" smtClean="0"/>
              <a:t>	if(*</a:t>
            </a:r>
            <a:r>
              <a:rPr lang="en-US" dirty="0" err="1" smtClean="0"/>
              <a:t>ps</a:t>
            </a:r>
            <a:r>
              <a:rPr lang="en-US" dirty="0" smtClean="0"/>
              <a:t>==NULL)</a:t>
            </a:r>
          </a:p>
          <a:p>
            <a:r>
              <a:rPr lang="en-US" dirty="0" smtClean="0"/>
              <a:t>	{</a:t>
            </a:r>
          </a:p>
          <a:p>
            <a:r>
              <a:rPr lang="en-US" dirty="0" smtClean="0"/>
              <a:t>		</a:t>
            </a:r>
            <a:r>
              <a:rPr lang="en-US" dirty="0" err="1" smtClean="0"/>
              <a:t>printf</a:t>
            </a:r>
            <a:r>
              <a:rPr lang="en-US" dirty="0" smtClean="0"/>
              <a:t>(“List is empty”);</a:t>
            </a:r>
          </a:p>
          <a:p>
            <a:r>
              <a:rPr lang="en-US" dirty="0" smtClean="0"/>
              <a:t>		return;</a:t>
            </a:r>
          </a:p>
          <a:p>
            <a:r>
              <a:rPr lang="en-US" dirty="0" smtClean="0"/>
              <a:t>	}</a:t>
            </a:r>
          </a:p>
          <a:p>
            <a:r>
              <a:rPr lang="en-US" dirty="0" smtClean="0"/>
              <a:t>	if((*</a:t>
            </a:r>
            <a:r>
              <a:rPr lang="en-US" dirty="0" err="1" smtClean="0"/>
              <a:t>ps</a:t>
            </a:r>
            <a:r>
              <a:rPr lang="en-US" dirty="0" smtClean="0"/>
              <a:t>)-&gt;next==*</a:t>
            </a:r>
            <a:r>
              <a:rPr lang="en-US" dirty="0" err="1" smtClean="0"/>
              <a:t>ps</a:t>
            </a:r>
            <a:r>
              <a:rPr lang="en-US" dirty="0" smtClean="0"/>
              <a:t>)</a:t>
            </a:r>
          </a:p>
          <a:p>
            <a:r>
              <a:rPr lang="en-US" dirty="0" smtClean="0"/>
              <a:t>	{</a:t>
            </a:r>
          </a:p>
          <a:p>
            <a:r>
              <a:rPr lang="en-US" dirty="0" smtClean="0"/>
              <a:t>		free(*</a:t>
            </a:r>
            <a:r>
              <a:rPr lang="en-US" dirty="0" err="1" smtClean="0"/>
              <a:t>ps</a:t>
            </a:r>
            <a:r>
              <a:rPr lang="en-US" dirty="0" smtClean="0"/>
              <a:t>);</a:t>
            </a:r>
          </a:p>
          <a:p>
            <a:r>
              <a:rPr lang="en-US" dirty="0" smtClean="0"/>
              <a:t>		(*</a:t>
            </a:r>
            <a:r>
              <a:rPr lang="en-US" dirty="0" err="1" smtClean="0"/>
              <a:t>ps</a:t>
            </a:r>
            <a:r>
              <a:rPr lang="en-US" dirty="0" smtClean="0"/>
              <a:t>)=NULL:</a:t>
            </a:r>
          </a:p>
          <a:p>
            <a:r>
              <a:rPr lang="en-US" dirty="0" smtClean="0"/>
              <a:t>		return;</a:t>
            </a:r>
          </a:p>
          <a:p>
            <a:r>
              <a:rPr lang="en-US" dirty="0" smtClean="0"/>
              <a:t>	}</a:t>
            </a:r>
          </a:p>
          <a:p>
            <a:r>
              <a:rPr lang="en-US" dirty="0" smtClean="0"/>
              <a:t>	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4857752" y="1638248"/>
            <a:ext cx="398859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	temp=*</a:t>
            </a:r>
            <a:r>
              <a:rPr lang="en-US" dirty="0" err="1" smtClean="0"/>
              <a:t>ps</a:t>
            </a:r>
            <a:r>
              <a:rPr lang="en-US" dirty="0" smtClean="0"/>
              <a:t>;</a:t>
            </a:r>
          </a:p>
          <a:p>
            <a:r>
              <a:rPr lang="en-US" dirty="0" smtClean="0"/>
              <a:t>	while(temp-&gt;next!=*</a:t>
            </a:r>
            <a:r>
              <a:rPr lang="en-US" dirty="0" err="1" smtClean="0"/>
              <a:t>ps</a:t>
            </a:r>
            <a:r>
              <a:rPr lang="en-US" dirty="0" smtClean="0"/>
              <a:t>)</a:t>
            </a:r>
          </a:p>
          <a:p>
            <a:r>
              <a:rPr lang="en-US" dirty="0" smtClean="0"/>
              <a:t>	{</a:t>
            </a:r>
          </a:p>
          <a:p>
            <a:r>
              <a:rPr lang="en-US" dirty="0" smtClean="0"/>
              <a:t>		</a:t>
            </a:r>
            <a:r>
              <a:rPr lang="en-US" dirty="0" err="1" smtClean="0"/>
              <a:t>prev</a:t>
            </a:r>
            <a:r>
              <a:rPr lang="en-US" dirty="0" smtClean="0"/>
              <a:t>=temp;</a:t>
            </a:r>
          </a:p>
          <a:p>
            <a:r>
              <a:rPr lang="en-US" dirty="0" smtClean="0"/>
              <a:t>		temp=temp-&gt;next;</a:t>
            </a:r>
          </a:p>
          <a:p>
            <a:r>
              <a:rPr lang="en-US" dirty="0" smtClean="0"/>
              <a:t>	}	</a:t>
            </a:r>
          </a:p>
          <a:p>
            <a:r>
              <a:rPr lang="en-US" dirty="0" smtClean="0"/>
              <a:t>	free(temp);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prev</a:t>
            </a:r>
            <a:r>
              <a:rPr lang="en-US" dirty="0" smtClean="0"/>
              <a:t>-&gt;next=*</a:t>
            </a:r>
            <a:r>
              <a:rPr lang="en-US" dirty="0" err="1" smtClean="0"/>
              <a:t>ps</a:t>
            </a:r>
            <a:r>
              <a:rPr lang="en-US" dirty="0" smtClean="0"/>
              <a:t>;</a:t>
            </a:r>
          </a:p>
          <a:p>
            <a:r>
              <a:rPr lang="en-US" dirty="0" smtClean="0"/>
              <a:t>}</a:t>
            </a:r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3042" y="214290"/>
            <a:ext cx="5643602" cy="642942"/>
          </a:xfrm>
        </p:spPr>
        <p:txBody>
          <a:bodyPr>
            <a:normAutofit/>
          </a:bodyPr>
          <a:lstStyle/>
          <a:p>
            <a:r>
              <a:rPr lang="en-US" b="1" dirty="0" smtClean="0"/>
              <a:t>Assignments</a:t>
            </a:r>
            <a:endParaRPr lang="en-IN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 descr="C:\Users\Windows7\Desktop\DATA-STRUCTURES-with-Pyth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77110" y="214290"/>
            <a:ext cx="1500198" cy="1071570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357158" y="1500174"/>
            <a:ext cx="857256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Ques.1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b="1" dirty="0" smtClean="0">
                <a:solidFill>
                  <a:srgbClr val="FF0000"/>
                </a:solidFill>
              </a:rPr>
              <a:t>Write a function called </a:t>
            </a:r>
            <a:r>
              <a:rPr lang="en-US" sz="2000" b="1" dirty="0" err="1" smtClean="0">
                <a:solidFill>
                  <a:srgbClr val="FF0000"/>
                </a:solidFill>
              </a:rPr>
              <a:t>del_any</a:t>
            </a:r>
            <a:r>
              <a:rPr lang="en-US" sz="2000" b="1" dirty="0" smtClean="0">
                <a:solidFill>
                  <a:srgbClr val="FF0000"/>
                </a:solidFill>
              </a:rPr>
              <a:t>(), which accepts an integer as argument and removes that node from the list whose data part matches with the argument passed. Assume that data is unique in every node.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b="1" dirty="0" smtClean="0">
              <a:solidFill>
                <a:srgbClr val="00B050"/>
              </a:solidFill>
            </a:endParaRPr>
          </a:p>
          <a:p>
            <a:r>
              <a:rPr lang="en-US" sz="2000" b="1" dirty="0" smtClean="0">
                <a:solidFill>
                  <a:srgbClr val="00B050"/>
                </a:solidFill>
              </a:rPr>
              <a:t>Ques.2 Write a function insert(), which adds a new node in a linked list in such a way that the list always remains sorted. </a:t>
            </a:r>
          </a:p>
          <a:p>
            <a:endParaRPr lang="en-US" sz="2000" b="1" dirty="0" smtClean="0">
              <a:solidFill>
                <a:srgbClr val="00B050"/>
              </a:solidFill>
            </a:endParaRPr>
          </a:p>
          <a:p>
            <a:endParaRPr lang="en-US" sz="2000" b="1" dirty="0" smtClean="0">
              <a:solidFill>
                <a:srgbClr val="00B050"/>
              </a:solidFill>
            </a:endParaRPr>
          </a:p>
          <a:p>
            <a:endParaRPr lang="en-US" sz="2000" b="1" dirty="0" smtClean="0">
              <a:solidFill>
                <a:srgbClr val="00B050"/>
              </a:solidFill>
            </a:endParaRPr>
          </a:p>
          <a:p>
            <a:r>
              <a:rPr lang="en-US" sz="2000" b="1" dirty="0" smtClean="0">
                <a:solidFill>
                  <a:srgbClr val="7030A0"/>
                </a:solidFill>
              </a:rPr>
              <a:t>Ques3. Write a function which displays the nodes of a linked list in reverse order.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3049</TotalTime>
  <Words>369</Words>
  <Application>Microsoft Office PowerPoint</Application>
  <PresentationFormat>On-screen Show (4:3)</PresentationFormat>
  <Paragraphs>236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Civic</vt:lpstr>
      <vt:lpstr>Slide 1</vt:lpstr>
      <vt:lpstr>Deletion In A Circular Linked List</vt:lpstr>
      <vt:lpstr>Deleting First Node Of A Circular Linked List</vt:lpstr>
      <vt:lpstr>Deleting First Node Of A Circular Linked List</vt:lpstr>
      <vt:lpstr>Deleting First Node Of A Circular Linked List</vt:lpstr>
      <vt:lpstr>Deleting Last Node Of A Circular Linked List</vt:lpstr>
      <vt:lpstr>Deleting Last Node Of A Circular Linked List</vt:lpstr>
      <vt:lpstr>Function For Deletion Of The Last Node</vt:lpstr>
      <vt:lpstr>Assignments</vt:lpstr>
      <vt:lpstr>Function For Deletion Of The Any Node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WEBINAR ON JAVA(J2SE)</dc:title>
  <dc:creator>palash</dc:creator>
  <cp:lastModifiedBy>Windows7</cp:lastModifiedBy>
  <cp:revision>287</cp:revision>
  <dcterms:created xsi:type="dcterms:W3CDTF">2015-12-21T13:46:48Z</dcterms:created>
  <dcterms:modified xsi:type="dcterms:W3CDTF">2020-09-09T07:08:18Z</dcterms:modified>
</cp:coreProperties>
</file>