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91" r:id="rId4"/>
    <p:sldId id="402" r:id="rId5"/>
    <p:sldId id="403" r:id="rId6"/>
    <p:sldId id="40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17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5116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Introduction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b="1" dirty="0" smtClean="0">
                <a:solidFill>
                  <a:srgbClr val="00B050"/>
                </a:solidFill>
              </a:rPr>
              <a:t>Doubly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Physical </a:t>
            </a:r>
            <a:r>
              <a:rPr lang="en-US" sz="2800" b="1" dirty="0" smtClean="0">
                <a:solidFill>
                  <a:srgbClr val="0070C0"/>
                </a:solidFill>
              </a:rPr>
              <a:t>Representation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Program </a:t>
            </a: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b="1" dirty="0" smtClean="0">
                <a:solidFill>
                  <a:srgbClr val="FF0000"/>
                </a:solidFill>
              </a:rPr>
              <a:t>implementing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b="1" dirty="0" smtClean="0">
                <a:solidFill>
                  <a:srgbClr val="0070C0"/>
                </a:solidFill>
              </a:rPr>
              <a:t>Doubly </a:t>
            </a:r>
            <a:r>
              <a:rPr lang="en-US" sz="2800" b="1" dirty="0" smtClean="0">
                <a:solidFill>
                  <a:srgbClr val="0070C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Some</a:t>
            </a:r>
            <a:r>
              <a:rPr lang="en-US" sz="2800" dirty="0" smtClean="0">
                <a:solidFill>
                  <a:schemeClr val="tx1"/>
                </a:solidFill>
              </a:rPr>
              <a:t> important </a:t>
            </a:r>
            <a:r>
              <a:rPr lang="en-US" sz="2800" b="1" dirty="0" smtClean="0">
                <a:solidFill>
                  <a:srgbClr val="7030A0"/>
                </a:solidFill>
              </a:rPr>
              <a:t>functions</a:t>
            </a:r>
            <a:r>
              <a:rPr lang="en-US" sz="2800" dirty="0" smtClean="0">
                <a:solidFill>
                  <a:schemeClr val="tx1"/>
                </a:solidFill>
              </a:rPr>
              <a:t> used for </a:t>
            </a:r>
            <a:r>
              <a:rPr lang="en-US" sz="2800" b="1" dirty="0" smtClean="0">
                <a:solidFill>
                  <a:srgbClr val="0070C0"/>
                </a:solidFill>
              </a:rPr>
              <a:t>implementing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Doubly L</a:t>
            </a:r>
            <a:r>
              <a:rPr lang="en-US" sz="2800" b="1" dirty="0" smtClean="0">
                <a:solidFill>
                  <a:srgbClr val="00B050"/>
                </a:solidFill>
              </a:rPr>
              <a:t>inked </a:t>
            </a:r>
            <a:r>
              <a:rPr lang="en-US" sz="2800" b="1" dirty="0" smtClean="0">
                <a:solidFill>
                  <a:srgbClr val="00B050"/>
                </a:solidFill>
              </a:rPr>
              <a:t>L</a:t>
            </a:r>
            <a:r>
              <a:rPr lang="en-US" sz="2800" b="1" dirty="0" smtClean="0">
                <a:solidFill>
                  <a:srgbClr val="00B050"/>
                </a:solidFill>
              </a:rPr>
              <a:t>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85720" y="1523607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100" b="1" dirty="0" smtClean="0">
                <a:solidFill>
                  <a:srgbClr val="FF0000"/>
                </a:solidFill>
              </a:rPr>
              <a:t>Although</a:t>
            </a:r>
            <a:r>
              <a:rPr lang="en-US" sz="2100" dirty="0" smtClean="0"/>
              <a:t> a </a:t>
            </a:r>
            <a:r>
              <a:rPr lang="en-US" sz="2100" b="1" dirty="0" smtClean="0">
                <a:solidFill>
                  <a:srgbClr val="00B050"/>
                </a:solidFill>
              </a:rPr>
              <a:t>Circular </a:t>
            </a:r>
            <a:r>
              <a:rPr lang="en-US" sz="2100" b="1" dirty="0" smtClean="0">
                <a:solidFill>
                  <a:srgbClr val="00B050"/>
                </a:solidFill>
              </a:rPr>
              <a:t>L</a:t>
            </a:r>
            <a:r>
              <a:rPr lang="en-US" sz="2100" b="1" dirty="0" smtClean="0">
                <a:solidFill>
                  <a:srgbClr val="00B050"/>
                </a:solidFill>
              </a:rPr>
              <a:t>inked List</a:t>
            </a:r>
            <a:r>
              <a:rPr lang="en-US" sz="2100" dirty="0" smtClean="0"/>
              <a:t> </a:t>
            </a:r>
            <a:r>
              <a:rPr lang="en-US" sz="2100" dirty="0" smtClean="0"/>
              <a:t>allows us to </a:t>
            </a:r>
            <a:r>
              <a:rPr lang="en-US" sz="2100" b="1" dirty="0" smtClean="0">
                <a:solidFill>
                  <a:srgbClr val="0070C0"/>
                </a:solidFill>
              </a:rPr>
              <a:t>access a node previous </a:t>
            </a:r>
            <a:r>
              <a:rPr lang="en-US" sz="2100" dirty="0" smtClean="0"/>
              <a:t>to the </a:t>
            </a:r>
            <a:r>
              <a:rPr lang="en-US" sz="2100" b="1" dirty="0" smtClean="0">
                <a:solidFill>
                  <a:srgbClr val="7030A0"/>
                </a:solidFill>
              </a:rPr>
              <a:t>present node</a:t>
            </a:r>
            <a:r>
              <a:rPr lang="en-US" sz="2100" dirty="0" smtClean="0"/>
              <a:t> but we </a:t>
            </a:r>
            <a:r>
              <a:rPr lang="en-US" sz="2100" b="1" dirty="0" smtClean="0">
                <a:solidFill>
                  <a:srgbClr val="FF0000"/>
                </a:solidFill>
              </a:rPr>
              <a:t>need to take</a:t>
            </a:r>
            <a:r>
              <a:rPr lang="en-US" sz="2100" dirty="0" smtClean="0"/>
              <a:t> a </a:t>
            </a:r>
            <a:r>
              <a:rPr lang="en-US" sz="2100" b="1" dirty="0" smtClean="0">
                <a:solidFill>
                  <a:srgbClr val="00B050"/>
                </a:solidFill>
              </a:rPr>
              <a:t>complete cycle</a:t>
            </a:r>
            <a:r>
              <a:rPr lang="en-US" sz="2100" dirty="0" smtClean="0"/>
              <a:t> for doing this.</a:t>
            </a:r>
          </a:p>
          <a:p>
            <a:pPr marL="0" lvl="1"/>
            <a:endParaRPr lang="en-US" sz="2100" dirty="0" smtClean="0"/>
          </a:p>
          <a:p>
            <a:pPr marL="0" lvl="1"/>
            <a:r>
              <a:rPr lang="en-US" sz="2100" dirty="0" smtClean="0"/>
              <a:t>This might be </a:t>
            </a:r>
            <a:r>
              <a:rPr lang="en-US" sz="2100" b="1" dirty="0" smtClean="0">
                <a:solidFill>
                  <a:srgbClr val="00B050"/>
                </a:solidFill>
              </a:rPr>
              <a:t>time consuming</a:t>
            </a:r>
            <a:r>
              <a:rPr lang="en-US" sz="2100" dirty="0" smtClean="0"/>
              <a:t>, specially if there are </a:t>
            </a:r>
            <a:r>
              <a:rPr lang="en-US" sz="2100" b="1" dirty="0" smtClean="0">
                <a:solidFill>
                  <a:srgbClr val="0070C0"/>
                </a:solidFill>
              </a:rPr>
              <a:t>many nodes </a:t>
            </a:r>
            <a:r>
              <a:rPr lang="en-US" sz="2100" dirty="0" smtClean="0"/>
              <a:t>in the list.</a:t>
            </a:r>
            <a:endParaRPr lang="en-US" sz="2100" dirty="0" smtClean="0"/>
          </a:p>
          <a:p>
            <a:pPr marL="0" lvl="1"/>
            <a:endParaRPr lang="en-US" sz="2100" dirty="0" smtClean="0"/>
          </a:p>
          <a:p>
            <a:pPr marL="0" lvl="1"/>
            <a:r>
              <a:rPr lang="en-US" sz="2100" b="1" dirty="0" smtClean="0">
                <a:solidFill>
                  <a:srgbClr val="0070C0"/>
                </a:solidFill>
              </a:rPr>
              <a:t>So,</a:t>
            </a:r>
            <a:r>
              <a:rPr lang="en-US" sz="2100" b="1" dirty="0" smtClean="0">
                <a:solidFill>
                  <a:srgbClr val="0070C0"/>
                </a:solidFill>
              </a:rPr>
              <a:t> </a:t>
            </a:r>
            <a:r>
              <a:rPr lang="en-US" sz="2100" dirty="0" smtClean="0"/>
              <a:t>as an </a:t>
            </a:r>
            <a:r>
              <a:rPr lang="en-US" sz="2100" b="1" dirty="0" smtClean="0">
                <a:solidFill>
                  <a:srgbClr val="FF0000"/>
                </a:solidFill>
              </a:rPr>
              <a:t>alternative solution</a:t>
            </a:r>
            <a:r>
              <a:rPr lang="en-US" sz="2100" dirty="0" smtClean="0"/>
              <a:t>, we can add </a:t>
            </a:r>
            <a:r>
              <a:rPr lang="en-US" sz="2100" b="1" dirty="0" smtClean="0">
                <a:solidFill>
                  <a:srgbClr val="00B050"/>
                </a:solidFill>
              </a:rPr>
              <a:t>one more pointer </a:t>
            </a:r>
            <a:r>
              <a:rPr lang="en-US" sz="2100" dirty="0" smtClean="0"/>
              <a:t>in every node, such that now a node not only points to it’s </a:t>
            </a:r>
            <a:r>
              <a:rPr lang="en-US" sz="2100" b="1" dirty="0" smtClean="0">
                <a:solidFill>
                  <a:srgbClr val="0070C0"/>
                </a:solidFill>
              </a:rPr>
              <a:t>next node</a:t>
            </a:r>
            <a:r>
              <a:rPr lang="en-US" sz="2100" dirty="0" smtClean="0"/>
              <a:t>, but also points to it’s </a:t>
            </a:r>
            <a:r>
              <a:rPr lang="en-US" sz="2100" b="1" dirty="0" smtClean="0">
                <a:solidFill>
                  <a:srgbClr val="7030A0"/>
                </a:solidFill>
              </a:rPr>
              <a:t>previous node</a:t>
            </a:r>
            <a:r>
              <a:rPr lang="en-US" sz="2100" dirty="0" smtClean="0"/>
              <a:t>.</a:t>
            </a:r>
            <a:endParaRPr lang="en-US" sz="2100" b="1" dirty="0" smtClean="0">
              <a:solidFill>
                <a:srgbClr val="00B050"/>
              </a:solidFill>
            </a:endParaRPr>
          </a:p>
          <a:p>
            <a:pPr marL="0" lvl="1"/>
            <a:endParaRPr lang="en-US" sz="2100" dirty="0" smtClean="0"/>
          </a:p>
          <a:p>
            <a:r>
              <a:rPr lang="en-US" sz="2100" dirty="0" smtClean="0"/>
              <a:t>In this way </a:t>
            </a:r>
            <a:r>
              <a:rPr lang="en-US" sz="2100" b="1" dirty="0" smtClean="0">
                <a:solidFill>
                  <a:srgbClr val="0070C0"/>
                </a:solidFill>
              </a:rPr>
              <a:t>each node </a:t>
            </a:r>
            <a:r>
              <a:rPr lang="en-US" sz="2100" dirty="0" smtClean="0"/>
              <a:t>will be connected to </a:t>
            </a:r>
            <a:r>
              <a:rPr lang="en-US" sz="2100" b="1" dirty="0" smtClean="0">
                <a:solidFill>
                  <a:srgbClr val="7030A0"/>
                </a:solidFill>
              </a:rPr>
              <a:t>two nodes </a:t>
            </a:r>
            <a:r>
              <a:rPr lang="en-US" sz="2100" dirty="0" smtClean="0"/>
              <a:t>and it will be </a:t>
            </a:r>
            <a:r>
              <a:rPr lang="en-US" sz="2100" b="1" dirty="0" smtClean="0">
                <a:solidFill>
                  <a:srgbClr val="FF0000"/>
                </a:solidFill>
              </a:rPr>
              <a:t>directly possible </a:t>
            </a:r>
            <a:r>
              <a:rPr lang="en-US" sz="2100" dirty="0" smtClean="0"/>
              <a:t>for us to access previous or next node of the </a:t>
            </a:r>
            <a:r>
              <a:rPr lang="en-US" sz="2100" b="1" dirty="0" smtClean="0">
                <a:solidFill>
                  <a:srgbClr val="00B050"/>
                </a:solidFill>
              </a:rPr>
              <a:t>current node</a:t>
            </a:r>
            <a:r>
              <a:rPr lang="en-US" sz="2100" dirty="0" smtClean="0"/>
              <a:t>. This kind of </a:t>
            </a:r>
            <a:r>
              <a:rPr lang="en-US" sz="2100" b="1" dirty="0" smtClean="0">
                <a:solidFill>
                  <a:srgbClr val="7030A0"/>
                </a:solidFill>
              </a:rPr>
              <a:t>Linked List </a:t>
            </a:r>
            <a:r>
              <a:rPr lang="en-US" sz="2100" dirty="0" smtClean="0"/>
              <a:t>is called </a:t>
            </a:r>
            <a:r>
              <a:rPr lang="en-US" sz="2100" b="1" dirty="0" smtClean="0">
                <a:solidFill>
                  <a:srgbClr val="FF0000"/>
                </a:solidFill>
              </a:rPr>
              <a:t>DOUBLY LINKED LIST</a:t>
            </a:r>
            <a:r>
              <a:rPr lang="en-US" sz="2100" dirty="0" smtClean="0"/>
              <a:t>.</a:t>
            </a:r>
            <a:endParaRPr lang="en-I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Physical Representation Of A </a:t>
            </a:r>
            <a:r>
              <a:rPr lang="en-US" b="1" dirty="0" smtClean="0"/>
              <a:t>Doubly Linked </a:t>
            </a:r>
            <a:r>
              <a:rPr lang="en-US" b="1" dirty="0" smtClean="0"/>
              <a:t>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14348" y="2857496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428628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85786" y="321468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14348" y="248816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4348" y="3988362"/>
          <a:ext cx="8572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85786" y="434555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rot="5400000" flipH="1" flipV="1">
            <a:off x="931165" y="3792261"/>
            <a:ext cx="41648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423787" y="2845354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428628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495225" y="3202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423787" y="247602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209869" y="2845354"/>
          <a:ext cx="2143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9"/>
                <a:gridCol w="428628"/>
                <a:gridCol w="857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281307" y="32025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000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209869" y="247602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r>
              <a:rPr lang="en-US" dirty="0" smtClean="0"/>
              <a:t>      data     next</a:t>
            </a:r>
            <a:endParaRPr lang="en-IN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57488" y="3071810"/>
            <a:ext cx="571504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72132" y="3070222"/>
            <a:ext cx="642942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A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16000" y="1527048"/>
            <a:ext cx="4198810" cy="518810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doubly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doubly *</a:t>
            </a:r>
            <a:r>
              <a:rPr lang="en-US" sz="2400" dirty="0" err="1" smtClean="0">
                <a:solidFill>
                  <a:schemeClr val="tx1"/>
                </a:solidFill>
              </a:rPr>
              <a:t>prev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doubly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append(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doubly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**,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display(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doubly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doubly </a:t>
            </a:r>
            <a:r>
              <a:rPr lang="en-US" sz="2400" dirty="0" smtClean="0">
                <a:solidFill>
                  <a:schemeClr val="tx1"/>
                </a:solidFill>
              </a:rPr>
              <a:t>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append(&amp;start,10);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append(&amp;start,20);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append(&amp;start,30);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getch</a:t>
            </a:r>
            <a:r>
              <a:rPr lang="en-US" sz="2400" dirty="0" smtClean="0">
                <a:solidFill>
                  <a:schemeClr val="tx1"/>
                </a:solidFill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6248" y="1500174"/>
            <a:ext cx="4198810" cy="51881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append(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doubly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**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baseline="0" dirty="0" smtClean="0"/>
              <a:t>{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/>
              <a:t>doubly</a:t>
            </a:r>
            <a:r>
              <a:rPr lang="en-US" sz="2400" dirty="0" smtClean="0"/>
              <a:t> </a:t>
            </a:r>
            <a:r>
              <a:rPr lang="en-US" sz="2400" dirty="0" smtClean="0"/>
              <a:t>*p, *temp;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sz="2400" dirty="0" smtClean="0"/>
              <a:t>	p=(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/>
              <a:t>doubly</a:t>
            </a:r>
            <a:r>
              <a:rPr lang="en-US" sz="2400" dirty="0" smtClean="0"/>
              <a:t> </a:t>
            </a:r>
            <a:r>
              <a:rPr lang="en-US" sz="2400" dirty="0" smtClean="0"/>
              <a:t>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/>
              <a:t>doubly</a:t>
            </a:r>
            <a:r>
              <a:rPr lang="en-US" sz="2400" dirty="0" smtClean="0"/>
              <a:t>));</a:t>
            </a:r>
            <a:endParaRPr lang="en-US" sz="24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p-&gt;data=x</a:t>
            </a:r>
            <a:r>
              <a:rPr lang="en-US" sz="2400" dirty="0" smtClean="0"/>
              <a:t>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</a:t>
            </a:r>
            <a:r>
              <a:rPr lang="en-US" sz="2400" dirty="0" smtClean="0"/>
              <a:t>p-&gt;next=NULL;</a:t>
            </a:r>
            <a:endParaRPr lang="en-US" sz="24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if(*</a:t>
            </a:r>
            <a:r>
              <a:rPr lang="en-US" sz="2400" dirty="0" err="1" smtClean="0"/>
              <a:t>ps</a:t>
            </a:r>
            <a:r>
              <a:rPr lang="en-US" sz="2400" dirty="0" smtClean="0"/>
              <a:t>==NULL)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{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 p-</a:t>
            </a:r>
            <a:r>
              <a:rPr lang="en-US" sz="2400" dirty="0" smtClean="0"/>
              <a:t>&gt;</a:t>
            </a:r>
            <a:r>
              <a:rPr lang="en-US" sz="2400" dirty="0" err="1" smtClean="0"/>
              <a:t>prev</a:t>
            </a:r>
            <a:r>
              <a:rPr lang="en-US" sz="2400" dirty="0" smtClean="0"/>
              <a:t>=NULL;</a:t>
            </a:r>
            <a:endParaRPr lang="en-US" sz="24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*</a:t>
            </a:r>
            <a:r>
              <a:rPr lang="en-US" sz="2400" dirty="0" err="1" smtClean="0"/>
              <a:t>ps</a:t>
            </a:r>
            <a:r>
              <a:rPr lang="en-US" sz="2400" dirty="0" smtClean="0"/>
              <a:t>=p;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 return;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}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</a:t>
            </a:r>
            <a:r>
              <a:rPr lang="en-US" sz="2400" dirty="0" smtClean="0"/>
              <a:t>temp=*</a:t>
            </a:r>
            <a:r>
              <a:rPr lang="en-US" sz="2400" dirty="0" err="1" smtClean="0"/>
              <a:t>ps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while(temp-&gt;next</a:t>
            </a:r>
            <a:r>
              <a:rPr lang="en-US" sz="2400" dirty="0" smtClean="0"/>
              <a:t>!=NULL)</a:t>
            </a:r>
            <a:endParaRPr lang="en-US" sz="24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{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 temp=temp-&gt;next;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}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temp-&gt;next=p;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lang="en-US" sz="2400" dirty="0" err="1" smtClean="0"/>
              <a:t>prev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=temp;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Displaying The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85720" y="1500174"/>
            <a:ext cx="4572032" cy="51881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void display(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/>
              <a:t>doubly </a:t>
            </a:r>
            <a:r>
              <a:rPr lang="en-US" sz="2400" dirty="0" smtClean="0"/>
              <a:t>*p)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{    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/>
              <a:t>doubly*temp</a:t>
            </a:r>
            <a:r>
              <a:rPr lang="en-US" sz="2400" dirty="0" smtClean="0"/>
              <a:t>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if(p==NULL)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{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("List is empty");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</a:t>
            </a:r>
            <a:r>
              <a:rPr lang="en-US" sz="2400" dirty="0" smtClean="0"/>
              <a:t>return</a:t>
            </a:r>
            <a:r>
              <a:rPr lang="en-US" sz="2400" dirty="0" smtClean="0"/>
              <a:t>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}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</a:t>
            </a:r>
            <a:r>
              <a:rPr lang="en-US" sz="2400" dirty="0" smtClean="0"/>
              <a:t>temp=p;</a:t>
            </a:r>
            <a:endParaRPr lang="en-US" sz="2400" dirty="0" smtClean="0"/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do	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{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 temp=temp-&gt;next;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("%d ",temp-&gt;data);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} while(temp!=p)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3542</TotalTime>
  <Words>223</Words>
  <Application>Microsoft Office PowerPoint</Application>
  <PresentationFormat>On-screen Show (4:3)</PresentationFormat>
  <Paragraphs>93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Today’s Agenda</vt:lpstr>
      <vt:lpstr>Introduction</vt:lpstr>
      <vt:lpstr>Physical Representation Of A Doubly Linked List</vt:lpstr>
      <vt:lpstr>Implementation Of A Circular Linked List</vt:lpstr>
      <vt:lpstr>Displaying The Circular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289</cp:revision>
  <dcterms:created xsi:type="dcterms:W3CDTF">2015-12-21T13:46:48Z</dcterms:created>
  <dcterms:modified xsi:type="dcterms:W3CDTF">2020-09-10T11:52:54Z</dcterms:modified>
</cp:coreProperties>
</file>