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91" r:id="rId4"/>
    <p:sldId id="402" r:id="rId5"/>
    <p:sldId id="403" r:id="rId6"/>
    <p:sldId id="409" r:id="rId7"/>
    <p:sldId id="410" r:id="rId8"/>
    <p:sldId id="406" r:id="rId9"/>
    <p:sldId id="4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18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Deletion In A Doubly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75116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We</a:t>
            </a:r>
            <a:r>
              <a:rPr lang="en-US" sz="2800" dirty="0" smtClean="0">
                <a:solidFill>
                  <a:schemeClr val="tx1"/>
                </a:solidFill>
              </a:rPr>
              <a:t> will study </a:t>
            </a:r>
            <a:r>
              <a:rPr lang="en-US" sz="2800" b="1" dirty="0" smtClean="0">
                <a:solidFill>
                  <a:srgbClr val="7030A0"/>
                </a:solidFill>
              </a:rPr>
              <a:t>three cases </a:t>
            </a:r>
            <a:r>
              <a:rPr lang="en-US" sz="2800" dirty="0" smtClean="0">
                <a:solidFill>
                  <a:schemeClr val="tx1"/>
                </a:solidFill>
              </a:rPr>
              <a:t>of </a:t>
            </a:r>
            <a:r>
              <a:rPr lang="en-US" sz="2800" b="1" dirty="0" smtClean="0">
                <a:solidFill>
                  <a:srgbClr val="00B050"/>
                </a:solidFill>
              </a:rPr>
              <a:t>deletion 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Deleting 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b="1" dirty="0" smtClean="0">
                <a:solidFill>
                  <a:srgbClr val="00B050"/>
                </a:solidFill>
              </a:rPr>
              <a:t>First Node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Deleting</a:t>
            </a: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b="1" dirty="0" smtClean="0">
                <a:solidFill>
                  <a:srgbClr val="0070C0"/>
                </a:solidFill>
              </a:rPr>
              <a:t>Last Node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Deleting </a:t>
            </a:r>
            <a:r>
              <a:rPr lang="en-US" sz="2800" dirty="0" smtClean="0">
                <a:solidFill>
                  <a:schemeClr val="tx1"/>
                </a:solidFill>
              </a:rPr>
              <a:t>a Node whose </a:t>
            </a:r>
            <a:r>
              <a:rPr lang="en-US" sz="2800" b="1" dirty="0" smtClean="0">
                <a:solidFill>
                  <a:srgbClr val="00B050"/>
                </a:solidFill>
              </a:rPr>
              <a:t>Data Part </a:t>
            </a:r>
            <a:r>
              <a:rPr lang="en-US" sz="2800" dirty="0" smtClean="0">
                <a:solidFill>
                  <a:schemeClr val="tx1"/>
                </a:solidFill>
              </a:rPr>
              <a:t>matches with the </a:t>
            </a:r>
            <a:r>
              <a:rPr lang="en-US" sz="2800" b="1" dirty="0" smtClean="0">
                <a:solidFill>
                  <a:srgbClr val="FF0000"/>
                </a:solidFill>
              </a:rPr>
              <a:t>given value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Circular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>
                <a:solidFill>
                  <a:schemeClr val="tx1"/>
                </a:solidFill>
              </a:rPr>
              <a:t> can be </a:t>
            </a:r>
            <a:r>
              <a:rPr lang="en-US" sz="2400" b="1" dirty="0" smtClean="0">
                <a:solidFill>
                  <a:srgbClr val="00B050"/>
                </a:solidFill>
              </a:rPr>
              <a:t>3 </a:t>
            </a:r>
            <a:r>
              <a:rPr lang="en-US" sz="2400" b="1" dirty="0" err="1" smtClean="0">
                <a:solidFill>
                  <a:srgbClr val="00B050"/>
                </a:solidFill>
              </a:rPr>
              <a:t>possiblities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we are going to </a:t>
            </a:r>
            <a:r>
              <a:rPr lang="en-US" sz="2400" b="1" dirty="0" smtClean="0">
                <a:solidFill>
                  <a:srgbClr val="7030A0"/>
                </a:solidFill>
              </a:rPr>
              <a:t>first node</a:t>
            </a:r>
            <a:r>
              <a:rPr lang="en-US" sz="2400" dirty="0" smtClean="0">
                <a:solidFill>
                  <a:schemeClr val="tx1"/>
                </a:solidFill>
              </a:rPr>
              <a:t> of a </a:t>
            </a:r>
            <a:r>
              <a:rPr lang="en-US" sz="2400" b="1" dirty="0" smtClean="0">
                <a:solidFill>
                  <a:srgbClr val="0070C0"/>
                </a:solidFill>
              </a:rPr>
              <a:t>Doubly Linked List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Before Deletion</a:t>
            </a:r>
            <a:r>
              <a:rPr lang="en-US" sz="2400" dirty="0" smtClean="0">
                <a:solidFill>
                  <a:schemeClr val="tx1"/>
                </a:solidFill>
              </a:rPr>
              <a:t>		  	</a:t>
            </a:r>
            <a:r>
              <a:rPr lang="en-US" sz="2400" b="1" dirty="0" smtClean="0">
                <a:solidFill>
                  <a:srgbClr val="0070C0"/>
                </a:solidFill>
              </a:rPr>
              <a:t>After Deletion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1. 						1.	List Is Empty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2.   						2.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342900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43042" y="378619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81190" y="548856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7225" y="58457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85852" y="4559866"/>
          <a:ext cx="21256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6"/>
                <a:gridCol w="428628"/>
                <a:gridCol w="839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28794" y="491705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290753" y="421481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  next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2166941" y="5357827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929322" y="464344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72198" y="50006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Doubly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40528" y="18573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340528" y="414338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928662" y="2071678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  <a:gridCol w="428628"/>
                <a:gridCol w="857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000100" y="24288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928662" y="170234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928662" y="3202544"/>
          <a:ext cx="8572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00100" y="355973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75" name="Straight Arrow Connector 74"/>
          <p:cNvCxnSpPr>
            <a:endCxn id="71" idx="2"/>
          </p:cNvCxnSpPr>
          <p:nvPr/>
        </p:nvCxnSpPr>
        <p:spPr>
          <a:xfrm rot="5400000" flipH="1" flipV="1">
            <a:off x="1145479" y="3006443"/>
            <a:ext cx="41648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638101" y="2059536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  <a:gridCol w="505268"/>
                <a:gridCol w="7806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709539" y="24167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3638101" y="169020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6424183" y="2059536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023"/>
                <a:gridCol w="500066"/>
                <a:gridCol w="8520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6495621" y="241672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6424183" y="169020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071802" y="2285992"/>
            <a:ext cx="571504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86446" y="2284404"/>
            <a:ext cx="642942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28662" y="5702874"/>
          <a:ext cx="8572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000100" y="60600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89" name="Straight Arrow Connector 88"/>
          <p:cNvCxnSpPr/>
          <p:nvPr/>
        </p:nvCxnSpPr>
        <p:spPr>
          <a:xfrm rot="5400000" flipH="1" flipV="1">
            <a:off x="1145479" y="5506773"/>
            <a:ext cx="41648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923457" y="4559866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  <a:gridCol w="505268"/>
                <a:gridCol w="7806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994895" y="4917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923457" y="419053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3709539" y="4559866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023"/>
                <a:gridCol w="494864"/>
                <a:gridCol w="857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3780977" y="491705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3709539" y="419053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071802" y="4784734"/>
            <a:ext cx="642942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Doubly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1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841620" cy="5188100"/>
          </a:xfrm>
        </p:spPr>
        <p:txBody>
          <a:bodyPr>
            <a:normAutofit fontScale="6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stdio.h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conio.h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alloc.h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data;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*next;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append(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**,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display(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</a:rPr>
              <a:t>del_first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**);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*start=NULL;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 10);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 20);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display(start);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del_first</a:t>
            </a:r>
            <a:r>
              <a:rPr lang="en-US" sz="2400" dirty="0" smtClean="0">
                <a:solidFill>
                  <a:schemeClr val="tx1"/>
                </a:solidFill>
              </a:rPr>
              <a:t>(&amp;start);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display(start);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29190" y="1357298"/>
            <a:ext cx="410080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void </a:t>
            </a:r>
            <a:r>
              <a:rPr lang="en-US" sz="1600" dirty="0" err="1" smtClean="0"/>
              <a:t>del_first</a:t>
            </a:r>
            <a:r>
              <a:rPr lang="en-US" sz="1600" dirty="0" smtClean="0"/>
              <a:t>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node **</a:t>
            </a:r>
            <a:r>
              <a:rPr lang="en-US" sz="1600" dirty="0" err="1" smtClean="0"/>
              <a:t>ps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struct</a:t>
            </a:r>
            <a:r>
              <a:rPr lang="en-US" sz="1600" dirty="0" smtClean="0"/>
              <a:t> node *temp;</a:t>
            </a:r>
          </a:p>
          <a:p>
            <a:r>
              <a:rPr lang="en-US" sz="1600" dirty="0" smtClean="0"/>
              <a:t>	if(*</a:t>
            </a:r>
            <a:r>
              <a:rPr lang="en-US" sz="1600" dirty="0" err="1" smtClean="0"/>
              <a:t>ps</a:t>
            </a:r>
            <a:r>
              <a:rPr lang="en-US" sz="1600" dirty="0" smtClean="0"/>
              <a:t>==NULL)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(“List is empty”);</a:t>
            </a:r>
          </a:p>
          <a:p>
            <a:r>
              <a:rPr lang="en-US" sz="1600" dirty="0" smtClean="0"/>
              <a:t>		return;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	if((*</a:t>
            </a:r>
            <a:r>
              <a:rPr lang="en-US" sz="1600" dirty="0" err="1" smtClean="0"/>
              <a:t>ps</a:t>
            </a:r>
            <a:r>
              <a:rPr lang="en-US" sz="1600" dirty="0" smtClean="0"/>
              <a:t>)-&gt;next</a:t>
            </a:r>
            <a:r>
              <a:rPr lang="en-US" sz="1600" dirty="0" smtClean="0"/>
              <a:t>==NULL)</a:t>
            </a:r>
            <a:endParaRPr lang="en-US" sz="1600" dirty="0" smtClean="0"/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	free(*</a:t>
            </a:r>
            <a:r>
              <a:rPr lang="en-US" sz="1600" dirty="0" err="1" smtClean="0"/>
              <a:t>ps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		*</a:t>
            </a:r>
            <a:r>
              <a:rPr lang="en-US" sz="1600" dirty="0" err="1" smtClean="0"/>
              <a:t>ps</a:t>
            </a:r>
            <a:r>
              <a:rPr lang="en-US" sz="1600" dirty="0" smtClean="0"/>
              <a:t>=NULL:</a:t>
            </a:r>
          </a:p>
          <a:p>
            <a:r>
              <a:rPr lang="en-US" sz="1600" dirty="0" smtClean="0"/>
              <a:t>		return;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	temp=*</a:t>
            </a:r>
            <a:r>
              <a:rPr lang="en-US" sz="1600" dirty="0" err="1" smtClean="0"/>
              <a:t>ps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*</a:t>
            </a:r>
            <a:r>
              <a:rPr lang="en-US" sz="1600" dirty="0" err="1" smtClean="0"/>
              <a:t>ps</a:t>
            </a:r>
            <a:r>
              <a:rPr lang="en-US" sz="1600" dirty="0" smtClean="0"/>
              <a:t>=temp-&gt;next;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(*</a:t>
            </a:r>
            <a:r>
              <a:rPr lang="en-US" sz="1600" dirty="0" err="1" smtClean="0"/>
              <a:t>ps</a:t>
            </a:r>
            <a:r>
              <a:rPr lang="en-US" sz="1600" dirty="0" smtClean="0"/>
              <a:t>)-&gt;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=NULL;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free(temp);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Circular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>
                <a:solidFill>
                  <a:schemeClr val="tx1"/>
                </a:solidFill>
              </a:rPr>
              <a:t> can be </a:t>
            </a:r>
            <a:r>
              <a:rPr lang="en-US" sz="2400" b="1" dirty="0" smtClean="0">
                <a:solidFill>
                  <a:srgbClr val="00B050"/>
                </a:solidFill>
              </a:rPr>
              <a:t>3 </a:t>
            </a:r>
            <a:r>
              <a:rPr lang="en-US" sz="2400" b="1" dirty="0" err="1" smtClean="0">
                <a:solidFill>
                  <a:srgbClr val="00B050"/>
                </a:solidFill>
              </a:rPr>
              <a:t>possiblities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we are going to </a:t>
            </a:r>
            <a:r>
              <a:rPr lang="en-US" sz="2400" b="1" dirty="0" smtClean="0">
                <a:solidFill>
                  <a:srgbClr val="7030A0"/>
                </a:solidFill>
              </a:rPr>
              <a:t>Last node</a:t>
            </a:r>
            <a:r>
              <a:rPr lang="en-US" sz="2400" dirty="0" smtClean="0">
                <a:solidFill>
                  <a:schemeClr val="tx1"/>
                </a:solidFill>
              </a:rPr>
              <a:t> of a </a:t>
            </a:r>
            <a:r>
              <a:rPr lang="en-US" sz="2400" b="1" dirty="0" smtClean="0">
                <a:solidFill>
                  <a:srgbClr val="0070C0"/>
                </a:solidFill>
              </a:rPr>
              <a:t>Doubly Linked List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Before Deletion</a:t>
            </a:r>
            <a:r>
              <a:rPr lang="en-US" sz="2400" dirty="0" smtClean="0">
                <a:solidFill>
                  <a:schemeClr val="tx1"/>
                </a:solidFill>
              </a:rPr>
              <a:t>		  	</a:t>
            </a:r>
            <a:r>
              <a:rPr lang="en-US" sz="2400" b="1" dirty="0" smtClean="0">
                <a:solidFill>
                  <a:srgbClr val="0070C0"/>
                </a:solidFill>
              </a:rPr>
              <a:t>After Deletion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1. 						1.	List Is Empty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2.   						2.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342900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43042" y="378619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81190" y="5488560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7225" y="58457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85852" y="4559866"/>
          <a:ext cx="21256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6"/>
                <a:gridCol w="428628"/>
                <a:gridCol w="839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28794" y="491705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290753" y="421481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  next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2166941" y="5357827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929322" y="464344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72198" y="50006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Doubly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40528" y="18573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340528" y="414338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928662" y="2071678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  <a:gridCol w="428628"/>
                <a:gridCol w="857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000100" y="24288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928662" y="170234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928662" y="3202544"/>
          <a:ext cx="8572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00100" y="355973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75" name="Straight Arrow Connector 74"/>
          <p:cNvCxnSpPr>
            <a:endCxn id="71" idx="2"/>
          </p:cNvCxnSpPr>
          <p:nvPr/>
        </p:nvCxnSpPr>
        <p:spPr>
          <a:xfrm rot="5400000" flipH="1" flipV="1">
            <a:off x="1145479" y="3006443"/>
            <a:ext cx="41648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638101" y="2059536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  <a:gridCol w="505268"/>
                <a:gridCol w="7806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709539" y="24167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3638101" y="169020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6424183" y="2059536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023"/>
                <a:gridCol w="494864"/>
                <a:gridCol w="857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6495621" y="241672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6424183" y="169020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071802" y="2285992"/>
            <a:ext cx="571504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86446" y="2284404"/>
            <a:ext cx="642942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28662" y="5702874"/>
          <a:ext cx="8572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000100" y="60600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89" name="Straight Arrow Connector 88"/>
          <p:cNvCxnSpPr/>
          <p:nvPr/>
        </p:nvCxnSpPr>
        <p:spPr>
          <a:xfrm rot="5400000" flipH="1" flipV="1">
            <a:off x="1145479" y="5506773"/>
            <a:ext cx="41648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923457" y="4559866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  <a:gridCol w="428628"/>
                <a:gridCol w="857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994895" y="491705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923457" y="419053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3709539" y="4559866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023"/>
                <a:gridCol w="494864"/>
                <a:gridCol w="857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3780977" y="4917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3709539" y="419053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071802" y="4784734"/>
            <a:ext cx="642942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For Deletion Of The Last Node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14282" y="1610575"/>
            <a:ext cx="43572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del_last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**</a:t>
            </a:r>
            <a:r>
              <a:rPr lang="en-US" dirty="0" err="1" smtClean="0"/>
              <a:t>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*temp, *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r>
              <a:rPr lang="en-US" dirty="0" smtClean="0"/>
              <a:t>	if(*</a:t>
            </a:r>
            <a:r>
              <a:rPr lang="en-US" dirty="0" err="1" smtClean="0"/>
              <a:t>ps</a:t>
            </a:r>
            <a:r>
              <a:rPr lang="en-US" dirty="0" smtClean="0"/>
              <a:t>==NULL)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(“List is empty”);</a:t>
            </a:r>
          </a:p>
          <a:p>
            <a:r>
              <a:rPr lang="en-US" dirty="0" smtClean="0"/>
              <a:t>		return;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if((*</a:t>
            </a:r>
            <a:r>
              <a:rPr lang="en-US" dirty="0" err="1" smtClean="0"/>
              <a:t>ps</a:t>
            </a:r>
            <a:r>
              <a:rPr lang="en-US" dirty="0" smtClean="0"/>
              <a:t>)-&gt;next</a:t>
            </a:r>
            <a:r>
              <a:rPr lang="en-US" dirty="0" smtClean="0"/>
              <a:t>==NULL)</a:t>
            </a:r>
            <a:endParaRPr lang="en-US" dirty="0" smtClean="0"/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free(*</a:t>
            </a:r>
            <a:r>
              <a:rPr lang="en-US" dirty="0" err="1" smtClean="0"/>
              <a:t>ps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(*</a:t>
            </a:r>
            <a:r>
              <a:rPr lang="en-US" dirty="0" err="1" smtClean="0"/>
              <a:t>ps</a:t>
            </a:r>
            <a:r>
              <a:rPr lang="en-US" dirty="0" smtClean="0"/>
              <a:t>)=NULL:</a:t>
            </a:r>
          </a:p>
          <a:p>
            <a:r>
              <a:rPr lang="en-US" dirty="0" smtClean="0"/>
              <a:t>		return;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857752" y="1638248"/>
            <a:ext cx="39885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temp=*</a:t>
            </a:r>
            <a:r>
              <a:rPr lang="en-US" dirty="0" err="1" smtClean="0"/>
              <a:t>ps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while(temp-&gt;next</a:t>
            </a:r>
            <a:r>
              <a:rPr lang="en-US" dirty="0" smtClean="0"/>
              <a:t>!=NULL)</a:t>
            </a:r>
            <a:endParaRPr lang="en-US" dirty="0" smtClean="0"/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prev</a:t>
            </a:r>
            <a:r>
              <a:rPr lang="en-US" dirty="0" smtClean="0"/>
              <a:t>=temp;</a:t>
            </a:r>
          </a:p>
          <a:p>
            <a:r>
              <a:rPr lang="en-US" dirty="0" smtClean="0"/>
              <a:t>		temp=temp-&gt;next;</a:t>
            </a:r>
          </a:p>
          <a:p>
            <a:r>
              <a:rPr lang="en-US" dirty="0" smtClean="0"/>
              <a:t>	}	</a:t>
            </a:r>
          </a:p>
          <a:p>
            <a:r>
              <a:rPr lang="en-US" dirty="0" smtClean="0"/>
              <a:t>	free(temp);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prev</a:t>
            </a:r>
            <a:r>
              <a:rPr lang="en-US" dirty="0" smtClean="0"/>
              <a:t>-&gt;</a:t>
            </a:r>
            <a:r>
              <a:rPr lang="en-US" dirty="0" smtClean="0"/>
              <a:t>next=NULL;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1500174"/>
            <a:ext cx="8572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Ques.1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Write a function called </a:t>
            </a:r>
            <a:r>
              <a:rPr lang="en-US" sz="2000" b="1" dirty="0" err="1" smtClean="0">
                <a:solidFill>
                  <a:srgbClr val="FF0000"/>
                </a:solidFill>
              </a:rPr>
              <a:t>del_any</a:t>
            </a:r>
            <a:r>
              <a:rPr lang="en-US" sz="2000" b="1" dirty="0" smtClean="0">
                <a:solidFill>
                  <a:srgbClr val="FF0000"/>
                </a:solidFill>
              </a:rPr>
              <a:t>(), which accepts an integer as argument and removes that node from the list whose data part matches with the argument passed. Assume that data is unique in every node.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Ques.2 Write a function insert(), which adds a new node in a linked list in such a way that the list always remains sorted. </a:t>
            </a: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Ques3. Write a function which displays the nodes of a linked list in reverse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3068</TotalTime>
  <Words>349</Words>
  <Application>Microsoft Office PowerPoint</Application>
  <PresentationFormat>On-screen Show (4:3)</PresentationFormat>
  <Paragraphs>193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Slide 1</vt:lpstr>
      <vt:lpstr>Deletion In A Doubly Linked List</vt:lpstr>
      <vt:lpstr>Deleting First Node Of A Circular Linked List</vt:lpstr>
      <vt:lpstr>Deleting First Node Of A Doubly Linked List</vt:lpstr>
      <vt:lpstr>Deleting First Node Of A Doubly Linked List</vt:lpstr>
      <vt:lpstr>Deleting First Node Of A Circular Linked List</vt:lpstr>
      <vt:lpstr>Deleting First Node Of A Doubly Linked List</vt:lpstr>
      <vt:lpstr>Function For Deletion Of The Last Node</vt:lpstr>
      <vt:lpstr>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291</cp:revision>
  <dcterms:created xsi:type="dcterms:W3CDTF">2015-12-21T13:46:48Z</dcterms:created>
  <dcterms:modified xsi:type="dcterms:W3CDTF">2020-09-14T13:43:28Z</dcterms:modified>
</cp:coreProperties>
</file>