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362" r:id="rId4"/>
    <p:sldId id="363" r:id="rId5"/>
    <p:sldId id="364" r:id="rId6"/>
    <p:sldId id="365" r:id="rId7"/>
    <p:sldId id="366" r:id="rId8"/>
    <p:sldId id="367" r:id="rId9"/>
    <p:sldId id="3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51" autoAdjust="0"/>
    <p:restoredTop sz="94660"/>
  </p:normalViewPr>
  <p:slideViewPr>
    <p:cSldViewPr>
      <p:cViewPr>
        <p:scale>
          <a:sx n="66" d="100"/>
          <a:sy n="66" d="100"/>
        </p:scale>
        <p:origin x="-151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28-07-2020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28-07-2020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What</a:t>
            </a:r>
            <a:r>
              <a:rPr lang="en-US" sz="2400" dirty="0" smtClean="0">
                <a:solidFill>
                  <a:schemeClr val="tx1"/>
                </a:solidFill>
              </a:rPr>
              <a:t> is an </a:t>
            </a:r>
            <a:r>
              <a:rPr lang="en-US" sz="2400" b="1" dirty="0" smtClean="0">
                <a:solidFill>
                  <a:srgbClr val="FF0000"/>
                </a:solidFill>
              </a:rPr>
              <a:t>Array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What</a:t>
            </a:r>
            <a:r>
              <a:rPr lang="en-US" sz="2400" dirty="0" smtClean="0">
                <a:solidFill>
                  <a:schemeClr val="tx1"/>
                </a:solidFill>
              </a:rPr>
              <a:t> is an </a:t>
            </a:r>
            <a:r>
              <a:rPr lang="en-US" sz="2400" b="1" dirty="0" smtClean="0">
                <a:solidFill>
                  <a:srgbClr val="00B0F0"/>
                </a:solidFill>
              </a:rPr>
              <a:t>Stack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Terminologies</a:t>
            </a:r>
            <a:r>
              <a:rPr lang="en-US" sz="2400" dirty="0" smtClean="0">
                <a:solidFill>
                  <a:schemeClr val="tx1"/>
                </a:solidFill>
              </a:rPr>
              <a:t> related to </a:t>
            </a:r>
            <a:r>
              <a:rPr lang="en-US" sz="2400" b="1" dirty="0" smtClean="0">
                <a:solidFill>
                  <a:srgbClr val="FF0000"/>
                </a:solidFill>
              </a:rPr>
              <a:t>Stack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Diagrammatic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view of </a:t>
            </a:r>
            <a:r>
              <a:rPr lang="en-US" sz="2400" b="1" dirty="0" smtClean="0">
                <a:solidFill>
                  <a:srgbClr val="7030A0"/>
                </a:solidFill>
              </a:rPr>
              <a:t>Stack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an Array?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Array</a:t>
            </a:r>
            <a:r>
              <a:rPr lang="en-US" sz="2400" dirty="0" smtClean="0">
                <a:solidFill>
                  <a:schemeClr val="tx1"/>
                </a:solidFill>
              </a:rPr>
              <a:t> is a </a:t>
            </a:r>
            <a:r>
              <a:rPr lang="en-US" sz="2400" b="1" dirty="0" smtClean="0">
                <a:solidFill>
                  <a:srgbClr val="00B050"/>
                </a:solidFill>
              </a:rPr>
              <a:t>linear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Data Structure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Array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b="1" dirty="0" smtClean="0">
                <a:solidFill>
                  <a:srgbClr val="00B050"/>
                </a:solidFill>
              </a:rPr>
              <a:t>Homogeneous</a:t>
            </a:r>
            <a:r>
              <a:rPr lang="en-US" sz="2400" dirty="0" smtClean="0">
                <a:solidFill>
                  <a:schemeClr val="tx1"/>
                </a:solidFill>
              </a:rPr>
              <a:t> collection of </a:t>
            </a:r>
            <a:r>
              <a:rPr lang="en-US" sz="2400" b="1" dirty="0" smtClean="0">
                <a:solidFill>
                  <a:srgbClr val="7030A0"/>
                </a:solidFill>
              </a:rPr>
              <a:t>multiple </a:t>
            </a:r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b="1" dirty="0" smtClean="0">
                <a:solidFill>
                  <a:srgbClr val="0070C0"/>
                </a:solidFill>
              </a:rPr>
              <a:t>items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Open</a:t>
            </a:r>
            <a:r>
              <a:rPr lang="en-US" sz="2400" dirty="0" smtClean="0">
                <a:solidFill>
                  <a:schemeClr val="tx1"/>
                </a:solidFill>
              </a:rPr>
              <a:t> from </a:t>
            </a:r>
            <a:r>
              <a:rPr lang="en-US" sz="2400" b="1" dirty="0" smtClean="0">
                <a:solidFill>
                  <a:srgbClr val="FF0000"/>
                </a:solidFill>
              </a:rPr>
              <a:t>both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00B050"/>
                </a:solidFill>
              </a:rPr>
              <a:t>ends.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Allow</a:t>
            </a:r>
            <a:r>
              <a:rPr lang="en-US" sz="2400" dirty="0" smtClean="0"/>
              <a:t> random </a:t>
            </a:r>
            <a:r>
              <a:rPr lang="en-US" sz="2400" b="1" dirty="0" smtClean="0">
                <a:solidFill>
                  <a:srgbClr val="7030A0"/>
                </a:solidFill>
              </a:rPr>
              <a:t>access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Declaring an Array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85428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#include &lt;</a:t>
            </a:r>
            <a:r>
              <a:rPr lang="en-US" sz="2400" dirty="0" err="1" smtClean="0">
                <a:solidFill>
                  <a:schemeClr val="tx1"/>
                </a:solidFill>
              </a:rPr>
              <a:t>conio.h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#include&lt;</a:t>
            </a:r>
            <a:r>
              <a:rPr lang="en-US" sz="2400" dirty="0" err="1" smtClean="0">
                <a:solidFill>
                  <a:schemeClr val="tx1"/>
                </a:solidFill>
              </a:rPr>
              <a:t>stdio.h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main()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arr</a:t>
            </a:r>
            <a:r>
              <a:rPr lang="en-US" sz="2400" dirty="0" smtClean="0">
                <a:solidFill>
                  <a:schemeClr val="tx1"/>
                </a:solidFill>
              </a:rPr>
              <a:t>[5];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for(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=0;i&lt;5;i++)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	       ……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	       ……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getch</a:t>
            </a:r>
            <a:r>
              <a:rPr lang="en-US" sz="2400" dirty="0" smtClean="0">
                <a:solidFill>
                  <a:schemeClr val="tx1"/>
                </a:solidFill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43438" y="2428868"/>
          <a:ext cx="271464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929"/>
                <a:gridCol w="542929"/>
                <a:gridCol w="542929"/>
                <a:gridCol w="542929"/>
                <a:gridCol w="5429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1024" y="24288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622416" y="2071678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0         1        2         3       4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001024" y="355973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14876" y="3000372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4714876" y="3286124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7858942" y="3142454"/>
            <a:ext cx="785818" cy="73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71934" y="250030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Stack?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85428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A</a:t>
            </a:r>
            <a:r>
              <a:rPr lang="en-US" sz="2400" b="1" dirty="0" smtClean="0">
                <a:solidFill>
                  <a:srgbClr val="7030A0"/>
                </a:solidFill>
              </a:rPr>
              <a:t> Stack</a:t>
            </a:r>
            <a:r>
              <a:rPr lang="en-US" sz="2400" dirty="0" smtClean="0"/>
              <a:t> is a </a:t>
            </a:r>
            <a:r>
              <a:rPr lang="en-US" sz="2400" b="1" dirty="0" smtClean="0">
                <a:solidFill>
                  <a:srgbClr val="00B050"/>
                </a:solidFill>
              </a:rPr>
              <a:t>linear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Data Structure </a:t>
            </a:r>
            <a:r>
              <a:rPr lang="en-US" sz="2400" dirty="0" smtClean="0"/>
              <a:t>just like an </a:t>
            </a:r>
            <a:r>
              <a:rPr lang="en-US" sz="2400" b="1" dirty="0" smtClean="0">
                <a:solidFill>
                  <a:srgbClr val="0070C0"/>
                </a:solidFill>
              </a:rPr>
              <a:t>array</a:t>
            </a:r>
            <a:r>
              <a:rPr lang="en-US" sz="2400" dirty="0" smtClean="0"/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Stack </a:t>
            </a:r>
            <a:r>
              <a:rPr lang="en-US" sz="2400" dirty="0" smtClean="0"/>
              <a:t>is a </a:t>
            </a:r>
            <a:r>
              <a:rPr lang="en-US" sz="2400" b="1" dirty="0" smtClean="0">
                <a:solidFill>
                  <a:srgbClr val="00B050"/>
                </a:solidFill>
              </a:rPr>
              <a:t>restricted</a:t>
            </a:r>
            <a:r>
              <a:rPr lang="en-US" sz="2400" dirty="0" smtClean="0"/>
              <a:t> form of </a:t>
            </a:r>
            <a:r>
              <a:rPr lang="en-US" sz="2400" b="1" dirty="0" smtClean="0">
                <a:solidFill>
                  <a:srgbClr val="0070C0"/>
                </a:solidFill>
              </a:rPr>
              <a:t>Array</a:t>
            </a:r>
            <a:r>
              <a:rPr lang="en-US" sz="2400" dirty="0" smtClean="0"/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Stack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is</a:t>
            </a:r>
            <a:r>
              <a:rPr lang="en-US" sz="2400" b="1" dirty="0" smtClean="0">
                <a:solidFill>
                  <a:srgbClr val="0070C0"/>
                </a:solidFill>
              </a:rPr>
              <a:t> Open</a:t>
            </a:r>
            <a:r>
              <a:rPr lang="en-US" sz="2400" dirty="0" smtClean="0"/>
              <a:t> from </a:t>
            </a:r>
            <a:r>
              <a:rPr lang="en-US" sz="2400" b="1" dirty="0" smtClean="0">
                <a:solidFill>
                  <a:srgbClr val="FF0000"/>
                </a:solidFill>
              </a:rPr>
              <a:t>one</a:t>
            </a:r>
            <a:r>
              <a:rPr lang="en-US" sz="2400" dirty="0" smtClean="0"/>
              <a:t> end</a:t>
            </a:r>
            <a:r>
              <a:rPr lang="en-US" sz="2400" b="1" dirty="0" smtClean="0">
                <a:solidFill>
                  <a:srgbClr val="00B050"/>
                </a:solidFill>
              </a:rPr>
              <a:t> only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closed</a:t>
            </a:r>
            <a:r>
              <a:rPr lang="en-US" sz="2400" dirty="0" smtClean="0"/>
              <a:t> from the </a:t>
            </a:r>
            <a:r>
              <a:rPr lang="en-US" sz="2400" b="1" dirty="0" smtClean="0">
                <a:solidFill>
                  <a:srgbClr val="FF0000"/>
                </a:solidFill>
              </a:rPr>
              <a:t>other</a:t>
            </a:r>
            <a:r>
              <a:rPr lang="en-US" sz="2400" dirty="0" smtClean="0"/>
              <a:t> end</a:t>
            </a:r>
            <a:r>
              <a:rPr lang="en-US" sz="2400" b="1" dirty="0" smtClean="0">
                <a:solidFill>
                  <a:srgbClr val="00B050"/>
                </a:solidFill>
              </a:rPr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F0"/>
                </a:solidFill>
              </a:rPr>
              <a:t>Stack</a:t>
            </a:r>
            <a:r>
              <a:rPr lang="en-US" sz="2400" dirty="0" smtClean="0"/>
              <a:t> doesn’t allow </a:t>
            </a:r>
            <a:r>
              <a:rPr lang="en-US" sz="2400" b="1" dirty="0" smtClean="0">
                <a:solidFill>
                  <a:srgbClr val="FF0000"/>
                </a:solidFill>
              </a:rPr>
              <a:t>random</a:t>
            </a:r>
            <a:r>
              <a:rPr lang="en-US" sz="2400" dirty="0" smtClean="0"/>
              <a:t> access of data, rather the data is </a:t>
            </a:r>
            <a:r>
              <a:rPr lang="en-US" sz="2400" b="1" dirty="0" smtClean="0">
                <a:solidFill>
                  <a:srgbClr val="7030A0"/>
                </a:solidFill>
              </a:rPr>
              <a:t>accessed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rgbClr val="00B050"/>
                </a:solidFill>
              </a:rPr>
              <a:t>sequential</a:t>
            </a:r>
            <a:r>
              <a:rPr lang="en-US" sz="2400" dirty="0" smtClean="0"/>
              <a:t> manner.</a:t>
            </a:r>
          </a:p>
          <a:p>
            <a:pPr marL="514350" indent="-51435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Like </a:t>
            </a:r>
            <a:r>
              <a:rPr lang="en-US" sz="2400" b="1" dirty="0" smtClean="0">
                <a:solidFill>
                  <a:srgbClr val="00B0F0"/>
                </a:solidFill>
              </a:rPr>
              <a:t>array</a:t>
            </a:r>
            <a:r>
              <a:rPr lang="en-US" sz="2400" dirty="0" smtClean="0"/>
              <a:t> it is also a </a:t>
            </a:r>
            <a:r>
              <a:rPr lang="en-US" sz="2400" b="1" dirty="0" smtClean="0">
                <a:solidFill>
                  <a:srgbClr val="00B050"/>
                </a:solidFill>
              </a:rPr>
              <a:t>homogeneous </a:t>
            </a:r>
            <a:r>
              <a:rPr lang="en-US" sz="2400" b="1" dirty="0" smtClean="0">
                <a:solidFill>
                  <a:srgbClr val="FF0000"/>
                </a:solidFill>
              </a:rPr>
              <a:t>collection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7030A0"/>
                </a:solidFill>
              </a:rPr>
              <a:t>elements</a:t>
            </a:r>
            <a:r>
              <a:rPr lang="en-US" sz="2400" dirty="0" smtClean="0"/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Like </a:t>
            </a:r>
            <a:r>
              <a:rPr lang="en-US" sz="2400" b="1" dirty="0" smtClean="0">
                <a:solidFill>
                  <a:srgbClr val="00B050"/>
                </a:solidFill>
              </a:rPr>
              <a:t>array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it is also </a:t>
            </a:r>
            <a:r>
              <a:rPr lang="en-US" sz="2400" b="1" dirty="0" smtClean="0">
                <a:solidFill>
                  <a:srgbClr val="FF0000"/>
                </a:solidFill>
              </a:rPr>
              <a:t>index </a:t>
            </a:r>
            <a:r>
              <a:rPr lang="en-US" sz="2400" b="1" dirty="0" smtClean="0">
                <a:solidFill>
                  <a:srgbClr val="7030A0"/>
                </a:solidFill>
              </a:rPr>
              <a:t>based</a:t>
            </a:r>
            <a:r>
              <a:rPr lang="en-US" sz="2400" dirty="0" smtClean="0"/>
              <a:t>.</a:t>
            </a: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Terminologies related to Stack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85428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PUSH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POP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LIFO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</a:rPr>
              <a:t>PEEP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00B0F0"/>
                </a:solidFill>
              </a:rPr>
              <a:t>TOS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OVERFLOW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UNDERFLOW</a:t>
            </a:r>
            <a:endParaRPr lang="en-US" sz="2300" b="1" dirty="0" smtClean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PUSH, POP &amp; LIFO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PUSH</a:t>
            </a:r>
            <a:r>
              <a:rPr lang="en-US" sz="2400" dirty="0" smtClean="0"/>
              <a:t> - Push is a </a:t>
            </a:r>
            <a:r>
              <a:rPr lang="en-US" sz="2400" b="1" dirty="0" smtClean="0">
                <a:solidFill>
                  <a:srgbClr val="002060"/>
                </a:solidFill>
              </a:rPr>
              <a:t>process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00B050"/>
                </a:solidFill>
              </a:rPr>
              <a:t>inserting</a:t>
            </a:r>
            <a:r>
              <a:rPr lang="en-US" sz="2400" dirty="0" smtClean="0"/>
              <a:t> elements in the </a:t>
            </a:r>
            <a:r>
              <a:rPr lang="en-US" sz="2400" b="1" dirty="0" smtClean="0">
                <a:solidFill>
                  <a:srgbClr val="FF0000"/>
                </a:solidFill>
              </a:rPr>
              <a:t>Stack</a:t>
            </a:r>
            <a:r>
              <a:rPr lang="en-US" sz="2400" dirty="0" smtClean="0"/>
              <a:t>, one at a </a:t>
            </a:r>
            <a:r>
              <a:rPr lang="en-US" sz="2400" b="1" dirty="0" smtClean="0">
                <a:solidFill>
                  <a:srgbClr val="0070C0"/>
                </a:solidFill>
              </a:rPr>
              <a:t>time</a:t>
            </a:r>
            <a:r>
              <a:rPr lang="en-US" sz="2400" dirty="0" smtClean="0"/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POP</a:t>
            </a:r>
            <a:r>
              <a:rPr lang="en-US" sz="2400" dirty="0" smtClean="0"/>
              <a:t> - Pop is the </a:t>
            </a:r>
            <a:r>
              <a:rPr lang="en-US" sz="2400" b="1" dirty="0" smtClean="0">
                <a:solidFill>
                  <a:srgbClr val="00B050"/>
                </a:solidFill>
              </a:rPr>
              <a:t>process</a:t>
            </a:r>
            <a:r>
              <a:rPr lang="en-US" sz="2400" dirty="0" smtClean="0"/>
              <a:t> of removing </a:t>
            </a:r>
            <a:r>
              <a:rPr lang="en-US" sz="2400" b="1" dirty="0" smtClean="0">
                <a:solidFill>
                  <a:srgbClr val="7030A0"/>
                </a:solidFill>
              </a:rPr>
              <a:t>elements</a:t>
            </a:r>
            <a:r>
              <a:rPr lang="en-US" sz="2400" dirty="0" smtClean="0"/>
              <a:t> from the </a:t>
            </a:r>
            <a:r>
              <a:rPr lang="en-US" sz="2400" b="1" dirty="0" smtClean="0">
                <a:solidFill>
                  <a:srgbClr val="0070C0"/>
                </a:solidFill>
              </a:rPr>
              <a:t>Stack</a:t>
            </a:r>
            <a:r>
              <a:rPr lang="en-US" sz="2400" dirty="0" smtClean="0"/>
              <a:t>, one at a </a:t>
            </a:r>
            <a:r>
              <a:rPr lang="en-US" sz="2400" b="1" dirty="0" smtClean="0">
                <a:solidFill>
                  <a:srgbClr val="FF0000"/>
                </a:solidFill>
              </a:rPr>
              <a:t>time</a:t>
            </a:r>
            <a:r>
              <a:rPr lang="en-US" sz="2400" dirty="0" smtClean="0"/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LIFO</a:t>
            </a:r>
            <a:r>
              <a:rPr lang="en-US" sz="2400" dirty="0" smtClean="0"/>
              <a:t> - Since </a:t>
            </a:r>
            <a:r>
              <a:rPr lang="en-US" sz="2400" b="1" dirty="0" smtClean="0">
                <a:solidFill>
                  <a:srgbClr val="FF0000"/>
                </a:solidFill>
              </a:rPr>
              <a:t>stack</a:t>
            </a:r>
            <a:r>
              <a:rPr lang="en-US" sz="2400" dirty="0" smtClean="0"/>
              <a:t> is open from one </a:t>
            </a:r>
            <a:r>
              <a:rPr lang="en-US" sz="2400" b="1" dirty="0" smtClean="0">
                <a:solidFill>
                  <a:srgbClr val="7030A0"/>
                </a:solidFill>
              </a:rPr>
              <a:t>end</a:t>
            </a:r>
            <a:r>
              <a:rPr lang="en-US" sz="2400" dirty="0" smtClean="0"/>
              <a:t> only, the element </a:t>
            </a:r>
            <a:r>
              <a:rPr lang="en-US" sz="2400" b="1" dirty="0" smtClean="0">
                <a:solidFill>
                  <a:srgbClr val="00B050"/>
                </a:solidFill>
              </a:rPr>
              <a:t>inserted</a:t>
            </a:r>
            <a:r>
              <a:rPr lang="en-US" sz="2400" dirty="0" smtClean="0"/>
              <a:t>(PUSHED) last will be the </a:t>
            </a:r>
            <a:r>
              <a:rPr lang="en-US" sz="2400" b="1" dirty="0" smtClean="0">
                <a:solidFill>
                  <a:srgbClr val="0070C0"/>
                </a:solidFill>
              </a:rPr>
              <a:t>one</a:t>
            </a:r>
            <a:r>
              <a:rPr lang="en-US" sz="2400" dirty="0" smtClean="0"/>
              <a:t> to be </a:t>
            </a:r>
            <a:r>
              <a:rPr lang="en-US" sz="2400" b="1" dirty="0" smtClean="0">
                <a:solidFill>
                  <a:srgbClr val="7030A0"/>
                </a:solidFill>
              </a:rPr>
              <a:t>removed</a:t>
            </a:r>
            <a:r>
              <a:rPr lang="en-US" sz="2400" dirty="0" smtClean="0"/>
              <a:t>(POPPED) first. Thus we say a </a:t>
            </a:r>
            <a:r>
              <a:rPr lang="en-US" sz="2400" b="1" dirty="0" smtClean="0">
                <a:solidFill>
                  <a:srgbClr val="FF0000"/>
                </a:solidFill>
              </a:rPr>
              <a:t>stack</a:t>
            </a:r>
            <a:r>
              <a:rPr lang="en-US" sz="2400" dirty="0" smtClean="0"/>
              <a:t> is based on </a:t>
            </a:r>
            <a:r>
              <a:rPr lang="en-US" sz="2400" b="1" dirty="0" smtClean="0">
                <a:solidFill>
                  <a:srgbClr val="0070C0"/>
                </a:solidFill>
              </a:rPr>
              <a:t>LAST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FIRST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OUT</a:t>
            </a:r>
            <a:r>
              <a:rPr lang="en-US" sz="2400" dirty="0" smtClean="0"/>
              <a:t> order.</a:t>
            </a: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42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PEEP, TOS, OVERFLOW &amp; </a:t>
            </a:r>
            <a:br>
              <a:rPr lang="en-US" sz="2800" b="1" dirty="0" smtClean="0"/>
            </a:br>
            <a:r>
              <a:rPr lang="en-US" sz="2800" b="1" dirty="0" smtClean="0"/>
              <a:t>UNDERFLOW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dirty="0" smtClean="0"/>
          </a:p>
          <a:p>
            <a:pPr marL="514350" indent="-514350">
              <a:buSzPct val="120000"/>
              <a:buNone/>
            </a:pPr>
            <a:r>
              <a:rPr lang="en-US" sz="3100" dirty="0" smtClean="0"/>
              <a:t>	</a:t>
            </a:r>
            <a:r>
              <a:rPr lang="en-US" sz="2300" b="1" dirty="0" smtClean="0">
                <a:solidFill>
                  <a:srgbClr val="FF0000"/>
                </a:solidFill>
              </a:rPr>
              <a:t>PEEP</a:t>
            </a:r>
            <a:r>
              <a:rPr lang="en-US" sz="2300" dirty="0" smtClean="0"/>
              <a:t>: The </a:t>
            </a:r>
            <a:r>
              <a:rPr lang="en-US" sz="2300" b="1" dirty="0" smtClean="0">
                <a:solidFill>
                  <a:srgbClr val="00B050"/>
                </a:solidFill>
              </a:rPr>
              <a:t>process</a:t>
            </a:r>
            <a:r>
              <a:rPr lang="en-US" sz="2300" dirty="0" smtClean="0"/>
              <a:t> of </a:t>
            </a:r>
            <a:r>
              <a:rPr lang="en-US" sz="2300" b="1" dirty="0" smtClean="0">
                <a:solidFill>
                  <a:srgbClr val="0070C0"/>
                </a:solidFill>
              </a:rPr>
              <a:t>accessing</a:t>
            </a:r>
            <a:r>
              <a:rPr lang="en-US" sz="2300" dirty="0" smtClean="0"/>
              <a:t> (not removing) the </a:t>
            </a:r>
            <a:r>
              <a:rPr lang="en-US" sz="2300" b="1" dirty="0" smtClean="0">
                <a:solidFill>
                  <a:srgbClr val="7030A0"/>
                </a:solidFill>
              </a:rPr>
              <a:t>top </a:t>
            </a:r>
            <a:r>
              <a:rPr lang="en-US" sz="2300" b="1" dirty="0" smtClean="0">
                <a:solidFill>
                  <a:srgbClr val="00B050"/>
                </a:solidFill>
              </a:rPr>
              <a:t>elements </a:t>
            </a:r>
            <a:r>
              <a:rPr lang="en-US" sz="2300" dirty="0" smtClean="0"/>
              <a:t>of the </a:t>
            </a:r>
            <a:r>
              <a:rPr lang="en-US" sz="2300" b="1" dirty="0" smtClean="0">
                <a:solidFill>
                  <a:srgbClr val="FF0000"/>
                </a:solidFill>
              </a:rPr>
              <a:t>stack</a:t>
            </a:r>
            <a:r>
              <a:rPr lang="en-US" sz="2300" dirty="0" smtClean="0"/>
              <a:t>.</a:t>
            </a:r>
          </a:p>
          <a:p>
            <a:pPr marL="514350" indent="-514350">
              <a:buSzPct val="120000"/>
              <a:buNone/>
            </a:pPr>
            <a:endParaRPr lang="en-US" sz="2300" dirty="0" smtClean="0"/>
          </a:p>
          <a:p>
            <a:pPr marL="514350" indent="-514350">
              <a:buSzPct val="120000"/>
              <a:buNone/>
            </a:pPr>
            <a:r>
              <a:rPr lang="en-US" sz="2300" dirty="0" smtClean="0"/>
              <a:t>	</a:t>
            </a:r>
            <a:r>
              <a:rPr lang="en-US" sz="2300" b="1" dirty="0" smtClean="0">
                <a:solidFill>
                  <a:srgbClr val="FF0000"/>
                </a:solidFill>
              </a:rPr>
              <a:t>TOS</a:t>
            </a:r>
            <a:r>
              <a:rPr lang="en-US" sz="2300" dirty="0" smtClean="0"/>
              <a:t>: It is just a </a:t>
            </a:r>
            <a:r>
              <a:rPr lang="en-US" sz="2300" b="1" dirty="0" smtClean="0">
                <a:solidFill>
                  <a:srgbClr val="00B050"/>
                </a:solidFill>
              </a:rPr>
              <a:t>variable</a:t>
            </a:r>
            <a:r>
              <a:rPr lang="en-US" sz="2300" dirty="0" smtClean="0"/>
              <a:t> of type </a:t>
            </a:r>
            <a:r>
              <a:rPr lang="en-US" sz="2300" dirty="0" err="1" smtClean="0"/>
              <a:t>int</a:t>
            </a:r>
            <a:r>
              <a:rPr lang="en-US" sz="2300" dirty="0" smtClean="0"/>
              <a:t>, which </a:t>
            </a:r>
            <a:r>
              <a:rPr lang="en-US" sz="2300" b="1" dirty="0" smtClean="0">
                <a:solidFill>
                  <a:srgbClr val="0070C0"/>
                </a:solidFill>
              </a:rPr>
              <a:t>holds</a:t>
            </a:r>
            <a:r>
              <a:rPr lang="en-US" sz="2300" dirty="0" smtClean="0"/>
              <a:t> the </a:t>
            </a:r>
            <a:r>
              <a:rPr lang="en-US" sz="2300" b="1" dirty="0" smtClean="0">
                <a:solidFill>
                  <a:srgbClr val="7030A0"/>
                </a:solidFill>
              </a:rPr>
              <a:t>indexes</a:t>
            </a:r>
            <a:r>
              <a:rPr lang="en-US" sz="2300" dirty="0" smtClean="0"/>
              <a:t> of the </a:t>
            </a:r>
            <a:r>
              <a:rPr lang="en-US" sz="2300" b="1" dirty="0" smtClean="0">
                <a:solidFill>
                  <a:srgbClr val="FF0000"/>
                </a:solidFill>
              </a:rPr>
              <a:t>stack</a:t>
            </a:r>
            <a:r>
              <a:rPr lang="en-US" sz="2300" dirty="0" smtClean="0"/>
              <a:t>. All the </a:t>
            </a:r>
            <a:r>
              <a:rPr lang="en-US" sz="2300" b="1" dirty="0" smtClean="0">
                <a:solidFill>
                  <a:srgbClr val="00B050"/>
                </a:solidFill>
              </a:rPr>
              <a:t>PUSH</a:t>
            </a:r>
            <a:r>
              <a:rPr lang="en-US" sz="2300" dirty="0" smtClean="0"/>
              <a:t> and </a:t>
            </a:r>
            <a:r>
              <a:rPr lang="en-US" sz="2300" b="1" dirty="0" smtClean="0">
                <a:solidFill>
                  <a:srgbClr val="7030A0"/>
                </a:solidFill>
              </a:rPr>
              <a:t>POP</a:t>
            </a:r>
            <a:r>
              <a:rPr lang="en-US" sz="2300" dirty="0" smtClean="0"/>
              <a:t> operations take place at the index pointed by </a:t>
            </a:r>
            <a:r>
              <a:rPr lang="en-US" sz="2300" b="1" dirty="0" smtClean="0">
                <a:solidFill>
                  <a:srgbClr val="FF0000"/>
                </a:solidFill>
              </a:rPr>
              <a:t>TOS</a:t>
            </a:r>
            <a:r>
              <a:rPr lang="en-US" sz="2300" dirty="0" smtClean="0"/>
              <a:t>. Initially TOS will be at </a:t>
            </a:r>
            <a:r>
              <a:rPr lang="en-US" sz="2300" b="1" dirty="0" smtClean="0">
                <a:solidFill>
                  <a:srgbClr val="00B050"/>
                </a:solidFill>
              </a:rPr>
              <a:t>index</a:t>
            </a:r>
            <a:r>
              <a:rPr lang="en-US" sz="2300" dirty="0" smtClean="0"/>
              <a:t> -1.</a:t>
            </a:r>
          </a:p>
          <a:p>
            <a:pPr marL="514350" indent="-514350">
              <a:buSzPct val="120000"/>
              <a:buNone/>
            </a:pPr>
            <a:endParaRPr lang="en-US" sz="2300" dirty="0" smtClean="0"/>
          </a:p>
          <a:p>
            <a:pPr marL="514350" indent="-514350">
              <a:buSzPct val="120000"/>
              <a:buNone/>
            </a:pPr>
            <a:r>
              <a:rPr lang="en-US" sz="2300" dirty="0" smtClean="0"/>
              <a:t>	</a:t>
            </a:r>
            <a:r>
              <a:rPr lang="en-US" sz="2300" b="1" dirty="0" smtClean="0">
                <a:solidFill>
                  <a:srgbClr val="0070C0"/>
                </a:solidFill>
              </a:rPr>
              <a:t>OVERFLOW</a:t>
            </a:r>
            <a:r>
              <a:rPr lang="en-US" sz="2300" dirty="0" smtClean="0"/>
              <a:t> &amp; </a:t>
            </a:r>
            <a:r>
              <a:rPr lang="en-US" sz="2300" b="1" dirty="0" smtClean="0">
                <a:solidFill>
                  <a:srgbClr val="FF0000"/>
                </a:solidFill>
              </a:rPr>
              <a:t>UNDERFLOW</a:t>
            </a:r>
            <a:r>
              <a:rPr lang="en-US" sz="2300" dirty="0" smtClean="0"/>
              <a:t>: These are </a:t>
            </a:r>
            <a:r>
              <a:rPr lang="en-US" sz="2300" b="1" dirty="0" smtClean="0">
                <a:solidFill>
                  <a:srgbClr val="00B050"/>
                </a:solidFill>
              </a:rPr>
              <a:t>conditions</a:t>
            </a:r>
            <a:r>
              <a:rPr lang="en-US" sz="2300" dirty="0" smtClean="0"/>
              <a:t> which </a:t>
            </a:r>
            <a:r>
              <a:rPr lang="en-US" sz="2300" b="1" dirty="0" smtClean="0">
                <a:solidFill>
                  <a:srgbClr val="7030A0"/>
                </a:solidFill>
              </a:rPr>
              <a:t>arise</a:t>
            </a:r>
            <a:r>
              <a:rPr lang="en-US" sz="2300" dirty="0" smtClean="0"/>
              <a:t> when we try to </a:t>
            </a:r>
            <a:r>
              <a:rPr lang="en-US" sz="2300" b="1" dirty="0" smtClean="0">
                <a:solidFill>
                  <a:srgbClr val="0070C0"/>
                </a:solidFill>
              </a:rPr>
              <a:t>PUSH</a:t>
            </a:r>
            <a:r>
              <a:rPr lang="en-US" sz="2300" dirty="0" smtClean="0"/>
              <a:t> data in a </a:t>
            </a:r>
            <a:r>
              <a:rPr lang="en-US" sz="2300" b="1" dirty="0" smtClean="0">
                <a:solidFill>
                  <a:srgbClr val="FF0000"/>
                </a:solidFill>
              </a:rPr>
              <a:t>FULL STACK</a:t>
            </a:r>
            <a:r>
              <a:rPr lang="en-US" sz="2300" dirty="0" smtClean="0"/>
              <a:t>, or we try to </a:t>
            </a:r>
            <a:r>
              <a:rPr lang="en-US" sz="2300" b="1" dirty="0" smtClean="0">
                <a:solidFill>
                  <a:srgbClr val="0070C0"/>
                </a:solidFill>
              </a:rPr>
              <a:t>POP</a:t>
            </a:r>
            <a:r>
              <a:rPr lang="en-US" sz="2300" dirty="0" smtClean="0"/>
              <a:t> data from an </a:t>
            </a:r>
            <a:r>
              <a:rPr lang="en-US" sz="2300" b="1" dirty="0" smtClean="0">
                <a:solidFill>
                  <a:srgbClr val="7030A0"/>
                </a:solidFill>
              </a:rPr>
              <a:t>EMPTY</a:t>
            </a:r>
            <a:r>
              <a:rPr lang="en-US" sz="2300" dirty="0" smtClean="0"/>
              <a:t> stack, Respectively.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42" y="285728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Diagrammatic View Of a Stack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dirty="0" smtClean="0"/>
          </a:p>
          <a:p>
            <a:pPr marL="514350" indent="-514350">
              <a:buSzPct val="120000"/>
              <a:buNone/>
            </a:pPr>
            <a:r>
              <a:rPr lang="en-US" sz="3100" dirty="0" smtClean="0"/>
              <a:t>	</a:t>
            </a: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538" y="2786056"/>
          <a:ext cx="642942" cy="2000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/>
              </a:tblGrid>
              <a:tr h="4000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4000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0005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005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00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00826" y="2786058"/>
          <a:ext cx="642942" cy="214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/>
              </a:tblGrid>
              <a:tr h="42862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42862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00496" y="2786059"/>
          <a:ext cx="642942" cy="2071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/>
              </a:tblGrid>
              <a:tr h="4143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3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43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4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71538" y="478632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214546" y="513137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tos</a:t>
            </a:r>
            <a:endParaRPr lang="en-IN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143108" y="4786322"/>
          <a:ext cx="6905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546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11" idx="3"/>
          </p:cNvCxnSpPr>
          <p:nvPr/>
        </p:nvCxnSpPr>
        <p:spPr>
          <a:xfrm rot="10800000">
            <a:off x="1562378" y="4970988"/>
            <a:ext cx="509292" cy="312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4370" y="2786058"/>
            <a:ext cx="325730" cy="2119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603328" y="2786058"/>
            <a:ext cx="325730" cy="2119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081160" y="485776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arr</a:t>
            </a:r>
            <a:endParaRPr lang="en-IN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357818" y="4500570"/>
          <a:ext cx="6905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546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rot="10800000">
            <a:off x="4714876" y="4643446"/>
            <a:ext cx="571504" cy="312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11524" y="4857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tos</a:t>
            </a:r>
            <a:endParaRPr lang="en-IN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8024858" y="4059800"/>
          <a:ext cx="6905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546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178564" y="441699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tos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7215207" y="4214818"/>
            <a:ext cx="714381" cy="312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81490" y="492919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arr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500298" y="220241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push(10);</a:t>
            </a:r>
            <a:endParaRPr lang="en-IN" dirty="0"/>
          </a:p>
        </p:txBody>
      </p:sp>
      <p:sp>
        <p:nvSpPr>
          <p:cNvPr id="35" name="Arc 34"/>
          <p:cNvSpPr/>
          <p:nvPr/>
        </p:nvSpPr>
        <p:spPr>
          <a:xfrm>
            <a:off x="3000364" y="2428868"/>
            <a:ext cx="1214446" cy="928694"/>
          </a:xfrm>
          <a:prstGeom prst="arc">
            <a:avLst>
              <a:gd name="adj1" fmla="val 16376183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5214942" y="214311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push(20);</a:t>
            </a:r>
            <a:endParaRPr lang="en-IN" dirty="0"/>
          </a:p>
        </p:txBody>
      </p:sp>
      <p:sp>
        <p:nvSpPr>
          <p:cNvPr id="37" name="Arc 36"/>
          <p:cNvSpPr/>
          <p:nvPr/>
        </p:nvSpPr>
        <p:spPr>
          <a:xfrm>
            <a:off x="5715008" y="2357430"/>
            <a:ext cx="1214446" cy="928694"/>
          </a:xfrm>
          <a:prstGeom prst="arc">
            <a:avLst>
              <a:gd name="adj1" fmla="val 16376183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6143636" y="2809835"/>
            <a:ext cx="325730" cy="2119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1945</TotalTime>
  <Words>303</Words>
  <Application>Microsoft Office PowerPoint</Application>
  <PresentationFormat>On-screen Show (4:3)</PresentationFormat>
  <Paragraphs>127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Slide 1</vt:lpstr>
      <vt:lpstr>Today’s Agenda</vt:lpstr>
      <vt:lpstr>What is an Array?</vt:lpstr>
      <vt:lpstr>Declaring an Array</vt:lpstr>
      <vt:lpstr>What is a Stack?</vt:lpstr>
      <vt:lpstr>Terminologies related to Stack</vt:lpstr>
      <vt:lpstr>PUSH, POP &amp; LIFO</vt:lpstr>
      <vt:lpstr>PEEP, TOS, OVERFLOW &amp;  UNDERFLOW</vt:lpstr>
      <vt:lpstr>Diagrammatic View Of a Stack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214</cp:revision>
  <dcterms:created xsi:type="dcterms:W3CDTF">2015-12-21T13:46:48Z</dcterms:created>
  <dcterms:modified xsi:type="dcterms:W3CDTF">2020-07-28T13:53:31Z</dcterms:modified>
</cp:coreProperties>
</file>