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diagrams/quickStyle1.xml" ContentType="application/vnd.openxmlformats-officedocument.drawingml.diagramStyl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
  </p:notesMasterIdLst>
  <p:sldIdLst>
    <p:sldId id="256" r:id="rId2"/>
    <p:sldId id="257" r:id="rId3"/>
    <p:sldId id="391" r:id="rId4"/>
    <p:sldId id="402" r:id="rId5"/>
    <p:sldId id="403" r:id="rId6"/>
    <p:sldId id="405" r:id="rId7"/>
    <p:sldId id="410" r:id="rId8"/>
    <p:sldId id="411" r:id="rId9"/>
    <p:sldId id="412"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0099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351" autoAdjust="0"/>
    <p:restoredTop sz="94660"/>
  </p:normalViewPr>
  <p:slideViewPr>
    <p:cSldViewPr>
      <p:cViewPr varScale="1">
        <p:scale>
          <a:sx n="68" d="100"/>
          <a:sy n="68" d="100"/>
        </p:scale>
        <p:origin x="-1452"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F8CE190-B42A-4EA9-9772-0A0CA547F10E}" type="doc">
      <dgm:prSet loTypeId="urn:microsoft.com/office/officeart/2005/8/layout/orgChart1" loCatId="hierarchy" qsTypeId="urn:microsoft.com/office/officeart/2005/8/quickstyle/simple5" qsCatId="simple" csTypeId="urn:microsoft.com/office/officeart/2005/8/colors/accent0_3" csCatId="mainScheme" phldr="1"/>
      <dgm:spPr/>
      <dgm:t>
        <a:bodyPr/>
        <a:lstStyle/>
        <a:p>
          <a:endParaRPr lang="en-IN"/>
        </a:p>
      </dgm:t>
    </dgm:pt>
    <dgm:pt modelId="{C57AC3E0-3EE2-42F2-9E51-AA0D98DFC93E}">
      <dgm:prSet phldrT="[Text]"/>
      <dgm:spPr/>
      <dgm:t>
        <a:bodyPr/>
        <a:lstStyle/>
        <a:p>
          <a:r>
            <a:rPr lang="en-US" dirty="0" smtClean="0"/>
            <a:t>Types Of Linear Data Structures</a:t>
          </a:r>
          <a:endParaRPr lang="en-IN" dirty="0"/>
        </a:p>
      </dgm:t>
    </dgm:pt>
    <dgm:pt modelId="{F22EBB7F-6DD2-4EF9-96DC-1E5BFAD6F0DE}" type="parTrans" cxnId="{D1E2DA61-F21C-4F8A-9BD4-358450FE8F8A}">
      <dgm:prSet/>
      <dgm:spPr/>
      <dgm:t>
        <a:bodyPr/>
        <a:lstStyle/>
        <a:p>
          <a:endParaRPr lang="en-IN"/>
        </a:p>
      </dgm:t>
    </dgm:pt>
    <dgm:pt modelId="{2E22A429-9535-4BDD-BB61-D2BAAE1AF2B7}" type="sibTrans" cxnId="{D1E2DA61-F21C-4F8A-9BD4-358450FE8F8A}">
      <dgm:prSet/>
      <dgm:spPr/>
      <dgm:t>
        <a:bodyPr/>
        <a:lstStyle/>
        <a:p>
          <a:endParaRPr lang="en-IN"/>
        </a:p>
      </dgm:t>
    </dgm:pt>
    <dgm:pt modelId="{BDBAF758-4D97-49C3-AF01-AA1B2230B045}">
      <dgm:prSet phldrT="[Text]"/>
      <dgm:spPr/>
      <dgm:t>
        <a:bodyPr/>
        <a:lstStyle/>
        <a:p>
          <a:r>
            <a:rPr lang="en-US" dirty="0" smtClean="0"/>
            <a:t>Tree &amp; Heap</a:t>
          </a:r>
          <a:endParaRPr lang="en-IN" dirty="0"/>
        </a:p>
      </dgm:t>
    </dgm:pt>
    <dgm:pt modelId="{D8CA8159-D53E-44D1-B9AC-3AE110424AD0}" type="parTrans" cxnId="{6AB53457-037D-48C6-B213-5CA2E0FD2846}">
      <dgm:prSet/>
      <dgm:spPr/>
      <dgm:t>
        <a:bodyPr/>
        <a:lstStyle/>
        <a:p>
          <a:endParaRPr lang="en-IN"/>
        </a:p>
      </dgm:t>
    </dgm:pt>
    <dgm:pt modelId="{E0CF1044-FF3C-4F03-B118-A09697156204}" type="sibTrans" cxnId="{6AB53457-037D-48C6-B213-5CA2E0FD2846}">
      <dgm:prSet/>
      <dgm:spPr/>
      <dgm:t>
        <a:bodyPr/>
        <a:lstStyle/>
        <a:p>
          <a:endParaRPr lang="en-IN"/>
        </a:p>
      </dgm:t>
    </dgm:pt>
    <dgm:pt modelId="{D4F56D2A-D4C3-46A1-8001-4F99B0D2E4F3}">
      <dgm:prSet phldrT="[Text]"/>
      <dgm:spPr/>
      <dgm:t>
        <a:bodyPr/>
        <a:lstStyle/>
        <a:p>
          <a:r>
            <a:rPr lang="en-US" dirty="0" smtClean="0"/>
            <a:t>Graph</a:t>
          </a:r>
          <a:endParaRPr lang="en-IN" dirty="0"/>
        </a:p>
      </dgm:t>
    </dgm:pt>
    <dgm:pt modelId="{E0A43685-9125-4E4F-81D4-26ACCD4ABA1A}" type="parTrans" cxnId="{DC5481AE-2051-4239-A380-856A54B5D589}">
      <dgm:prSet/>
      <dgm:spPr/>
      <dgm:t>
        <a:bodyPr/>
        <a:lstStyle/>
        <a:p>
          <a:endParaRPr lang="en-IN"/>
        </a:p>
      </dgm:t>
    </dgm:pt>
    <dgm:pt modelId="{C1A2858D-DBD8-4F75-BE77-A4FED509DE09}" type="sibTrans" cxnId="{DC5481AE-2051-4239-A380-856A54B5D589}">
      <dgm:prSet/>
      <dgm:spPr/>
      <dgm:t>
        <a:bodyPr/>
        <a:lstStyle/>
        <a:p>
          <a:endParaRPr lang="en-IN"/>
        </a:p>
      </dgm:t>
    </dgm:pt>
    <dgm:pt modelId="{26D42FED-7B6C-41A8-9E0D-02C5F21B7A22}" type="pres">
      <dgm:prSet presAssocID="{BF8CE190-B42A-4EA9-9772-0A0CA547F10E}" presName="hierChild1" presStyleCnt="0">
        <dgm:presLayoutVars>
          <dgm:orgChart val="1"/>
          <dgm:chPref val="1"/>
          <dgm:dir/>
          <dgm:animOne val="branch"/>
          <dgm:animLvl val="lvl"/>
          <dgm:resizeHandles/>
        </dgm:presLayoutVars>
      </dgm:prSet>
      <dgm:spPr/>
    </dgm:pt>
    <dgm:pt modelId="{E6714A04-FEB9-47EF-A645-A5EC0B603B47}" type="pres">
      <dgm:prSet presAssocID="{C57AC3E0-3EE2-42F2-9E51-AA0D98DFC93E}" presName="hierRoot1" presStyleCnt="0">
        <dgm:presLayoutVars>
          <dgm:hierBranch val="init"/>
        </dgm:presLayoutVars>
      </dgm:prSet>
      <dgm:spPr/>
    </dgm:pt>
    <dgm:pt modelId="{600254A8-D202-4419-A09A-5BDE92915A96}" type="pres">
      <dgm:prSet presAssocID="{C57AC3E0-3EE2-42F2-9E51-AA0D98DFC93E}" presName="rootComposite1" presStyleCnt="0"/>
      <dgm:spPr/>
    </dgm:pt>
    <dgm:pt modelId="{2439BE7F-357B-4091-9DDC-BD552C604188}" type="pres">
      <dgm:prSet presAssocID="{C57AC3E0-3EE2-42F2-9E51-AA0D98DFC93E}" presName="rootText1" presStyleLbl="node0" presStyleIdx="0" presStyleCnt="1">
        <dgm:presLayoutVars>
          <dgm:chPref val="3"/>
        </dgm:presLayoutVars>
      </dgm:prSet>
      <dgm:spPr/>
      <dgm:t>
        <a:bodyPr/>
        <a:lstStyle/>
        <a:p>
          <a:endParaRPr lang="en-IN"/>
        </a:p>
      </dgm:t>
    </dgm:pt>
    <dgm:pt modelId="{4EBCF5B7-6B1C-40F9-BD15-DE5F64901E16}" type="pres">
      <dgm:prSet presAssocID="{C57AC3E0-3EE2-42F2-9E51-AA0D98DFC93E}" presName="rootConnector1" presStyleLbl="node1" presStyleIdx="0" presStyleCnt="0"/>
      <dgm:spPr/>
    </dgm:pt>
    <dgm:pt modelId="{A17C4B68-1CF6-4343-A47F-A44006A44BBF}" type="pres">
      <dgm:prSet presAssocID="{C57AC3E0-3EE2-42F2-9E51-AA0D98DFC93E}" presName="hierChild2" presStyleCnt="0"/>
      <dgm:spPr/>
    </dgm:pt>
    <dgm:pt modelId="{1F6DD64D-225D-44E1-8FC4-425E298FD71A}" type="pres">
      <dgm:prSet presAssocID="{D8CA8159-D53E-44D1-B9AC-3AE110424AD0}" presName="Name37" presStyleLbl="parChTrans1D2" presStyleIdx="0" presStyleCnt="2"/>
      <dgm:spPr/>
    </dgm:pt>
    <dgm:pt modelId="{9C214F38-7703-4F1C-8992-EBF02FD0EFFB}" type="pres">
      <dgm:prSet presAssocID="{BDBAF758-4D97-49C3-AF01-AA1B2230B045}" presName="hierRoot2" presStyleCnt="0">
        <dgm:presLayoutVars>
          <dgm:hierBranch val="init"/>
        </dgm:presLayoutVars>
      </dgm:prSet>
      <dgm:spPr/>
    </dgm:pt>
    <dgm:pt modelId="{7736E8C5-A897-40A4-A7F7-481E599BE0DC}" type="pres">
      <dgm:prSet presAssocID="{BDBAF758-4D97-49C3-AF01-AA1B2230B045}" presName="rootComposite" presStyleCnt="0"/>
      <dgm:spPr/>
    </dgm:pt>
    <dgm:pt modelId="{FA08C6B5-23A2-4472-AE5A-8E73CC7189D9}" type="pres">
      <dgm:prSet presAssocID="{BDBAF758-4D97-49C3-AF01-AA1B2230B045}" presName="rootText" presStyleLbl="node2" presStyleIdx="0" presStyleCnt="2">
        <dgm:presLayoutVars>
          <dgm:chPref val="3"/>
        </dgm:presLayoutVars>
      </dgm:prSet>
      <dgm:spPr/>
      <dgm:t>
        <a:bodyPr/>
        <a:lstStyle/>
        <a:p>
          <a:endParaRPr lang="en-IN"/>
        </a:p>
      </dgm:t>
    </dgm:pt>
    <dgm:pt modelId="{DD21773E-7E8F-47CF-9D7C-08A2589D5449}" type="pres">
      <dgm:prSet presAssocID="{BDBAF758-4D97-49C3-AF01-AA1B2230B045}" presName="rootConnector" presStyleLbl="node2" presStyleIdx="0" presStyleCnt="2"/>
      <dgm:spPr/>
    </dgm:pt>
    <dgm:pt modelId="{CDFF667B-9B48-4914-9D82-FBADBEAFBFF5}" type="pres">
      <dgm:prSet presAssocID="{BDBAF758-4D97-49C3-AF01-AA1B2230B045}" presName="hierChild4" presStyleCnt="0"/>
      <dgm:spPr/>
    </dgm:pt>
    <dgm:pt modelId="{326257E0-B70A-4BCD-8A59-09AA34B8B138}" type="pres">
      <dgm:prSet presAssocID="{BDBAF758-4D97-49C3-AF01-AA1B2230B045}" presName="hierChild5" presStyleCnt="0"/>
      <dgm:spPr/>
    </dgm:pt>
    <dgm:pt modelId="{DBCDC58B-9A9B-4C50-8513-6810D9F5D212}" type="pres">
      <dgm:prSet presAssocID="{E0A43685-9125-4E4F-81D4-26ACCD4ABA1A}" presName="Name37" presStyleLbl="parChTrans1D2" presStyleIdx="1" presStyleCnt="2"/>
      <dgm:spPr/>
    </dgm:pt>
    <dgm:pt modelId="{7B0F8BE8-7BA4-489A-9E31-7B0E69A2996D}" type="pres">
      <dgm:prSet presAssocID="{D4F56D2A-D4C3-46A1-8001-4F99B0D2E4F3}" presName="hierRoot2" presStyleCnt="0">
        <dgm:presLayoutVars>
          <dgm:hierBranch val="init"/>
        </dgm:presLayoutVars>
      </dgm:prSet>
      <dgm:spPr/>
    </dgm:pt>
    <dgm:pt modelId="{42D93D42-09DA-4E72-9210-F2A1CB0E3A45}" type="pres">
      <dgm:prSet presAssocID="{D4F56D2A-D4C3-46A1-8001-4F99B0D2E4F3}" presName="rootComposite" presStyleCnt="0"/>
      <dgm:spPr/>
    </dgm:pt>
    <dgm:pt modelId="{62BF0158-5D47-4290-A3DD-323E35E0774D}" type="pres">
      <dgm:prSet presAssocID="{D4F56D2A-D4C3-46A1-8001-4F99B0D2E4F3}" presName="rootText" presStyleLbl="node2" presStyleIdx="1" presStyleCnt="2">
        <dgm:presLayoutVars>
          <dgm:chPref val="3"/>
        </dgm:presLayoutVars>
      </dgm:prSet>
      <dgm:spPr/>
    </dgm:pt>
    <dgm:pt modelId="{72F95D29-CDEE-4069-94E4-7F38AAC4F9D0}" type="pres">
      <dgm:prSet presAssocID="{D4F56D2A-D4C3-46A1-8001-4F99B0D2E4F3}" presName="rootConnector" presStyleLbl="node2" presStyleIdx="1" presStyleCnt="2"/>
      <dgm:spPr/>
    </dgm:pt>
    <dgm:pt modelId="{C1EE5BDA-7477-4B16-AABC-F751A2C2D051}" type="pres">
      <dgm:prSet presAssocID="{D4F56D2A-D4C3-46A1-8001-4F99B0D2E4F3}" presName="hierChild4" presStyleCnt="0"/>
      <dgm:spPr/>
    </dgm:pt>
    <dgm:pt modelId="{5D85435A-8AA8-4674-8551-6799BB4787B1}" type="pres">
      <dgm:prSet presAssocID="{D4F56D2A-D4C3-46A1-8001-4F99B0D2E4F3}" presName="hierChild5" presStyleCnt="0"/>
      <dgm:spPr/>
    </dgm:pt>
    <dgm:pt modelId="{050F239A-029B-4425-B2C1-C567FF111239}" type="pres">
      <dgm:prSet presAssocID="{C57AC3E0-3EE2-42F2-9E51-AA0D98DFC93E}" presName="hierChild3" presStyleCnt="0"/>
      <dgm:spPr/>
    </dgm:pt>
  </dgm:ptLst>
  <dgm:cxnLst>
    <dgm:cxn modelId="{4EB042F2-9797-4A98-9EE4-D0EAD4E24714}" type="presOf" srcId="{BDBAF758-4D97-49C3-AF01-AA1B2230B045}" destId="{FA08C6B5-23A2-4472-AE5A-8E73CC7189D9}" srcOrd="0" destOrd="0" presId="urn:microsoft.com/office/officeart/2005/8/layout/orgChart1"/>
    <dgm:cxn modelId="{DC5481AE-2051-4239-A380-856A54B5D589}" srcId="{C57AC3E0-3EE2-42F2-9E51-AA0D98DFC93E}" destId="{D4F56D2A-D4C3-46A1-8001-4F99B0D2E4F3}" srcOrd="1" destOrd="0" parTransId="{E0A43685-9125-4E4F-81D4-26ACCD4ABA1A}" sibTransId="{C1A2858D-DBD8-4F75-BE77-A4FED509DE09}"/>
    <dgm:cxn modelId="{94708C33-9BA1-433E-A424-9B5A5C2863AF}" type="presOf" srcId="{BDBAF758-4D97-49C3-AF01-AA1B2230B045}" destId="{DD21773E-7E8F-47CF-9D7C-08A2589D5449}" srcOrd="1" destOrd="0" presId="urn:microsoft.com/office/officeart/2005/8/layout/orgChart1"/>
    <dgm:cxn modelId="{30A9E906-17B5-4FDD-9CBC-F2F9553ED448}" type="presOf" srcId="{C57AC3E0-3EE2-42F2-9E51-AA0D98DFC93E}" destId="{2439BE7F-357B-4091-9DDC-BD552C604188}" srcOrd="0" destOrd="0" presId="urn:microsoft.com/office/officeart/2005/8/layout/orgChart1"/>
    <dgm:cxn modelId="{D1E2DA61-F21C-4F8A-9BD4-358450FE8F8A}" srcId="{BF8CE190-B42A-4EA9-9772-0A0CA547F10E}" destId="{C57AC3E0-3EE2-42F2-9E51-AA0D98DFC93E}" srcOrd="0" destOrd="0" parTransId="{F22EBB7F-6DD2-4EF9-96DC-1E5BFAD6F0DE}" sibTransId="{2E22A429-9535-4BDD-BB61-D2BAAE1AF2B7}"/>
    <dgm:cxn modelId="{590D81FD-7FCC-4187-9817-076E1244E9D2}" type="presOf" srcId="{D4F56D2A-D4C3-46A1-8001-4F99B0D2E4F3}" destId="{72F95D29-CDEE-4069-94E4-7F38AAC4F9D0}" srcOrd="1" destOrd="0" presId="urn:microsoft.com/office/officeart/2005/8/layout/orgChart1"/>
    <dgm:cxn modelId="{713FF96E-CEE3-485C-974A-31C4DA25D6BE}" type="presOf" srcId="{BF8CE190-B42A-4EA9-9772-0A0CA547F10E}" destId="{26D42FED-7B6C-41A8-9E0D-02C5F21B7A22}" srcOrd="0" destOrd="0" presId="urn:microsoft.com/office/officeart/2005/8/layout/orgChart1"/>
    <dgm:cxn modelId="{AE7D6C25-E1E5-4EF3-8EDC-2399F382CD20}" type="presOf" srcId="{D4F56D2A-D4C3-46A1-8001-4F99B0D2E4F3}" destId="{62BF0158-5D47-4290-A3DD-323E35E0774D}" srcOrd="0" destOrd="0" presId="urn:microsoft.com/office/officeart/2005/8/layout/orgChart1"/>
    <dgm:cxn modelId="{5F842625-BDCA-47E5-BCF5-EBDDC2042956}" type="presOf" srcId="{C57AC3E0-3EE2-42F2-9E51-AA0D98DFC93E}" destId="{4EBCF5B7-6B1C-40F9-BD15-DE5F64901E16}" srcOrd="1" destOrd="0" presId="urn:microsoft.com/office/officeart/2005/8/layout/orgChart1"/>
    <dgm:cxn modelId="{34AFBD35-8D4C-4758-8AB3-87BA6E300A25}" type="presOf" srcId="{D8CA8159-D53E-44D1-B9AC-3AE110424AD0}" destId="{1F6DD64D-225D-44E1-8FC4-425E298FD71A}" srcOrd="0" destOrd="0" presId="urn:microsoft.com/office/officeart/2005/8/layout/orgChart1"/>
    <dgm:cxn modelId="{6AB53457-037D-48C6-B213-5CA2E0FD2846}" srcId="{C57AC3E0-3EE2-42F2-9E51-AA0D98DFC93E}" destId="{BDBAF758-4D97-49C3-AF01-AA1B2230B045}" srcOrd="0" destOrd="0" parTransId="{D8CA8159-D53E-44D1-B9AC-3AE110424AD0}" sibTransId="{E0CF1044-FF3C-4F03-B118-A09697156204}"/>
    <dgm:cxn modelId="{4EC6F37A-F67D-4216-A320-B97AA7AF3BD5}" type="presOf" srcId="{E0A43685-9125-4E4F-81D4-26ACCD4ABA1A}" destId="{DBCDC58B-9A9B-4C50-8513-6810D9F5D212}" srcOrd="0" destOrd="0" presId="urn:microsoft.com/office/officeart/2005/8/layout/orgChart1"/>
    <dgm:cxn modelId="{7B964702-6EC1-47F6-8109-449B6323901B}" type="presParOf" srcId="{26D42FED-7B6C-41A8-9E0D-02C5F21B7A22}" destId="{E6714A04-FEB9-47EF-A645-A5EC0B603B47}" srcOrd="0" destOrd="0" presId="urn:microsoft.com/office/officeart/2005/8/layout/orgChart1"/>
    <dgm:cxn modelId="{B631CB3E-52D8-4A9C-9B3B-42D0A1B79583}" type="presParOf" srcId="{E6714A04-FEB9-47EF-A645-A5EC0B603B47}" destId="{600254A8-D202-4419-A09A-5BDE92915A96}" srcOrd="0" destOrd="0" presId="urn:microsoft.com/office/officeart/2005/8/layout/orgChart1"/>
    <dgm:cxn modelId="{0DB57CE0-45CE-4A08-9A8C-5FA6FCB9B81F}" type="presParOf" srcId="{600254A8-D202-4419-A09A-5BDE92915A96}" destId="{2439BE7F-357B-4091-9DDC-BD552C604188}" srcOrd="0" destOrd="0" presId="urn:microsoft.com/office/officeart/2005/8/layout/orgChart1"/>
    <dgm:cxn modelId="{03FC1CAF-5B38-4109-BF0A-A99F5D9A50B3}" type="presParOf" srcId="{600254A8-D202-4419-A09A-5BDE92915A96}" destId="{4EBCF5B7-6B1C-40F9-BD15-DE5F64901E16}" srcOrd="1" destOrd="0" presId="urn:microsoft.com/office/officeart/2005/8/layout/orgChart1"/>
    <dgm:cxn modelId="{9CAF624C-B446-4E9E-862E-902CFE899761}" type="presParOf" srcId="{E6714A04-FEB9-47EF-A645-A5EC0B603B47}" destId="{A17C4B68-1CF6-4343-A47F-A44006A44BBF}" srcOrd="1" destOrd="0" presId="urn:microsoft.com/office/officeart/2005/8/layout/orgChart1"/>
    <dgm:cxn modelId="{4BEA9658-5B18-45AF-8679-8011D11AD091}" type="presParOf" srcId="{A17C4B68-1CF6-4343-A47F-A44006A44BBF}" destId="{1F6DD64D-225D-44E1-8FC4-425E298FD71A}" srcOrd="0" destOrd="0" presId="urn:microsoft.com/office/officeart/2005/8/layout/orgChart1"/>
    <dgm:cxn modelId="{333217CF-EC7F-4727-8297-2A69ACDC1BEB}" type="presParOf" srcId="{A17C4B68-1CF6-4343-A47F-A44006A44BBF}" destId="{9C214F38-7703-4F1C-8992-EBF02FD0EFFB}" srcOrd="1" destOrd="0" presId="urn:microsoft.com/office/officeart/2005/8/layout/orgChart1"/>
    <dgm:cxn modelId="{7BE381E5-7F9E-49DA-BC74-85010CA00D0F}" type="presParOf" srcId="{9C214F38-7703-4F1C-8992-EBF02FD0EFFB}" destId="{7736E8C5-A897-40A4-A7F7-481E599BE0DC}" srcOrd="0" destOrd="0" presId="urn:microsoft.com/office/officeart/2005/8/layout/orgChart1"/>
    <dgm:cxn modelId="{7F70BC63-7521-4F05-AB82-901B333F6538}" type="presParOf" srcId="{7736E8C5-A897-40A4-A7F7-481E599BE0DC}" destId="{FA08C6B5-23A2-4472-AE5A-8E73CC7189D9}" srcOrd="0" destOrd="0" presId="urn:microsoft.com/office/officeart/2005/8/layout/orgChart1"/>
    <dgm:cxn modelId="{C4956B3F-C29D-4760-937B-2D5AF170EF7B}" type="presParOf" srcId="{7736E8C5-A897-40A4-A7F7-481E599BE0DC}" destId="{DD21773E-7E8F-47CF-9D7C-08A2589D5449}" srcOrd="1" destOrd="0" presId="urn:microsoft.com/office/officeart/2005/8/layout/orgChart1"/>
    <dgm:cxn modelId="{129DD4FA-0768-4FC0-A100-E74F38BE2603}" type="presParOf" srcId="{9C214F38-7703-4F1C-8992-EBF02FD0EFFB}" destId="{CDFF667B-9B48-4914-9D82-FBADBEAFBFF5}" srcOrd="1" destOrd="0" presId="urn:microsoft.com/office/officeart/2005/8/layout/orgChart1"/>
    <dgm:cxn modelId="{F1741DD1-B212-4B7B-AF45-DB68EBD01A54}" type="presParOf" srcId="{9C214F38-7703-4F1C-8992-EBF02FD0EFFB}" destId="{326257E0-B70A-4BCD-8A59-09AA34B8B138}" srcOrd="2" destOrd="0" presId="urn:microsoft.com/office/officeart/2005/8/layout/orgChart1"/>
    <dgm:cxn modelId="{3ED25C56-1579-4D8D-9A56-3E0C209F885F}" type="presParOf" srcId="{A17C4B68-1CF6-4343-A47F-A44006A44BBF}" destId="{DBCDC58B-9A9B-4C50-8513-6810D9F5D212}" srcOrd="2" destOrd="0" presId="urn:microsoft.com/office/officeart/2005/8/layout/orgChart1"/>
    <dgm:cxn modelId="{34773CAB-62A1-45B5-B348-BD0CF385325E}" type="presParOf" srcId="{A17C4B68-1CF6-4343-A47F-A44006A44BBF}" destId="{7B0F8BE8-7BA4-489A-9E31-7B0E69A2996D}" srcOrd="3" destOrd="0" presId="urn:microsoft.com/office/officeart/2005/8/layout/orgChart1"/>
    <dgm:cxn modelId="{22279AA8-5BA8-49C6-AD9B-04EADA812A17}" type="presParOf" srcId="{7B0F8BE8-7BA4-489A-9E31-7B0E69A2996D}" destId="{42D93D42-09DA-4E72-9210-F2A1CB0E3A45}" srcOrd="0" destOrd="0" presId="urn:microsoft.com/office/officeart/2005/8/layout/orgChart1"/>
    <dgm:cxn modelId="{C15EA458-9563-4E3F-83A3-40D9C8370BF5}" type="presParOf" srcId="{42D93D42-09DA-4E72-9210-F2A1CB0E3A45}" destId="{62BF0158-5D47-4290-A3DD-323E35E0774D}" srcOrd="0" destOrd="0" presId="urn:microsoft.com/office/officeart/2005/8/layout/orgChart1"/>
    <dgm:cxn modelId="{D9B781FF-EB7C-43F0-9F78-406232F10D6D}" type="presParOf" srcId="{42D93D42-09DA-4E72-9210-F2A1CB0E3A45}" destId="{72F95D29-CDEE-4069-94E4-7F38AAC4F9D0}" srcOrd="1" destOrd="0" presId="urn:microsoft.com/office/officeart/2005/8/layout/orgChart1"/>
    <dgm:cxn modelId="{C14221D6-5BDF-4EC9-A905-AAD8CA009594}" type="presParOf" srcId="{7B0F8BE8-7BA4-489A-9E31-7B0E69A2996D}" destId="{C1EE5BDA-7477-4B16-AABC-F751A2C2D051}" srcOrd="1" destOrd="0" presId="urn:microsoft.com/office/officeart/2005/8/layout/orgChart1"/>
    <dgm:cxn modelId="{D8DAEE66-8F5C-4031-A721-A48CF199C119}" type="presParOf" srcId="{7B0F8BE8-7BA4-489A-9E31-7B0E69A2996D}" destId="{5D85435A-8AA8-4674-8551-6799BB4787B1}" srcOrd="2" destOrd="0" presId="urn:microsoft.com/office/officeart/2005/8/layout/orgChart1"/>
    <dgm:cxn modelId="{B48666F4-CC31-4CDC-99E1-2730A4B3D504}" type="presParOf" srcId="{E6714A04-FEB9-47EF-A645-A5EC0B603B47}" destId="{050F239A-029B-4425-B2C1-C567FF111239}" srcOrd="2" destOrd="0" presId="urn:microsoft.com/office/officeart/2005/8/layout/orgChart1"/>
  </dgm:cxnLst>
  <dgm:bg/>
  <dgm:whole/>
</dgm:dataModel>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50FB2C2-0ABF-4F02-9FE0-4420834939DC}" type="datetimeFigureOut">
              <a:rPr lang="en-IN" smtClean="0"/>
              <a:pPr/>
              <a:t>19-09-2020</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5D43F23-A588-4969-966A-E9DF4EC0B4F5}" type="slidenum">
              <a:rPr lang="en-IN" smtClean="0"/>
              <a:pPr/>
              <a:t>‹#›</a:t>
            </a:fld>
            <a:endParaRPr lang="en-IN"/>
          </a:p>
        </p:txBody>
      </p:sp>
    </p:spTree>
    <p:extLst>
      <p:ext uri="{BB962C8B-B14F-4D97-AF65-F5344CB8AC3E}">
        <p14:creationId xmlns="" xmlns:p14="http://schemas.microsoft.com/office/powerpoint/2010/main" val="11317941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7635705C-4C03-4584-B2FF-9C9C53911B04}" type="datetimeFigureOut">
              <a:rPr lang="en-IN" smtClean="0"/>
              <a:pPr/>
              <a:t>19-09-2020</a:t>
            </a:fld>
            <a:endParaRPr lang="en-IN"/>
          </a:p>
        </p:txBody>
      </p:sp>
      <p:sp>
        <p:nvSpPr>
          <p:cNvPr id="17" name="Footer Placeholder 16"/>
          <p:cNvSpPr>
            <a:spLocks noGrp="1"/>
          </p:cNvSpPr>
          <p:nvPr>
            <p:ph type="ftr" sz="quarter" idx="11"/>
          </p:nvPr>
        </p:nvSpPr>
        <p:spPr/>
        <p:txBody>
          <a:bodyPr/>
          <a:lstStyle/>
          <a:p>
            <a:endParaRPr lang="en-IN"/>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7B12EF78-02D0-46CF-AA89-A273392819FA}" type="slidenum">
              <a:rPr lang="en-IN" smtClean="0"/>
              <a:pPr/>
              <a:t>‹#›</a:t>
            </a:fld>
            <a:endParaRPr lang="en-IN"/>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635705C-4C03-4584-B2FF-9C9C53911B04}" type="datetimeFigureOut">
              <a:rPr lang="en-IN" smtClean="0"/>
              <a:pPr/>
              <a:t>19-09-2020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B12EF78-02D0-46CF-AA89-A273392819FA}"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7B12EF78-02D0-46CF-AA89-A273392819FA}" type="slidenum">
              <a:rPr lang="en-IN" smtClean="0"/>
              <a:pPr/>
              <a:t>‹#›</a:t>
            </a:fld>
            <a:endParaRPr lang="en-IN"/>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635705C-4C03-4584-B2FF-9C9C53911B04}" type="datetimeFigureOut">
              <a:rPr lang="en-IN" smtClean="0"/>
              <a:pPr/>
              <a:t>19-09-2020</a:t>
            </a:fld>
            <a:endParaRPr lang="en-IN"/>
          </a:p>
        </p:txBody>
      </p:sp>
      <p:sp>
        <p:nvSpPr>
          <p:cNvPr id="5" name="Footer Placeholder 4"/>
          <p:cNvSpPr>
            <a:spLocks noGrp="1"/>
          </p:cNvSpPr>
          <p:nvPr>
            <p:ph type="ftr" sz="quarter" idx="11"/>
          </p:nvPr>
        </p:nvSpPr>
        <p:spPr/>
        <p:txBody>
          <a:bodyPr/>
          <a:lstStyle/>
          <a:p>
            <a:endParaRPr lang="en-IN"/>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7635705C-4C03-4584-B2FF-9C9C53911B04}" type="datetimeFigureOut">
              <a:rPr lang="en-IN" smtClean="0"/>
              <a:pPr/>
              <a:t>19-09-2020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4361688" y="1026372"/>
            <a:ext cx="457200" cy="441325"/>
          </a:xfrm>
        </p:spPr>
        <p:txBody>
          <a:bodyPr/>
          <a:lstStyle/>
          <a:p>
            <a:fld id="{7B12EF78-02D0-46CF-AA89-A273392819FA}" type="slidenum">
              <a:rPr lang="en-IN" smtClean="0"/>
              <a:pPr/>
              <a:t>‹#›</a:t>
            </a:fld>
            <a:endParaRPr lang="en-IN"/>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IN"/>
          </a:p>
        </p:txBody>
      </p:sp>
      <p:sp>
        <p:nvSpPr>
          <p:cNvPr id="4" name="Date Placeholder 3"/>
          <p:cNvSpPr>
            <a:spLocks noGrp="1"/>
          </p:cNvSpPr>
          <p:nvPr>
            <p:ph type="dt" sz="half" idx="10"/>
          </p:nvPr>
        </p:nvSpPr>
        <p:spPr/>
        <p:txBody>
          <a:bodyPr/>
          <a:lstStyle/>
          <a:p>
            <a:fld id="{7635705C-4C03-4584-B2FF-9C9C53911B04}" type="datetimeFigureOut">
              <a:rPr lang="en-IN" smtClean="0"/>
              <a:pPr/>
              <a:t>19-09-2020</a:t>
            </a:fld>
            <a:endParaRPr lang="en-IN"/>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7B12EF78-02D0-46CF-AA89-A273392819FA}" type="slidenum">
              <a:rPr lang="en-IN" smtClean="0"/>
              <a:pPr/>
              <a:t>‹#›</a:t>
            </a:fld>
            <a:endParaRPr lang="en-IN"/>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7635705C-4C03-4584-B2FF-9C9C53911B04}" type="datetimeFigureOut">
              <a:rPr lang="en-IN" smtClean="0"/>
              <a:pPr/>
              <a:t>19-09-2020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B12EF78-02D0-46CF-AA89-A273392819FA}" type="slidenum">
              <a:rPr lang="en-IN" smtClean="0"/>
              <a:pPr/>
              <a:t>‹#›</a:t>
            </a:fld>
            <a:endParaRPr lang="en-IN"/>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7635705C-4C03-4584-B2FF-9C9C53911B04}" type="datetimeFigureOut">
              <a:rPr lang="en-IN" smtClean="0"/>
              <a:pPr/>
              <a:t>19-09-2020</a:t>
            </a:fld>
            <a:endParaRPr lang="en-IN"/>
          </a:p>
        </p:txBody>
      </p:sp>
      <p:sp>
        <p:nvSpPr>
          <p:cNvPr id="8" name="Footer Placeholder 7"/>
          <p:cNvSpPr>
            <a:spLocks noGrp="1"/>
          </p:cNvSpPr>
          <p:nvPr>
            <p:ph type="ftr" sz="quarter" idx="11"/>
          </p:nvPr>
        </p:nvSpPr>
        <p:spPr>
          <a:xfrm>
            <a:off x="304800" y="6409944"/>
            <a:ext cx="3581400" cy="365760"/>
          </a:xfrm>
        </p:spPr>
        <p:txBody>
          <a:bodyPr/>
          <a:lstStyle/>
          <a:p>
            <a:endParaRPr lang="en-IN"/>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7B12EF78-02D0-46CF-AA89-A273392819FA}" type="slidenum">
              <a:rPr lang="en-IN" smtClean="0"/>
              <a:pPr/>
              <a:t>‹#›</a:t>
            </a:fld>
            <a:endParaRPr lang="en-IN"/>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7635705C-4C03-4584-B2FF-9C9C53911B04}" type="datetimeFigureOut">
              <a:rPr lang="en-IN" smtClean="0"/>
              <a:pPr/>
              <a:t>19-09-2020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a:xfrm>
            <a:off x="4343400" y="1036020"/>
            <a:ext cx="457200" cy="441325"/>
          </a:xfrm>
        </p:spPr>
        <p:txBody>
          <a:bodyPr/>
          <a:lstStyle/>
          <a:p>
            <a:fld id="{7B12EF78-02D0-46CF-AA89-A273392819FA}"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7635705C-4C03-4584-B2FF-9C9C53911B04}" type="datetimeFigureOut">
              <a:rPr lang="en-IN" smtClean="0"/>
              <a:pPr/>
              <a:t>19-09-2020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7B12EF78-02D0-46CF-AA89-A273392819FA}"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7B12EF78-02D0-46CF-AA89-A273392819FA}" type="slidenum">
              <a:rPr lang="en-IN" smtClean="0"/>
              <a:pPr/>
              <a:t>‹#›</a:t>
            </a:fld>
            <a:endParaRPr lang="en-IN"/>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7635705C-4C03-4584-B2FF-9C9C53911B04}" type="datetimeFigureOut">
              <a:rPr lang="en-IN" smtClean="0"/>
              <a:pPr/>
              <a:t>19-09-2020</a:t>
            </a:fld>
            <a:endParaRPr lang="en-IN"/>
          </a:p>
        </p:txBody>
      </p:sp>
      <p:sp>
        <p:nvSpPr>
          <p:cNvPr id="6" name="Footer Placeholder 5"/>
          <p:cNvSpPr>
            <a:spLocks noGrp="1"/>
          </p:cNvSpPr>
          <p:nvPr>
            <p:ph type="ftr" sz="quarter" idx="11"/>
          </p:nvPr>
        </p:nvSpPr>
        <p:spPr>
          <a:xfrm>
            <a:off x="301752" y="6410848"/>
            <a:ext cx="3383280" cy="365760"/>
          </a:xfrm>
        </p:spPr>
        <p:txBody>
          <a:bodyPr/>
          <a:lstStyle/>
          <a:p>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7B12EF78-02D0-46CF-AA89-A273392819FA}" type="slidenum">
              <a:rPr lang="en-IN" smtClean="0"/>
              <a:pPr/>
              <a:t>‹#›</a:t>
            </a:fld>
            <a:endParaRPr lang="en-IN"/>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7635705C-4C03-4584-B2FF-9C9C53911B04}" type="datetimeFigureOut">
              <a:rPr lang="en-IN" smtClean="0"/>
              <a:pPr/>
              <a:t>19-09-2020</a:t>
            </a:fld>
            <a:endParaRPr lang="en-IN"/>
          </a:p>
        </p:txBody>
      </p:sp>
      <p:sp>
        <p:nvSpPr>
          <p:cNvPr id="6" name="Footer Placeholder 5"/>
          <p:cNvSpPr>
            <a:spLocks noGrp="1"/>
          </p:cNvSpPr>
          <p:nvPr>
            <p:ph type="ftr" sz="quarter" idx="11"/>
          </p:nvPr>
        </p:nvSpPr>
        <p:spPr>
          <a:xfrm>
            <a:off x="301752" y="6410848"/>
            <a:ext cx="3584448" cy="365760"/>
          </a:xfrm>
        </p:spPr>
        <p:txBody>
          <a:bodyPr/>
          <a:lstStyle/>
          <a:p>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7635705C-4C03-4584-B2FF-9C9C53911B04}" type="datetimeFigureOut">
              <a:rPr lang="en-IN" smtClean="0"/>
              <a:pPr/>
              <a:t>19-09-2020</a:t>
            </a:fld>
            <a:endParaRPr lang="en-IN"/>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IN"/>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7B12EF78-02D0-46CF-AA89-A273392819FA}" type="slidenum">
              <a:rPr lang="en-IN" smtClean="0"/>
              <a:pPr/>
              <a:t>‹#›</a:t>
            </a:fld>
            <a:endParaRPr lang="en-IN"/>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diagramColors" Target="../diagrams/colors1.xml"/><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14348" y="3286124"/>
            <a:ext cx="7715304" cy="1752600"/>
          </a:xfrm>
        </p:spPr>
        <p:txBody>
          <a:bodyPr>
            <a:normAutofit fontScale="85000" lnSpcReduction="20000"/>
          </a:bodyPr>
          <a:lstStyle/>
          <a:p>
            <a:r>
              <a:rPr lang="en-US" sz="4400" dirty="0" smtClean="0"/>
              <a:t>Data structure</a:t>
            </a:r>
          </a:p>
          <a:p>
            <a:r>
              <a:rPr lang="en-US" sz="4400" dirty="0" smtClean="0"/>
              <a:t>(in c)</a:t>
            </a:r>
          </a:p>
          <a:p>
            <a:r>
              <a:rPr lang="en-US" sz="4400" dirty="0" smtClean="0">
                <a:solidFill>
                  <a:srgbClr val="FF0000"/>
                </a:solidFill>
              </a:rPr>
              <a:t>Lecture 20</a:t>
            </a:r>
          </a:p>
          <a:p>
            <a:endParaRPr lang="en-US" sz="4400" dirty="0" smtClean="0">
              <a:solidFill>
                <a:srgbClr val="FF0000"/>
              </a:solidFill>
            </a:endParaRPr>
          </a:p>
          <a:p>
            <a:endParaRPr lang="en-US" sz="4400" dirty="0" smtClean="0">
              <a:solidFill>
                <a:srgbClr val="FF0000"/>
              </a:solidFill>
            </a:endParaRPr>
          </a:p>
        </p:txBody>
      </p:sp>
      <p:pic>
        <p:nvPicPr>
          <p:cNvPr id="4"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226645" y="189349"/>
            <a:ext cx="2545155" cy="122342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026" name="Picture 2" descr="C:\Users\Windows7\Desktop\DATA-STRUCTURES-with-Python.png"/>
          <p:cNvPicPr>
            <a:picLocks noChangeAspect="1" noChangeArrowheads="1"/>
          </p:cNvPicPr>
          <p:nvPr/>
        </p:nvPicPr>
        <p:blipFill>
          <a:blip r:embed="rId3"/>
          <a:srcRect/>
          <a:stretch>
            <a:fillRect/>
          </a:stretch>
        </p:blipFill>
        <p:spPr bwMode="auto">
          <a:xfrm>
            <a:off x="6143636" y="285728"/>
            <a:ext cx="2733671" cy="1952622"/>
          </a:xfrm>
          <a:prstGeom prst="rect">
            <a:avLst/>
          </a:prstGeom>
          <a:no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43042" y="285728"/>
            <a:ext cx="5643602" cy="642942"/>
          </a:xfrm>
        </p:spPr>
        <p:txBody>
          <a:bodyPr>
            <a:normAutofit fontScale="90000"/>
          </a:bodyPr>
          <a:lstStyle/>
          <a:p>
            <a:r>
              <a:rPr lang="en-US" b="1" dirty="0" smtClean="0"/>
              <a:t>Non-Linear Data Structure</a:t>
            </a:r>
            <a:endParaRPr lang="en-IN" b="1" dirty="0"/>
          </a:p>
        </p:txBody>
      </p:sp>
      <p:pic>
        <p:nvPicPr>
          <p:cNvPr id="2050"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7" name="Picture 2" descr="C:\Users\Windows7\Desktop\DATA-STRUCTURES-with-Python.png"/>
          <p:cNvPicPr>
            <a:picLocks noChangeAspect="1" noChangeArrowheads="1"/>
          </p:cNvPicPr>
          <p:nvPr/>
        </p:nvPicPr>
        <p:blipFill>
          <a:blip r:embed="rId3"/>
          <a:srcRect/>
          <a:stretch>
            <a:fillRect/>
          </a:stretch>
        </p:blipFill>
        <p:spPr bwMode="auto">
          <a:xfrm>
            <a:off x="7377110" y="214290"/>
            <a:ext cx="1500198" cy="1071570"/>
          </a:xfrm>
          <a:prstGeom prst="rect">
            <a:avLst/>
          </a:prstGeom>
          <a:noFill/>
        </p:spPr>
      </p:pic>
      <p:sp>
        <p:nvSpPr>
          <p:cNvPr id="8" name="TextBox 7"/>
          <p:cNvSpPr txBox="1"/>
          <p:nvPr/>
        </p:nvSpPr>
        <p:spPr>
          <a:xfrm>
            <a:off x="285720" y="1500174"/>
            <a:ext cx="8715436" cy="4616648"/>
          </a:xfrm>
          <a:prstGeom prst="rect">
            <a:avLst/>
          </a:prstGeom>
          <a:noFill/>
        </p:spPr>
        <p:txBody>
          <a:bodyPr wrap="square" rtlCol="0">
            <a:spAutoFit/>
          </a:bodyPr>
          <a:lstStyle/>
          <a:p>
            <a:r>
              <a:rPr lang="en-US" sz="2100" dirty="0" smtClean="0"/>
              <a:t>The </a:t>
            </a:r>
            <a:r>
              <a:rPr lang="en-US" sz="2100" b="1" dirty="0" smtClean="0">
                <a:solidFill>
                  <a:srgbClr val="FF0000"/>
                </a:solidFill>
              </a:rPr>
              <a:t>Data Structures </a:t>
            </a:r>
            <a:r>
              <a:rPr lang="en-US" sz="2100" dirty="0" smtClean="0"/>
              <a:t>we have studied till now have </a:t>
            </a:r>
            <a:r>
              <a:rPr lang="en-US" sz="2100" b="1" dirty="0" smtClean="0">
                <a:solidFill>
                  <a:srgbClr val="00B050"/>
                </a:solidFill>
              </a:rPr>
              <a:t>one thing in </a:t>
            </a:r>
            <a:r>
              <a:rPr lang="en-US" sz="2100" b="1" dirty="0" err="1" smtClean="0">
                <a:solidFill>
                  <a:srgbClr val="00B050"/>
                </a:solidFill>
              </a:rPr>
              <a:t>comman</a:t>
            </a:r>
            <a:r>
              <a:rPr lang="en-US" sz="2100" b="1" dirty="0" smtClean="0">
                <a:solidFill>
                  <a:srgbClr val="00B050"/>
                </a:solidFill>
              </a:rPr>
              <a:t> </a:t>
            </a:r>
            <a:r>
              <a:rPr lang="en-US" sz="2100" dirty="0" smtClean="0"/>
              <a:t>and it is that </a:t>
            </a:r>
            <a:r>
              <a:rPr lang="en-US" sz="2100" b="1" dirty="0" smtClean="0">
                <a:solidFill>
                  <a:srgbClr val="7030A0"/>
                </a:solidFill>
              </a:rPr>
              <a:t>after one element</a:t>
            </a:r>
            <a:r>
              <a:rPr lang="en-US" sz="2100" dirty="0" smtClean="0"/>
              <a:t>, we have just </a:t>
            </a:r>
            <a:r>
              <a:rPr lang="en-US" sz="2100" b="1" dirty="0" smtClean="0">
                <a:solidFill>
                  <a:srgbClr val="0070C0"/>
                </a:solidFill>
              </a:rPr>
              <a:t>one more element</a:t>
            </a:r>
            <a:r>
              <a:rPr lang="en-US" sz="2100" dirty="0" smtClean="0"/>
              <a:t> in the memory. In other words in </a:t>
            </a:r>
            <a:r>
              <a:rPr lang="en-US" sz="2100" b="1" dirty="0" smtClean="0">
                <a:solidFill>
                  <a:schemeClr val="accent6"/>
                </a:solidFill>
              </a:rPr>
              <a:t>these data structures</a:t>
            </a:r>
            <a:r>
              <a:rPr lang="en-US" sz="2100" dirty="0" smtClean="0"/>
              <a:t>, from </a:t>
            </a:r>
            <a:r>
              <a:rPr lang="en-US" sz="2100" b="1" dirty="0" smtClean="0">
                <a:solidFill>
                  <a:schemeClr val="accent2">
                    <a:lumMod val="75000"/>
                  </a:schemeClr>
                </a:solidFill>
              </a:rPr>
              <a:t>one element </a:t>
            </a:r>
            <a:r>
              <a:rPr lang="en-US" sz="2100" dirty="0" smtClean="0"/>
              <a:t>we can visit only one </a:t>
            </a:r>
            <a:r>
              <a:rPr lang="en-US" sz="2100" b="1" dirty="0" smtClean="0">
                <a:solidFill>
                  <a:srgbClr val="FF0000"/>
                </a:solidFill>
              </a:rPr>
              <a:t>next element</a:t>
            </a:r>
            <a:r>
              <a:rPr lang="en-US" sz="2100" dirty="0" smtClean="0"/>
              <a:t>. Such </a:t>
            </a:r>
            <a:r>
              <a:rPr lang="en-US" sz="2100" b="1" dirty="0" smtClean="0">
                <a:solidFill>
                  <a:srgbClr val="7030A0"/>
                </a:solidFill>
              </a:rPr>
              <a:t>data structure</a:t>
            </a:r>
            <a:r>
              <a:rPr lang="en-US" sz="2100" dirty="0" smtClean="0"/>
              <a:t> are called </a:t>
            </a:r>
            <a:r>
              <a:rPr lang="en-US" sz="2100" b="1" dirty="0" smtClean="0">
                <a:solidFill>
                  <a:srgbClr val="00B050"/>
                </a:solidFill>
              </a:rPr>
              <a:t>LINEAR DATA STRUCTURES</a:t>
            </a:r>
            <a:r>
              <a:rPr lang="en-US" sz="2100" dirty="0" smtClean="0"/>
              <a:t> and are </a:t>
            </a:r>
            <a:r>
              <a:rPr lang="en-US" sz="2100" b="1" dirty="0" smtClean="0">
                <a:solidFill>
                  <a:srgbClr val="0070C0"/>
                </a:solidFill>
              </a:rPr>
              <a:t>very useful </a:t>
            </a:r>
            <a:r>
              <a:rPr lang="en-US" sz="2100" dirty="0" smtClean="0"/>
              <a:t>for basic </a:t>
            </a:r>
            <a:r>
              <a:rPr lang="en-US" sz="2100" b="1" dirty="0" smtClean="0">
                <a:solidFill>
                  <a:srgbClr val="FF0000"/>
                </a:solidFill>
              </a:rPr>
              <a:t>problem solving</a:t>
            </a:r>
            <a:r>
              <a:rPr lang="en-US" sz="2100" dirty="0" smtClean="0"/>
              <a:t>.</a:t>
            </a:r>
          </a:p>
          <a:p>
            <a:endParaRPr lang="en-US" sz="2100" dirty="0" smtClean="0"/>
          </a:p>
          <a:p>
            <a:r>
              <a:rPr lang="en-US" sz="2100" dirty="0" smtClean="0"/>
              <a:t>But, </a:t>
            </a:r>
            <a:r>
              <a:rPr lang="en-US" sz="2100" b="1" dirty="0" smtClean="0">
                <a:solidFill>
                  <a:srgbClr val="FF0000"/>
                </a:solidFill>
              </a:rPr>
              <a:t>many times </a:t>
            </a:r>
            <a:r>
              <a:rPr lang="en-US" sz="2100" dirty="0" smtClean="0"/>
              <a:t>we might have to </a:t>
            </a:r>
            <a:r>
              <a:rPr lang="en-US" sz="2100" b="1" dirty="0" smtClean="0">
                <a:solidFill>
                  <a:schemeClr val="accent6"/>
                </a:solidFill>
              </a:rPr>
              <a:t>connect one element </a:t>
            </a:r>
            <a:r>
              <a:rPr lang="en-US" sz="2100" dirty="0" smtClean="0"/>
              <a:t>with multiple elements for </a:t>
            </a:r>
            <a:r>
              <a:rPr lang="en-US" sz="2100" b="1" dirty="0" smtClean="0">
                <a:solidFill>
                  <a:srgbClr val="0070C0"/>
                </a:solidFill>
              </a:rPr>
              <a:t>solving a particular </a:t>
            </a:r>
            <a:r>
              <a:rPr lang="en-US" sz="2100" dirty="0" smtClean="0"/>
              <a:t>real world problems. And in such cases the </a:t>
            </a:r>
            <a:r>
              <a:rPr lang="en-US" sz="2100" b="1" dirty="0" smtClean="0">
                <a:solidFill>
                  <a:srgbClr val="FF0000"/>
                </a:solidFill>
              </a:rPr>
              <a:t>data structures </a:t>
            </a:r>
            <a:r>
              <a:rPr lang="en-US" sz="2100" dirty="0" smtClean="0"/>
              <a:t>we use fall in the category of </a:t>
            </a:r>
            <a:r>
              <a:rPr lang="en-US" sz="2100" b="1" dirty="0" smtClean="0">
                <a:solidFill>
                  <a:srgbClr val="7030A0"/>
                </a:solidFill>
              </a:rPr>
              <a:t>NON-LINEAR DATA STRUCTURES.</a:t>
            </a:r>
          </a:p>
          <a:p>
            <a:endParaRPr lang="en-US" sz="2100" dirty="0" smtClean="0"/>
          </a:p>
          <a:p>
            <a:r>
              <a:rPr lang="en-US" sz="2100" dirty="0" smtClean="0"/>
              <a:t>So </a:t>
            </a:r>
            <a:r>
              <a:rPr lang="en-US" sz="2100" b="1" dirty="0" smtClean="0">
                <a:solidFill>
                  <a:srgbClr val="00B050"/>
                </a:solidFill>
              </a:rPr>
              <a:t>technically</a:t>
            </a:r>
            <a:r>
              <a:rPr lang="en-US" sz="2100" dirty="0" smtClean="0"/>
              <a:t> a </a:t>
            </a:r>
            <a:r>
              <a:rPr lang="en-US" sz="2100" b="1" dirty="0" smtClean="0">
                <a:solidFill>
                  <a:srgbClr val="0070C0"/>
                </a:solidFill>
              </a:rPr>
              <a:t>NON-LINEAR DATA STRUCTURE </a:t>
            </a:r>
            <a:r>
              <a:rPr lang="en-US" sz="2100" dirty="0" smtClean="0"/>
              <a:t>allows us to connect a </a:t>
            </a:r>
            <a:r>
              <a:rPr lang="en-US" sz="2100" b="1" dirty="0" smtClean="0">
                <a:solidFill>
                  <a:srgbClr val="7030A0"/>
                </a:solidFill>
              </a:rPr>
              <a:t>single element </a:t>
            </a:r>
            <a:r>
              <a:rPr lang="en-US" sz="2100" dirty="0" smtClean="0"/>
              <a:t>with </a:t>
            </a:r>
            <a:r>
              <a:rPr lang="en-US" sz="2100" b="1" dirty="0" smtClean="0">
                <a:solidFill>
                  <a:srgbClr val="FF0000"/>
                </a:solidFill>
              </a:rPr>
              <a:t>multiple elements </a:t>
            </a:r>
            <a:r>
              <a:rPr lang="en-US" sz="2100" dirty="0" smtClean="0"/>
              <a:t>after it.</a:t>
            </a:r>
            <a:endParaRPr lang="en-IN" sz="21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43042" y="500042"/>
            <a:ext cx="5643602" cy="642942"/>
          </a:xfrm>
        </p:spPr>
        <p:txBody>
          <a:bodyPr>
            <a:normAutofit fontScale="90000"/>
          </a:bodyPr>
          <a:lstStyle/>
          <a:p>
            <a:r>
              <a:rPr lang="en-US" b="1" dirty="0" smtClean="0"/>
              <a:t>T</a:t>
            </a:r>
            <a:r>
              <a:rPr lang="en-US" b="1" dirty="0" smtClean="0"/>
              <a:t>ypes Of Linear Data Structures</a:t>
            </a:r>
            <a:endParaRPr lang="en-IN" b="1" dirty="0"/>
          </a:p>
        </p:txBody>
      </p:sp>
      <p:pic>
        <p:nvPicPr>
          <p:cNvPr id="2050"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7" name="Picture 2" descr="C:\Users\Windows7\Desktop\DATA-STRUCTURES-with-Python.png"/>
          <p:cNvPicPr>
            <a:picLocks noChangeAspect="1" noChangeArrowheads="1"/>
          </p:cNvPicPr>
          <p:nvPr/>
        </p:nvPicPr>
        <p:blipFill>
          <a:blip r:embed="rId3"/>
          <a:srcRect/>
          <a:stretch>
            <a:fillRect/>
          </a:stretch>
        </p:blipFill>
        <p:spPr bwMode="auto">
          <a:xfrm>
            <a:off x="7377110" y="214290"/>
            <a:ext cx="1500198" cy="1071570"/>
          </a:xfrm>
          <a:prstGeom prst="rect">
            <a:avLst/>
          </a:prstGeom>
          <a:noFill/>
        </p:spPr>
      </p:pic>
      <p:graphicFrame>
        <p:nvGraphicFramePr>
          <p:cNvPr id="45" name="Diagram 44"/>
          <p:cNvGraphicFramePr/>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43042" y="285728"/>
            <a:ext cx="5643602" cy="642942"/>
          </a:xfrm>
        </p:spPr>
        <p:txBody>
          <a:bodyPr>
            <a:normAutofit/>
          </a:bodyPr>
          <a:lstStyle/>
          <a:p>
            <a:r>
              <a:rPr lang="en-US" b="1" dirty="0" smtClean="0"/>
              <a:t>Tree/General Tree</a:t>
            </a:r>
            <a:endParaRPr lang="en-IN" b="1" dirty="0"/>
          </a:p>
        </p:txBody>
      </p:sp>
      <p:pic>
        <p:nvPicPr>
          <p:cNvPr id="2050"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7" name="Picture 2" descr="C:\Users\Windows7\Desktop\DATA-STRUCTURES-with-Python.png"/>
          <p:cNvPicPr>
            <a:picLocks noChangeAspect="1" noChangeArrowheads="1"/>
          </p:cNvPicPr>
          <p:nvPr/>
        </p:nvPicPr>
        <p:blipFill>
          <a:blip r:embed="rId3"/>
          <a:srcRect/>
          <a:stretch>
            <a:fillRect/>
          </a:stretch>
        </p:blipFill>
        <p:spPr bwMode="auto">
          <a:xfrm>
            <a:off x="7377110" y="214290"/>
            <a:ext cx="1500198" cy="1071570"/>
          </a:xfrm>
          <a:prstGeom prst="rect">
            <a:avLst/>
          </a:prstGeom>
          <a:noFill/>
        </p:spPr>
      </p:pic>
      <p:sp>
        <p:nvSpPr>
          <p:cNvPr id="33" name="TextBox 32"/>
          <p:cNvSpPr txBox="1"/>
          <p:nvPr/>
        </p:nvSpPr>
        <p:spPr>
          <a:xfrm>
            <a:off x="285720" y="1514291"/>
            <a:ext cx="8660628" cy="1569660"/>
          </a:xfrm>
          <a:prstGeom prst="rect">
            <a:avLst/>
          </a:prstGeom>
          <a:noFill/>
        </p:spPr>
        <p:txBody>
          <a:bodyPr wrap="square" rtlCol="0">
            <a:spAutoFit/>
          </a:bodyPr>
          <a:lstStyle/>
          <a:p>
            <a:r>
              <a:rPr lang="en-US" sz="2400" dirty="0" smtClean="0"/>
              <a:t>A </a:t>
            </a:r>
            <a:r>
              <a:rPr lang="en-US" sz="2400" b="1" dirty="0" smtClean="0">
                <a:solidFill>
                  <a:srgbClr val="00B050"/>
                </a:solidFill>
              </a:rPr>
              <a:t>tree</a:t>
            </a:r>
            <a:r>
              <a:rPr lang="en-US" sz="2400" dirty="0" smtClean="0"/>
              <a:t> is a </a:t>
            </a:r>
            <a:r>
              <a:rPr lang="en-US" sz="2400" b="1" dirty="0" smtClean="0">
                <a:solidFill>
                  <a:srgbClr val="FF0000"/>
                </a:solidFill>
              </a:rPr>
              <a:t>non linear </a:t>
            </a:r>
            <a:r>
              <a:rPr lang="en-US" sz="2400" b="1" dirty="0" smtClean="0">
                <a:solidFill>
                  <a:srgbClr val="0070C0"/>
                </a:solidFill>
              </a:rPr>
              <a:t>data structure </a:t>
            </a:r>
            <a:r>
              <a:rPr lang="en-US" sz="2400" dirty="0" smtClean="0"/>
              <a:t>which is used to represent </a:t>
            </a:r>
            <a:r>
              <a:rPr lang="en-US" sz="2400" b="1" dirty="0" smtClean="0">
                <a:solidFill>
                  <a:schemeClr val="accent6"/>
                </a:solidFill>
              </a:rPr>
              <a:t>relationships</a:t>
            </a:r>
            <a:r>
              <a:rPr lang="en-US" sz="2400" dirty="0" smtClean="0"/>
              <a:t> which are </a:t>
            </a:r>
            <a:r>
              <a:rPr lang="en-US" sz="2400" b="1" dirty="0" smtClean="0">
                <a:solidFill>
                  <a:srgbClr val="C00000"/>
                </a:solidFill>
              </a:rPr>
              <a:t>hierarchical</a:t>
            </a:r>
            <a:r>
              <a:rPr lang="en-US" sz="2400" dirty="0" smtClean="0"/>
              <a:t> in </a:t>
            </a:r>
            <a:r>
              <a:rPr lang="en-US" sz="2400" b="1" dirty="0" smtClean="0">
                <a:solidFill>
                  <a:srgbClr val="7030A0"/>
                </a:solidFill>
              </a:rPr>
              <a:t>nature</a:t>
            </a:r>
            <a:r>
              <a:rPr lang="en-US" sz="2400" dirty="0" smtClean="0"/>
              <a:t>. Like a </a:t>
            </a:r>
            <a:r>
              <a:rPr lang="en-US" sz="2400" b="1" dirty="0" smtClean="0">
                <a:solidFill>
                  <a:srgbClr val="FF0000"/>
                </a:solidFill>
              </a:rPr>
              <a:t>family tree</a:t>
            </a:r>
            <a:r>
              <a:rPr lang="en-US" sz="2400" dirty="0" smtClean="0"/>
              <a:t> or </a:t>
            </a:r>
            <a:r>
              <a:rPr lang="en-US" sz="2400" b="1" dirty="0" smtClean="0">
                <a:solidFill>
                  <a:srgbClr val="0070C0"/>
                </a:solidFill>
              </a:rPr>
              <a:t>relationship of employees </a:t>
            </a:r>
            <a:r>
              <a:rPr lang="en-US" sz="2400" dirty="0" smtClean="0"/>
              <a:t>in a </a:t>
            </a:r>
            <a:r>
              <a:rPr lang="en-US" sz="2400" b="1" dirty="0" smtClean="0">
                <a:solidFill>
                  <a:srgbClr val="7030A0"/>
                </a:solidFill>
              </a:rPr>
              <a:t>company.</a:t>
            </a:r>
            <a:endParaRPr lang="en-US" sz="2400" b="1" dirty="0" smtClean="0">
              <a:solidFill>
                <a:srgbClr val="7030A0"/>
              </a:solidFill>
            </a:endParaRPr>
          </a:p>
        </p:txBody>
      </p:sp>
      <p:sp>
        <p:nvSpPr>
          <p:cNvPr id="11" name="Oval 10"/>
          <p:cNvSpPr/>
          <p:nvPr/>
        </p:nvSpPr>
        <p:spPr>
          <a:xfrm>
            <a:off x="3786182" y="3071810"/>
            <a:ext cx="428628" cy="428628"/>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A</a:t>
            </a:r>
            <a:endParaRPr lang="en-IN" dirty="0"/>
          </a:p>
        </p:txBody>
      </p:sp>
      <p:sp>
        <p:nvSpPr>
          <p:cNvPr id="12" name="Oval 11"/>
          <p:cNvSpPr/>
          <p:nvPr/>
        </p:nvSpPr>
        <p:spPr>
          <a:xfrm>
            <a:off x="2285984" y="4143380"/>
            <a:ext cx="428628" cy="428628"/>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B</a:t>
            </a:r>
            <a:endParaRPr lang="en-IN" dirty="0"/>
          </a:p>
        </p:txBody>
      </p:sp>
      <p:sp>
        <p:nvSpPr>
          <p:cNvPr id="13" name="Oval 12"/>
          <p:cNvSpPr/>
          <p:nvPr/>
        </p:nvSpPr>
        <p:spPr>
          <a:xfrm>
            <a:off x="3786182" y="4143380"/>
            <a:ext cx="428628" cy="428628"/>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C</a:t>
            </a:r>
            <a:endParaRPr lang="en-IN" dirty="0"/>
          </a:p>
        </p:txBody>
      </p:sp>
      <p:sp>
        <p:nvSpPr>
          <p:cNvPr id="14" name="Oval 13"/>
          <p:cNvSpPr/>
          <p:nvPr/>
        </p:nvSpPr>
        <p:spPr>
          <a:xfrm>
            <a:off x="5500694" y="4143380"/>
            <a:ext cx="428628" cy="428628"/>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D</a:t>
            </a:r>
            <a:endParaRPr lang="en-IN" dirty="0"/>
          </a:p>
        </p:txBody>
      </p:sp>
      <p:sp>
        <p:nvSpPr>
          <p:cNvPr id="15" name="Oval 14"/>
          <p:cNvSpPr/>
          <p:nvPr/>
        </p:nvSpPr>
        <p:spPr>
          <a:xfrm>
            <a:off x="1214414" y="5357826"/>
            <a:ext cx="428628" cy="428628"/>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E</a:t>
            </a:r>
            <a:endParaRPr lang="en-IN" dirty="0"/>
          </a:p>
        </p:txBody>
      </p:sp>
      <p:sp>
        <p:nvSpPr>
          <p:cNvPr id="16" name="Oval 15"/>
          <p:cNvSpPr/>
          <p:nvPr/>
        </p:nvSpPr>
        <p:spPr>
          <a:xfrm>
            <a:off x="2500298" y="5357826"/>
            <a:ext cx="428628" cy="428628"/>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F</a:t>
            </a:r>
            <a:endParaRPr lang="en-IN" dirty="0"/>
          </a:p>
        </p:txBody>
      </p:sp>
      <p:sp>
        <p:nvSpPr>
          <p:cNvPr id="17" name="Oval 16"/>
          <p:cNvSpPr/>
          <p:nvPr/>
        </p:nvSpPr>
        <p:spPr>
          <a:xfrm>
            <a:off x="3357554" y="5357826"/>
            <a:ext cx="428628" cy="428628"/>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G</a:t>
            </a:r>
            <a:endParaRPr lang="en-IN" dirty="0"/>
          </a:p>
        </p:txBody>
      </p:sp>
      <p:sp>
        <p:nvSpPr>
          <p:cNvPr id="18" name="Oval 17"/>
          <p:cNvSpPr/>
          <p:nvPr/>
        </p:nvSpPr>
        <p:spPr>
          <a:xfrm>
            <a:off x="4071934" y="5357826"/>
            <a:ext cx="428628" cy="428628"/>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H</a:t>
            </a:r>
            <a:endParaRPr lang="en-IN" dirty="0"/>
          </a:p>
        </p:txBody>
      </p:sp>
      <p:sp>
        <p:nvSpPr>
          <p:cNvPr id="19" name="Oval 18"/>
          <p:cNvSpPr/>
          <p:nvPr/>
        </p:nvSpPr>
        <p:spPr>
          <a:xfrm>
            <a:off x="4786314" y="5357826"/>
            <a:ext cx="428628" cy="428628"/>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I</a:t>
            </a:r>
            <a:endParaRPr lang="en-IN" dirty="0"/>
          </a:p>
        </p:txBody>
      </p:sp>
      <p:sp>
        <p:nvSpPr>
          <p:cNvPr id="20" name="Oval 19"/>
          <p:cNvSpPr/>
          <p:nvPr/>
        </p:nvSpPr>
        <p:spPr>
          <a:xfrm>
            <a:off x="5572132" y="5357826"/>
            <a:ext cx="428628" cy="428628"/>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J</a:t>
            </a:r>
            <a:endParaRPr lang="en-IN" dirty="0"/>
          </a:p>
        </p:txBody>
      </p:sp>
      <p:sp>
        <p:nvSpPr>
          <p:cNvPr id="21" name="Oval 20"/>
          <p:cNvSpPr/>
          <p:nvPr/>
        </p:nvSpPr>
        <p:spPr>
          <a:xfrm>
            <a:off x="6357950" y="5357826"/>
            <a:ext cx="428628" cy="428628"/>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K</a:t>
            </a:r>
            <a:endParaRPr lang="en-IN" dirty="0"/>
          </a:p>
        </p:txBody>
      </p:sp>
      <p:sp>
        <p:nvSpPr>
          <p:cNvPr id="22" name="Oval 21"/>
          <p:cNvSpPr/>
          <p:nvPr/>
        </p:nvSpPr>
        <p:spPr>
          <a:xfrm>
            <a:off x="7000892" y="4857760"/>
            <a:ext cx="428628" cy="428628"/>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L</a:t>
            </a:r>
            <a:endParaRPr lang="en-IN" dirty="0"/>
          </a:p>
        </p:txBody>
      </p:sp>
      <p:sp>
        <p:nvSpPr>
          <p:cNvPr id="23" name="Oval 22"/>
          <p:cNvSpPr/>
          <p:nvPr/>
        </p:nvSpPr>
        <p:spPr>
          <a:xfrm>
            <a:off x="7215206" y="4071942"/>
            <a:ext cx="428628" cy="428628"/>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M</a:t>
            </a:r>
            <a:endParaRPr lang="en-IN" dirty="0"/>
          </a:p>
        </p:txBody>
      </p:sp>
      <p:cxnSp>
        <p:nvCxnSpPr>
          <p:cNvPr id="25" name="Straight Connector 24"/>
          <p:cNvCxnSpPr>
            <a:stCxn id="11" idx="3"/>
            <a:endCxn id="12" idx="7"/>
          </p:cNvCxnSpPr>
          <p:nvPr/>
        </p:nvCxnSpPr>
        <p:spPr>
          <a:xfrm rot="5400000">
            <a:off x="2866155" y="3223353"/>
            <a:ext cx="768484" cy="1197112"/>
          </a:xfrm>
          <a:prstGeom prst="line">
            <a:avLst/>
          </a:prstGeom>
        </p:spPr>
        <p:style>
          <a:lnRef idx="1">
            <a:schemeClr val="dk1"/>
          </a:lnRef>
          <a:fillRef idx="0">
            <a:schemeClr val="dk1"/>
          </a:fillRef>
          <a:effectRef idx="0">
            <a:schemeClr val="dk1"/>
          </a:effectRef>
          <a:fontRef idx="minor">
            <a:schemeClr val="tx1"/>
          </a:fontRef>
        </p:style>
      </p:cxnSp>
      <p:cxnSp>
        <p:nvCxnSpPr>
          <p:cNvPr id="26" name="Straight Connector 25"/>
          <p:cNvCxnSpPr>
            <a:stCxn id="12" idx="3"/>
          </p:cNvCxnSpPr>
          <p:nvPr/>
        </p:nvCxnSpPr>
        <p:spPr>
          <a:xfrm rot="5400000">
            <a:off x="1508834" y="4589342"/>
            <a:ext cx="920027" cy="759817"/>
          </a:xfrm>
          <a:prstGeom prst="line">
            <a:avLst/>
          </a:prstGeom>
        </p:spPr>
        <p:style>
          <a:lnRef idx="1">
            <a:schemeClr val="dk1"/>
          </a:lnRef>
          <a:fillRef idx="0">
            <a:schemeClr val="dk1"/>
          </a:fillRef>
          <a:effectRef idx="0">
            <a:schemeClr val="dk1"/>
          </a:effectRef>
          <a:fontRef idx="minor">
            <a:schemeClr val="tx1"/>
          </a:fontRef>
        </p:style>
      </p:cxnSp>
      <p:cxnSp>
        <p:nvCxnSpPr>
          <p:cNvPr id="28" name="Straight Connector 27"/>
          <p:cNvCxnSpPr>
            <a:stCxn id="12" idx="4"/>
          </p:cNvCxnSpPr>
          <p:nvPr/>
        </p:nvCxnSpPr>
        <p:spPr>
          <a:xfrm rot="16200000" flipH="1">
            <a:off x="2223213" y="4849093"/>
            <a:ext cx="785818" cy="231648"/>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p:cNvCxnSpPr>
            <a:stCxn id="13" idx="4"/>
          </p:cNvCxnSpPr>
          <p:nvPr/>
        </p:nvCxnSpPr>
        <p:spPr>
          <a:xfrm rot="5400000">
            <a:off x="3401941" y="4759271"/>
            <a:ext cx="785818" cy="411292"/>
          </a:xfrm>
          <a:prstGeom prst="line">
            <a:avLst/>
          </a:prstGeom>
        </p:spPr>
        <p:style>
          <a:lnRef idx="1">
            <a:schemeClr val="dk1"/>
          </a:lnRef>
          <a:fillRef idx="0">
            <a:schemeClr val="dk1"/>
          </a:fillRef>
          <a:effectRef idx="0">
            <a:schemeClr val="dk1"/>
          </a:effectRef>
          <a:fontRef idx="minor">
            <a:schemeClr val="tx1"/>
          </a:fontRef>
        </p:style>
      </p:cxnSp>
      <p:cxnSp>
        <p:nvCxnSpPr>
          <p:cNvPr id="34" name="Straight Connector 33"/>
          <p:cNvCxnSpPr>
            <a:endCxn id="20" idx="0"/>
          </p:cNvCxnSpPr>
          <p:nvPr/>
        </p:nvCxnSpPr>
        <p:spPr>
          <a:xfrm rot="16200000" flipH="1">
            <a:off x="5349150" y="4920530"/>
            <a:ext cx="785818" cy="88774"/>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p:cNvCxnSpPr>
            <a:stCxn id="13" idx="4"/>
          </p:cNvCxnSpPr>
          <p:nvPr/>
        </p:nvCxnSpPr>
        <p:spPr>
          <a:xfrm rot="16200000" flipH="1">
            <a:off x="3759131" y="4813373"/>
            <a:ext cx="785818" cy="303088"/>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p:cNvCxnSpPr>
            <a:stCxn id="13" idx="4"/>
          </p:cNvCxnSpPr>
          <p:nvPr/>
        </p:nvCxnSpPr>
        <p:spPr>
          <a:xfrm rot="16200000" flipH="1">
            <a:off x="4080602" y="4491902"/>
            <a:ext cx="785819" cy="946030"/>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Connector 39"/>
          <p:cNvCxnSpPr>
            <a:endCxn id="21" idx="0"/>
          </p:cNvCxnSpPr>
          <p:nvPr/>
        </p:nvCxnSpPr>
        <p:spPr>
          <a:xfrm>
            <a:off x="5715009" y="4572008"/>
            <a:ext cx="857255" cy="785818"/>
          </a:xfrm>
          <a:prstGeom prst="line">
            <a:avLst/>
          </a:prstGeom>
        </p:spPr>
        <p:style>
          <a:lnRef idx="1">
            <a:schemeClr val="dk1"/>
          </a:lnRef>
          <a:fillRef idx="0">
            <a:schemeClr val="dk1"/>
          </a:fillRef>
          <a:effectRef idx="0">
            <a:schemeClr val="dk1"/>
          </a:effectRef>
          <a:fontRef idx="minor">
            <a:schemeClr val="tx1"/>
          </a:fontRef>
        </p:style>
      </p:cxnSp>
      <p:cxnSp>
        <p:nvCxnSpPr>
          <p:cNvPr id="43" name="Straight Connector 42"/>
          <p:cNvCxnSpPr>
            <a:stCxn id="14" idx="5"/>
          </p:cNvCxnSpPr>
          <p:nvPr/>
        </p:nvCxnSpPr>
        <p:spPr>
          <a:xfrm rot="16200000" flipH="1">
            <a:off x="6259460" y="4116327"/>
            <a:ext cx="419961" cy="1205779"/>
          </a:xfrm>
          <a:prstGeom prst="line">
            <a:avLst/>
          </a:prstGeom>
        </p:spPr>
        <p:style>
          <a:lnRef idx="1">
            <a:schemeClr val="dk1"/>
          </a:lnRef>
          <a:fillRef idx="0">
            <a:schemeClr val="dk1"/>
          </a:fillRef>
          <a:effectRef idx="0">
            <a:schemeClr val="dk1"/>
          </a:effectRef>
          <a:fontRef idx="minor">
            <a:schemeClr val="tx1"/>
          </a:fontRef>
        </p:style>
      </p:cxnSp>
      <p:cxnSp>
        <p:nvCxnSpPr>
          <p:cNvPr id="45" name="Straight Connector 44"/>
          <p:cNvCxnSpPr>
            <a:stCxn id="14" idx="6"/>
          </p:cNvCxnSpPr>
          <p:nvPr/>
        </p:nvCxnSpPr>
        <p:spPr>
          <a:xfrm flipV="1">
            <a:off x="5929322" y="4277590"/>
            <a:ext cx="1295408" cy="80104"/>
          </a:xfrm>
          <a:prstGeom prst="line">
            <a:avLst/>
          </a:prstGeom>
        </p:spPr>
        <p:style>
          <a:lnRef idx="1">
            <a:schemeClr val="dk1"/>
          </a:lnRef>
          <a:fillRef idx="0">
            <a:schemeClr val="dk1"/>
          </a:fillRef>
          <a:effectRef idx="0">
            <a:schemeClr val="dk1"/>
          </a:effectRef>
          <a:fontRef idx="minor">
            <a:schemeClr val="tx1"/>
          </a:fontRef>
        </p:style>
      </p:cxnSp>
      <p:cxnSp>
        <p:nvCxnSpPr>
          <p:cNvPr id="47" name="Straight Connector 46"/>
          <p:cNvCxnSpPr>
            <a:endCxn id="14" idx="1"/>
          </p:cNvCxnSpPr>
          <p:nvPr/>
        </p:nvCxnSpPr>
        <p:spPr>
          <a:xfrm>
            <a:off x="4223477" y="3429001"/>
            <a:ext cx="1339988" cy="777150"/>
          </a:xfrm>
          <a:prstGeom prst="line">
            <a:avLst/>
          </a:prstGeom>
        </p:spPr>
        <p:style>
          <a:lnRef idx="1">
            <a:schemeClr val="dk1"/>
          </a:lnRef>
          <a:fillRef idx="0">
            <a:schemeClr val="dk1"/>
          </a:fillRef>
          <a:effectRef idx="0">
            <a:schemeClr val="dk1"/>
          </a:effectRef>
          <a:fontRef idx="minor">
            <a:schemeClr val="tx1"/>
          </a:fontRef>
        </p:style>
      </p:cxnSp>
      <p:cxnSp>
        <p:nvCxnSpPr>
          <p:cNvPr id="49" name="Straight Connector 48"/>
          <p:cNvCxnSpPr>
            <a:endCxn id="13" idx="0"/>
          </p:cNvCxnSpPr>
          <p:nvPr/>
        </p:nvCxnSpPr>
        <p:spPr>
          <a:xfrm rot="5400000">
            <a:off x="3687692" y="3813242"/>
            <a:ext cx="642942" cy="17334"/>
          </a:xfrm>
          <a:prstGeom prst="line">
            <a:avLst/>
          </a:prstGeom>
        </p:spPr>
        <p:style>
          <a:lnRef idx="1">
            <a:schemeClr val="dk1"/>
          </a:lnRef>
          <a:fillRef idx="0">
            <a:schemeClr val="dk1"/>
          </a:fillRef>
          <a:effectRef idx="0">
            <a:schemeClr val="dk1"/>
          </a:effectRef>
          <a:fontRef idx="minor">
            <a:schemeClr val="tx1"/>
          </a:fontRef>
        </p:style>
      </p:cxnSp>
      <p:cxnSp>
        <p:nvCxnSpPr>
          <p:cNvPr id="52" name="Straight Arrow Connector 51"/>
          <p:cNvCxnSpPr/>
          <p:nvPr/>
        </p:nvCxnSpPr>
        <p:spPr>
          <a:xfrm rot="10800000">
            <a:off x="4357686" y="3286124"/>
            <a:ext cx="857256"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53" name="TextBox 52"/>
          <p:cNvSpPr txBox="1"/>
          <p:nvPr/>
        </p:nvSpPr>
        <p:spPr>
          <a:xfrm>
            <a:off x="5286380" y="3071810"/>
            <a:ext cx="1279517" cy="369332"/>
          </a:xfrm>
          <a:prstGeom prst="rect">
            <a:avLst/>
          </a:prstGeom>
          <a:noFill/>
        </p:spPr>
        <p:txBody>
          <a:bodyPr wrap="none" rtlCol="0">
            <a:spAutoFit/>
          </a:bodyPr>
          <a:lstStyle/>
          <a:p>
            <a:r>
              <a:rPr lang="en-US" dirty="0" smtClean="0"/>
              <a:t>Root Node</a:t>
            </a:r>
            <a:endParaRPr lang="en-IN" dirty="0"/>
          </a:p>
        </p:txBody>
      </p:sp>
      <p:sp>
        <p:nvSpPr>
          <p:cNvPr id="54" name="TextBox 53"/>
          <p:cNvSpPr txBox="1"/>
          <p:nvPr/>
        </p:nvSpPr>
        <p:spPr>
          <a:xfrm>
            <a:off x="3649673" y="5988626"/>
            <a:ext cx="1592103" cy="369332"/>
          </a:xfrm>
          <a:prstGeom prst="rect">
            <a:avLst/>
          </a:prstGeom>
          <a:noFill/>
        </p:spPr>
        <p:txBody>
          <a:bodyPr wrap="none" rtlCol="0">
            <a:spAutoFit/>
          </a:bodyPr>
          <a:lstStyle/>
          <a:p>
            <a:r>
              <a:rPr lang="en-US" dirty="0" smtClean="0"/>
              <a:t>General Node</a:t>
            </a:r>
            <a:endParaRPr lang="en-IN"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43042" y="285728"/>
            <a:ext cx="5643602" cy="642942"/>
          </a:xfrm>
        </p:spPr>
        <p:txBody>
          <a:bodyPr>
            <a:normAutofit/>
          </a:bodyPr>
          <a:lstStyle/>
          <a:p>
            <a:r>
              <a:rPr lang="en-US" b="1" dirty="0" smtClean="0"/>
              <a:t>Terminologies In Tree</a:t>
            </a:r>
            <a:endParaRPr lang="en-IN" b="1" dirty="0"/>
          </a:p>
        </p:txBody>
      </p:sp>
      <p:pic>
        <p:nvPicPr>
          <p:cNvPr id="2050"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7" name="Picture 2" descr="C:\Users\Windows7\Desktop\DATA-STRUCTURES-with-Python.png"/>
          <p:cNvPicPr>
            <a:picLocks noChangeAspect="1" noChangeArrowheads="1"/>
          </p:cNvPicPr>
          <p:nvPr/>
        </p:nvPicPr>
        <p:blipFill>
          <a:blip r:embed="rId3"/>
          <a:srcRect/>
          <a:stretch>
            <a:fillRect/>
          </a:stretch>
        </p:blipFill>
        <p:spPr bwMode="auto">
          <a:xfrm>
            <a:off x="7377110" y="214290"/>
            <a:ext cx="1500198" cy="1071570"/>
          </a:xfrm>
          <a:prstGeom prst="rect">
            <a:avLst/>
          </a:prstGeom>
          <a:noFill/>
        </p:spPr>
      </p:pic>
      <p:sp>
        <p:nvSpPr>
          <p:cNvPr id="10" name="TextBox 9"/>
          <p:cNvSpPr txBox="1"/>
          <p:nvPr/>
        </p:nvSpPr>
        <p:spPr>
          <a:xfrm>
            <a:off x="214282" y="1458946"/>
            <a:ext cx="8929718" cy="707886"/>
          </a:xfrm>
          <a:prstGeom prst="rect">
            <a:avLst/>
          </a:prstGeom>
          <a:noFill/>
        </p:spPr>
        <p:txBody>
          <a:bodyPr wrap="square" rtlCol="0">
            <a:spAutoFit/>
          </a:bodyPr>
          <a:lstStyle/>
          <a:p>
            <a:r>
              <a:rPr lang="en-US" sz="2000" b="1" dirty="0" smtClean="0">
                <a:solidFill>
                  <a:srgbClr val="FF0000"/>
                </a:solidFill>
              </a:rPr>
              <a:t>Binary Tree</a:t>
            </a:r>
            <a:r>
              <a:rPr lang="en-US" sz="2000" dirty="0" smtClean="0"/>
              <a:t>:- A </a:t>
            </a:r>
            <a:r>
              <a:rPr lang="en-US" sz="2000" b="1" dirty="0" smtClean="0">
                <a:solidFill>
                  <a:srgbClr val="7030A0"/>
                </a:solidFill>
              </a:rPr>
              <a:t>Binary Tree </a:t>
            </a:r>
            <a:r>
              <a:rPr lang="en-US" sz="2000" dirty="0" smtClean="0"/>
              <a:t>is a </a:t>
            </a:r>
            <a:r>
              <a:rPr lang="en-US" sz="2000" b="1" dirty="0" smtClean="0">
                <a:solidFill>
                  <a:srgbClr val="00B050"/>
                </a:solidFill>
              </a:rPr>
              <a:t>Special type </a:t>
            </a:r>
            <a:r>
              <a:rPr lang="en-US" sz="2000" dirty="0" smtClean="0"/>
              <a:t>of tree in which </a:t>
            </a:r>
            <a:r>
              <a:rPr lang="en-US" sz="2000" b="1" dirty="0" smtClean="0">
                <a:solidFill>
                  <a:srgbClr val="0070C0"/>
                </a:solidFill>
              </a:rPr>
              <a:t>each node </a:t>
            </a:r>
            <a:r>
              <a:rPr lang="en-US" sz="2000" dirty="0" smtClean="0"/>
              <a:t>at the most can have </a:t>
            </a:r>
            <a:r>
              <a:rPr lang="en-US" sz="2000" b="1" dirty="0" smtClean="0">
                <a:solidFill>
                  <a:schemeClr val="accent6"/>
                </a:solidFill>
              </a:rPr>
              <a:t>2 children</a:t>
            </a:r>
            <a:r>
              <a:rPr lang="en-US" sz="2000" dirty="0" smtClean="0"/>
              <a:t>.</a:t>
            </a:r>
            <a:endParaRPr lang="en-IN" sz="2000" dirty="0"/>
          </a:p>
        </p:txBody>
      </p:sp>
      <p:sp>
        <p:nvSpPr>
          <p:cNvPr id="8" name="Oval 7"/>
          <p:cNvSpPr/>
          <p:nvPr/>
        </p:nvSpPr>
        <p:spPr>
          <a:xfrm>
            <a:off x="4786314" y="3000372"/>
            <a:ext cx="428628" cy="428628"/>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A</a:t>
            </a:r>
            <a:endParaRPr lang="en-IN" dirty="0"/>
          </a:p>
        </p:txBody>
      </p:sp>
      <p:sp>
        <p:nvSpPr>
          <p:cNvPr id="9" name="Oval 8"/>
          <p:cNvSpPr/>
          <p:nvPr/>
        </p:nvSpPr>
        <p:spPr>
          <a:xfrm>
            <a:off x="3286116" y="4071942"/>
            <a:ext cx="428628" cy="428628"/>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B</a:t>
            </a:r>
            <a:endParaRPr lang="en-IN" dirty="0"/>
          </a:p>
        </p:txBody>
      </p:sp>
      <p:sp>
        <p:nvSpPr>
          <p:cNvPr id="11" name="Oval 10"/>
          <p:cNvSpPr/>
          <p:nvPr/>
        </p:nvSpPr>
        <p:spPr>
          <a:xfrm>
            <a:off x="6000760" y="4071942"/>
            <a:ext cx="428628" cy="428628"/>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C</a:t>
            </a:r>
            <a:endParaRPr lang="en-IN" dirty="0"/>
          </a:p>
        </p:txBody>
      </p:sp>
      <p:sp>
        <p:nvSpPr>
          <p:cNvPr id="12" name="Oval 11"/>
          <p:cNvSpPr/>
          <p:nvPr/>
        </p:nvSpPr>
        <p:spPr>
          <a:xfrm>
            <a:off x="2214546" y="5286388"/>
            <a:ext cx="428628" cy="428628"/>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E</a:t>
            </a:r>
            <a:endParaRPr lang="en-IN" dirty="0"/>
          </a:p>
        </p:txBody>
      </p:sp>
      <p:sp>
        <p:nvSpPr>
          <p:cNvPr id="13" name="Oval 12"/>
          <p:cNvSpPr/>
          <p:nvPr/>
        </p:nvSpPr>
        <p:spPr>
          <a:xfrm>
            <a:off x="3857620" y="5286388"/>
            <a:ext cx="428628" cy="428628"/>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F</a:t>
            </a:r>
            <a:endParaRPr lang="en-IN" dirty="0"/>
          </a:p>
        </p:txBody>
      </p:sp>
      <p:sp>
        <p:nvSpPr>
          <p:cNvPr id="14" name="Oval 13"/>
          <p:cNvSpPr/>
          <p:nvPr/>
        </p:nvSpPr>
        <p:spPr>
          <a:xfrm>
            <a:off x="6786578" y="5286388"/>
            <a:ext cx="428628" cy="428628"/>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G</a:t>
            </a:r>
            <a:endParaRPr lang="en-IN" dirty="0"/>
          </a:p>
        </p:txBody>
      </p:sp>
      <p:sp>
        <p:nvSpPr>
          <p:cNvPr id="15" name="Oval 14"/>
          <p:cNvSpPr/>
          <p:nvPr/>
        </p:nvSpPr>
        <p:spPr>
          <a:xfrm>
            <a:off x="5072066" y="5286388"/>
            <a:ext cx="428628" cy="428628"/>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H</a:t>
            </a:r>
            <a:endParaRPr lang="en-IN" dirty="0"/>
          </a:p>
        </p:txBody>
      </p:sp>
      <p:cxnSp>
        <p:nvCxnSpPr>
          <p:cNvPr id="16" name="Straight Connector 15"/>
          <p:cNvCxnSpPr>
            <a:stCxn id="8" idx="3"/>
            <a:endCxn id="9" idx="7"/>
          </p:cNvCxnSpPr>
          <p:nvPr/>
        </p:nvCxnSpPr>
        <p:spPr>
          <a:xfrm rot="5400000">
            <a:off x="3866287" y="3151915"/>
            <a:ext cx="768484" cy="1197112"/>
          </a:xfrm>
          <a:prstGeom prst="line">
            <a:avLst/>
          </a:prstGeom>
        </p:spPr>
        <p:style>
          <a:lnRef idx="1">
            <a:schemeClr val="dk1"/>
          </a:lnRef>
          <a:fillRef idx="0">
            <a:schemeClr val="dk1"/>
          </a:fillRef>
          <a:effectRef idx="0">
            <a:schemeClr val="dk1"/>
          </a:effectRef>
          <a:fontRef idx="minor">
            <a:schemeClr val="tx1"/>
          </a:fontRef>
        </p:style>
      </p:cxnSp>
      <p:cxnSp>
        <p:nvCxnSpPr>
          <p:cNvPr id="17" name="Straight Connector 16"/>
          <p:cNvCxnSpPr>
            <a:stCxn id="9" idx="4"/>
            <a:endCxn id="12" idx="0"/>
          </p:cNvCxnSpPr>
          <p:nvPr/>
        </p:nvCxnSpPr>
        <p:spPr>
          <a:xfrm rot="5400000">
            <a:off x="2571736" y="4357694"/>
            <a:ext cx="785818" cy="1071570"/>
          </a:xfrm>
          <a:prstGeom prst="line">
            <a:avLst/>
          </a:prstGeom>
        </p:spPr>
        <p:style>
          <a:lnRef idx="1">
            <a:schemeClr val="dk1"/>
          </a:lnRef>
          <a:fillRef idx="0">
            <a:schemeClr val="dk1"/>
          </a:fillRef>
          <a:effectRef idx="0">
            <a:schemeClr val="dk1"/>
          </a:effectRef>
          <a:fontRef idx="minor">
            <a:schemeClr val="tx1"/>
          </a:fontRef>
        </p:style>
      </p:cxnSp>
      <p:cxnSp>
        <p:nvCxnSpPr>
          <p:cNvPr id="18" name="Straight Connector 17"/>
          <p:cNvCxnSpPr>
            <a:stCxn id="9" idx="4"/>
            <a:endCxn id="13" idx="0"/>
          </p:cNvCxnSpPr>
          <p:nvPr/>
        </p:nvCxnSpPr>
        <p:spPr>
          <a:xfrm rot="16200000" flipH="1">
            <a:off x="3393273" y="4607727"/>
            <a:ext cx="785818" cy="571504"/>
          </a:xfrm>
          <a:prstGeom prst="line">
            <a:avLst/>
          </a:prstGeom>
        </p:spPr>
        <p:style>
          <a:lnRef idx="1">
            <a:schemeClr val="dk1"/>
          </a:lnRef>
          <a:fillRef idx="0">
            <a:schemeClr val="dk1"/>
          </a:fillRef>
          <a:effectRef idx="0">
            <a:schemeClr val="dk1"/>
          </a:effectRef>
          <a:fontRef idx="minor">
            <a:schemeClr val="tx1"/>
          </a:fontRef>
        </p:style>
      </p:cxnSp>
      <p:cxnSp>
        <p:nvCxnSpPr>
          <p:cNvPr id="19" name="Straight Connector 18"/>
          <p:cNvCxnSpPr>
            <a:stCxn id="11" idx="4"/>
            <a:endCxn id="15" idx="0"/>
          </p:cNvCxnSpPr>
          <p:nvPr/>
        </p:nvCxnSpPr>
        <p:spPr>
          <a:xfrm rot="5400000">
            <a:off x="5357818" y="4429132"/>
            <a:ext cx="785818" cy="928694"/>
          </a:xfrm>
          <a:prstGeom prst="line">
            <a:avLst/>
          </a:prstGeom>
        </p:spPr>
        <p:style>
          <a:lnRef idx="1">
            <a:schemeClr val="dk1"/>
          </a:lnRef>
          <a:fillRef idx="0">
            <a:schemeClr val="dk1"/>
          </a:fillRef>
          <a:effectRef idx="0">
            <a:schemeClr val="dk1"/>
          </a:effectRef>
          <a:fontRef idx="minor">
            <a:schemeClr val="tx1"/>
          </a:fontRef>
        </p:style>
      </p:cxnSp>
      <p:cxnSp>
        <p:nvCxnSpPr>
          <p:cNvPr id="20" name="Straight Connector 19"/>
          <p:cNvCxnSpPr>
            <a:stCxn id="11" idx="4"/>
            <a:endCxn id="14" idx="0"/>
          </p:cNvCxnSpPr>
          <p:nvPr/>
        </p:nvCxnSpPr>
        <p:spPr>
          <a:xfrm rot="16200000" flipH="1">
            <a:off x="6215074" y="4500570"/>
            <a:ext cx="785818" cy="785818"/>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p:cNvCxnSpPr>
            <a:stCxn id="8" idx="5"/>
          </p:cNvCxnSpPr>
          <p:nvPr/>
        </p:nvCxnSpPr>
        <p:spPr>
          <a:xfrm rot="16200000" flipH="1">
            <a:off x="5330766" y="3187633"/>
            <a:ext cx="705713" cy="1062903"/>
          </a:xfrm>
          <a:prstGeom prst="line">
            <a:avLst/>
          </a:prstGeom>
        </p:spPr>
        <p:style>
          <a:lnRef idx="1">
            <a:schemeClr val="dk1"/>
          </a:lnRef>
          <a:fillRef idx="0">
            <a:schemeClr val="dk1"/>
          </a:fillRef>
          <a:effectRef idx="0">
            <a:schemeClr val="dk1"/>
          </a:effectRef>
          <a:fontRef idx="minor">
            <a:schemeClr val="tx1"/>
          </a:fontRef>
        </p:style>
      </p:cxnSp>
      <p:cxnSp>
        <p:nvCxnSpPr>
          <p:cNvPr id="28" name="Straight Arrow Connector 27"/>
          <p:cNvCxnSpPr/>
          <p:nvPr/>
        </p:nvCxnSpPr>
        <p:spPr>
          <a:xfrm rot="10800000">
            <a:off x="5357818" y="3214686"/>
            <a:ext cx="857256"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29" name="TextBox 28"/>
          <p:cNvSpPr txBox="1"/>
          <p:nvPr/>
        </p:nvSpPr>
        <p:spPr>
          <a:xfrm>
            <a:off x="6286512" y="3000372"/>
            <a:ext cx="1279517" cy="369332"/>
          </a:xfrm>
          <a:prstGeom prst="rect">
            <a:avLst/>
          </a:prstGeom>
          <a:noFill/>
        </p:spPr>
        <p:txBody>
          <a:bodyPr wrap="none" rtlCol="0">
            <a:spAutoFit/>
          </a:bodyPr>
          <a:lstStyle/>
          <a:p>
            <a:r>
              <a:rPr lang="en-US" dirty="0" smtClean="0"/>
              <a:t>Root Node</a:t>
            </a:r>
            <a:endParaRPr lang="en-IN" dirty="0"/>
          </a:p>
        </p:txBody>
      </p:sp>
      <p:cxnSp>
        <p:nvCxnSpPr>
          <p:cNvPr id="30" name="Straight Arrow Connector 29"/>
          <p:cNvCxnSpPr/>
          <p:nvPr/>
        </p:nvCxnSpPr>
        <p:spPr>
          <a:xfrm flipV="1">
            <a:off x="2928927" y="3214686"/>
            <a:ext cx="1571635"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31" name="TextBox 30"/>
          <p:cNvSpPr txBox="1"/>
          <p:nvPr/>
        </p:nvSpPr>
        <p:spPr>
          <a:xfrm>
            <a:off x="1787755" y="3059668"/>
            <a:ext cx="926857" cy="369332"/>
          </a:xfrm>
          <a:prstGeom prst="rect">
            <a:avLst/>
          </a:prstGeom>
          <a:noFill/>
        </p:spPr>
        <p:txBody>
          <a:bodyPr wrap="none" rtlCol="0">
            <a:spAutoFit/>
          </a:bodyPr>
          <a:lstStyle/>
          <a:p>
            <a:r>
              <a:rPr lang="en-US" dirty="0" smtClean="0"/>
              <a:t>Level 0</a:t>
            </a:r>
            <a:endParaRPr lang="en-IN" dirty="0"/>
          </a:p>
        </p:txBody>
      </p:sp>
      <p:cxnSp>
        <p:nvCxnSpPr>
          <p:cNvPr id="33" name="Straight Arrow Connector 32"/>
          <p:cNvCxnSpPr/>
          <p:nvPr/>
        </p:nvCxnSpPr>
        <p:spPr>
          <a:xfrm flipV="1">
            <a:off x="2357423" y="4214818"/>
            <a:ext cx="857255"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34" name="TextBox 33"/>
          <p:cNvSpPr txBox="1"/>
          <p:nvPr/>
        </p:nvSpPr>
        <p:spPr>
          <a:xfrm>
            <a:off x="1435095" y="4000504"/>
            <a:ext cx="1279517" cy="369332"/>
          </a:xfrm>
          <a:prstGeom prst="rect">
            <a:avLst/>
          </a:prstGeom>
          <a:noFill/>
        </p:spPr>
        <p:txBody>
          <a:bodyPr wrap="square" rtlCol="0">
            <a:spAutoFit/>
          </a:bodyPr>
          <a:lstStyle/>
          <a:p>
            <a:r>
              <a:rPr lang="en-US" dirty="0" smtClean="0"/>
              <a:t>Level 1</a:t>
            </a:r>
            <a:endParaRPr lang="en-IN" dirty="0"/>
          </a:p>
        </p:txBody>
      </p:sp>
      <p:cxnSp>
        <p:nvCxnSpPr>
          <p:cNvPr id="36" name="Straight Arrow Connector 35"/>
          <p:cNvCxnSpPr/>
          <p:nvPr/>
        </p:nvCxnSpPr>
        <p:spPr>
          <a:xfrm flipV="1">
            <a:off x="1643042" y="5500702"/>
            <a:ext cx="428627"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37" name="TextBox 36"/>
          <p:cNvSpPr txBox="1"/>
          <p:nvPr/>
        </p:nvSpPr>
        <p:spPr>
          <a:xfrm>
            <a:off x="720715" y="5286388"/>
            <a:ext cx="1279517" cy="369332"/>
          </a:xfrm>
          <a:prstGeom prst="rect">
            <a:avLst/>
          </a:prstGeom>
          <a:noFill/>
        </p:spPr>
        <p:txBody>
          <a:bodyPr wrap="square" rtlCol="0">
            <a:spAutoFit/>
          </a:bodyPr>
          <a:lstStyle/>
          <a:p>
            <a:r>
              <a:rPr lang="en-US" dirty="0" smtClean="0"/>
              <a:t>Level 2</a:t>
            </a:r>
            <a:endParaRPr lang="en-IN"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43042" y="285728"/>
            <a:ext cx="5643602" cy="642942"/>
          </a:xfrm>
        </p:spPr>
        <p:txBody>
          <a:bodyPr>
            <a:normAutofit/>
          </a:bodyPr>
          <a:lstStyle/>
          <a:p>
            <a:r>
              <a:rPr lang="en-US" b="1" dirty="0" smtClean="0"/>
              <a:t>Terminologies In Tree</a:t>
            </a:r>
            <a:endParaRPr lang="en-IN" b="1" dirty="0"/>
          </a:p>
        </p:txBody>
      </p:sp>
      <p:pic>
        <p:nvPicPr>
          <p:cNvPr id="2050"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7" name="Picture 2" descr="C:\Users\Windows7\Desktop\DATA-STRUCTURES-with-Python.png"/>
          <p:cNvPicPr>
            <a:picLocks noChangeAspect="1" noChangeArrowheads="1"/>
          </p:cNvPicPr>
          <p:nvPr/>
        </p:nvPicPr>
        <p:blipFill>
          <a:blip r:embed="rId3"/>
          <a:srcRect/>
          <a:stretch>
            <a:fillRect/>
          </a:stretch>
        </p:blipFill>
        <p:spPr bwMode="auto">
          <a:xfrm>
            <a:off x="7377110" y="214290"/>
            <a:ext cx="1500198" cy="1071570"/>
          </a:xfrm>
          <a:prstGeom prst="rect">
            <a:avLst/>
          </a:prstGeom>
          <a:noFill/>
        </p:spPr>
      </p:pic>
      <p:sp>
        <p:nvSpPr>
          <p:cNvPr id="37" name="TextBox 36"/>
          <p:cNvSpPr txBox="1"/>
          <p:nvPr/>
        </p:nvSpPr>
        <p:spPr>
          <a:xfrm>
            <a:off x="142844" y="1467699"/>
            <a:ext cx="8858312" cy="4801314"/>
          </a:xfrm>
          <a:prstGeom prst="rect">
            <a:avLst/>
          </a:prstGeom>
          <a:noFill/>
        </p:spPr>
        <p:txBody>
          <a:bodyPr wrap="square" rtlCol="0">
            <a:spAutoFit/>
          </a:bodyPr>
          <a:lstStyle/>
          <a:p>
            <a:r>
              <a:rPr lang="en-US" b="1" dirty="0" smtClean="0">
                <a:solidFill>
                  <a:srgbClr val="FF0000"/>
                </a:solidFill>
              </a:rPr>
              <a:t>1. Root Node:- The node sitting at the top most level in the tree and considered to be direct or indirect parent of every other node is called as ROOT NODE. In our example node A is the root node.</a:t>
            </a:r>
          </a:p>
          <a:p>
            <a:endParaRPr lang="en-US" dirty="0" smtClean="0"/>
          </a:p>
          <a:p>
            <a:endParaRPr lang="en-US" b="1" dirty="0" smtClean="0">
              <a:solidFill>
                <a:srgbClr val="7030A0"/>
              </a:solidFill>
            </a:endParaRPr>
          </a:p>
          <a:p>
            <a:r>
              <a:rPr lang="en-US" b="1" dirty="0" smtClean="0">
                <a:solidFill>
                  <a:srgbClr val="7030A0"/>
                </a:solidFill>
              </a:rPr>
              <a:t>2. Chile Node:- All Other nodes in a binary tree except the root node will be called as child nodes of the root node either direct or indirect.</a:t>
            </a:r>
          </a:p>
          <a:p>
            <a:endParaRPr lang="en-US" dirty="0" smtClean="0"/>
          </a:p>
          <a:p>
            <a:endParaRPr lang="en-US" dirty="0" smtClean="0"/>
          </a:p>
          <a:p>
            <a:r>
              <a:rPr lang="en-US" b="1" dirty="0" smtClean="0">
                <a:solidFill>
                  <a:srgbClr val="0070C0"/>
                </a:solidFill>
              </a:rPr>
              <a:t>3. Leaf Node:- Nodes which do not have any child i.e. they are having 0 children are called as the LEAF NODES. In our example nodes D, E, F, and G will be called as LEAF NODES.</a:t>
            </a:r>
          </a:p>
          <a:p>
            <a:endParaRPr lang="en-US" dirty="0" smtClean="0"/>
          </a:p>
          <a:p>
            <a:endParaRPr lang="en-US" b="1" dirty="0" smtClean="0">
              <a:solidFill>
                <a:srgbClr val="00B050"/>
              </a:solidFill>
            </a:endParaRPr>
          </a:p>
          <a:p>
            <a:r>
              <a:rPr lang="en-US" b="1" dirty="0" smtClean="0">
                <a:solidFill>
                  <a:srgbClr val="00B050"/>
                </a:solidFill>
              </a:rPr>
              <a:t>4. Non Leaf Nodes:- if a node has </a:t>
            </a:r>
            <a:r>
              <a:rPr lang="en-US" b="1" dirty="0" err="1" smtClean="0">
                <a:solidFill>
                  <a:srgbClr val="00B050"/>
                </a:solidFill>
              </a:rPr>
              <a:t>atleast</a:t>
            </a:r>
            <a:r>
              <a:rPr lang="en-US" b="1" dirty="0" smtClean="0">
                <a:solidFill>
                  <a:srgbClr val="00B050"/>
                </a:solidFill>
              </a:rPr>
              <a:t> one child then we call it a NON LEAF NODE. In our example the nodes B and C will be called as NON LEAF NODES.</a:t>
            </a:r>
            <a:endParaRPr lang="en-IN" b="1" dirty="0">
              <a:solidFill>
                <a:srgbClr val="00B050"/>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43042" y="285728"/>
            <a:ext cx="5643602" cy="642942"/>
          </a:xfrm>
        </p:spPr>
        <p:txBody>
          <a:bodyPr>
            <a:normAutofit/>
          </a:bodyPr>
          <a:lstStyle/>
          <a:p>
            <a:r>
              <a:rPr lang="en-US" b="1" dirty="0" smtClean="0"/>
              <a:t>Terminologies In Tree</a:t>
            </a:r>
            <a:endParaRPr lang="en-IN" b="1" dirty="0"/>
          </a:p>
        </p:txBody>
      </p:sp>
      <p:pic>
        <p:nvPicPr>
          <p:cNvPr id="2050"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7" name="Picture 2" descr="C:\Users\Windows7\Desktop\DATA-STRUCTURES-with-Python.png"/>
          <p:cNvPicPr>
            <a:picLocks noChangeAspect="1" noChangeArrowheads="1"/>
          </p:cNvPicPr>
          <p:nvPr/>
        </p:nvPicPr>
        <p:blipFill>
          <a:blip r:embed="rId3"/>
          <a:srcRect/>
          <a:stretch>
            <a:fillRect/>
          </a:stretch>
        </p:blipFill>
        <p:spPr bwMode="auto">
          <a:xfrm>
            <a:off x="7377110" y="214290"/>
            <a:ext cx="1500198" cy="1071570"/>
          </a:xfrm>
          <a:prstGeom prst="rect">
            <a:avLst/>
          </a:prstGeom>
          <a:noFill/>
        </p:spPr>
      </p:pic>
      <p:sp>
        <p:nvSpPr>
          <p:cNvPr id="37" name="TextBox 36"/>
          <p:cNvSpPr txBox="1"/>
          <p:nvPr/>
        </p:nvSpPr>
        <p:spPr>
          <a:xfrm>
            <a:off x="142844" y="1467699"/>
            <a:ext cx="8858312" cy="4801314"/>
          </a:xfrm>
          <a:prstGeom prst="rect">
            <a:avLst/>
          </a:prstGeom>
          <a:noFill/>
        </p:spPr>
        <p:txBody>
          <a:bodyPr wrap="square" rtlCol="0">
            <a:spAutoFit/>
          </a:bodyPr>
          <a:lstStyle/>
          <a:p>
            <a:r>
              <a:rPr lang="en-US" b="1" dirty="0" smtClean="0">
                <a:solidFill>
                  <a:srgbClr val="00B050"/>
                </a:solidFill>
              </a:rPr>
              <a:t>5. Level Of A Node:- Level of a node is defined as the length of the path from root node. In our example the nodes B and C are at Level 1, Nodes D, E, F and G are at level 2. The root node is considered to be at level 0.</a:t>
            </a:r>
          </a:p>
          <a:p>
            <a:endParaRPr lang="en-US" b="1" dirty="0" smtClean="0"/>
          </a:p>
          <a:p>
            <a:endParaRPr lang="en-US" b="1" dirty="0" smtClean="0"/>
          </a:p>
          <a:p>
            <a:r>
              <a:rPr lang="en-US" b="1" dirty="0" smtClean="0">
                <a:solidFill>
                  <a:srgbClr val="7030A0"/>
                </a:solidFill>
              </a:rPr>
              <a:t>6. Height/ Depth of A tree:- Height or depth of the tree is defined as the level of the last leaf node +1. In our example the last leaf node is at level 2, so the height will be 3.</a:t>
            </a:r>
          </a:p>
          <a:p>
            <a:endParaRPr lang="en-US" b="1" dirty="0" smtClean="0"/>
          </a:p>
          <a:p>
            <a:endParaRPr lang="en-US" b="1" dirty="0" smtClean="0">
              <a:solidFill>
                <a:srgbClr val="FF0000"/>
              </a:solidFill>
            </a:endParaRPr>
          </a:p>
          <a:p>
            <a:r>
              <a:rPr lang="en-US" b="1" dirty="0" smtClean="0">
                <a:solidFill>
                  <a:srgbClr val="FF0000"/>
                </a:solidFill>
              </a:rPr>
              <a:t>7. Siblings:- Nodes which have the parent are called as SIBLINGS. For ex. Nodes D and E are siblings because they have the same parent node i.e. B.</a:t>
            </a:r>
          </a:p>
          <a:p>
            <a:endParaRPr lang="en-US" b="1" dirty="0" smtClean="0"/>
          </a:p>
          <a:p>
            <a:endParaRPr lang="en-US" b="1" dirty="0" smtClean="0">
              <a:solidFill>
                <a:srgbClr val="0070C0"/>
              </a:solidFill>
            </a:endParaRPr>
          </a:p>
          <a:p>
            <a:r>
              <a:rPr lang="en-US" b="1" dirty="0" smtClean="0">
                <a:solidFill>
                  <a:srgbClr val="0070C0"/>
                </a:solidFill>
              </a:rPr>
              <a:t>8. Nodes of the same generation:- Nodes which have the same level in a tree are called as nodes of the same generation. In our example E and F are nodes of the same generation.</a:t>
            </a:r>
            <a:endParaRPr lang="en-IN" b="1" dirty="0">
              <a:solidFill>
                <a:srgbClr val="0070C0"/>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43042" y="285728"/>
            <a:ext cx="5643602" cy="642942"/>
          </a:xfrm>
        </p:spPr>
        <p:txBody>
          <a:bodyPr>
            <a:normAutofit/>
          </a:bodyPr>
          <a:lstStyle/>
          <a:p>
            <a:r>
              <a:rPr lang="en-US" b="1" dirty="0" smtClean="0"/>
              <a:t>Terminologies In Tree</a:t>
            </a:r>
            <a:endParaRPr lang="en-IN" b="1" dirty="0"/>
          </a:p>
        </p:txBody>
      </p:sp>
      <p:pic>
        <p:nvPicPr>
          <p:cNvPr id="2050"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7" name="Picture 2" descr="C:\Users\Windows7\Desktop\DATA-STRUCTURES-with-Python.png"/>
          <p:cNvPicPr>
            <a:picLocks noChangeAspect="1" noChangeArrowheads="1"/>
          </p:cNvPicPr>
          <p:nvPr/>
        </p:nvPicPr>
        <p:blipFill>
          <a:blip r:embed="rId3"/>
          <a:srcRect/>
          <a:stretch>
            <a:fillRect/>
          </a:stretch>
        </p:blipFill>
        <p:spPr bwMode="auto">
          <a:xfrm>
            <a:off x="7377110" y="214290"/>
            <a:ext cx="1500198" cy="1071570"/>
          </a:xfrm>
          <a:prstGeom prst="rect">
            <a:avLst/>
          </a:prstGeom>
          <a:noFill/>
        </p:spPr>
      </p:pic>
      <p:sp>
        <p:nvSpPr>
          <p:cNvPr id="37" name="TextBox 36"/>
          <p:cNvSpPr txBox="1"/>
          <p:nvPr/>
        </p:nvSpPr>
        <p:spPr>
          <a:xfrm>
            <a:off x="142844" y="1428736"/>
            <a:ext cx="8858312" cy="5078313"/>
          </a:xfrm>
          <a:prstGeom prst="rect">
            <a:avLst/>
          </a:prstGeom>
          <a:noFill/>
        </p:spPr>
        <p:txBody>
          <a:bodyPr wrap="square" rtlCol="0">
            <a:spAutoFit/>
          </a:bodyPr>
          <a:lstStyle/>
          <a:p>
            <a:r>
              <a:rPr lang="en-US" b="1" dirty="0" smtClean="0">
                <a:solidFill>
                  <a:srgbClr val="0070C0"/>
                </a:solidFill>
              </a:rPr>
              <a:t>9. Ancestors:- Nodes which appears before a particular node but on the same path are called as its ancestors.</a:t>
            </a:r>
          </a:p>
          <a:p>
            <a:endParaRPr lang="en-US" b="1" dirty="0" smtClean="0"/>
          </a:p>
          <a:p>
            <a:endParaRPr lang="en-US" b="1" dirty="0" smtClean="0">
              <a:solidFill>
                <a:srgbClr val="FF0000"/>
              </a:solidFill>
            </a:endParaRPr>
          </a:p>
          <a:p>
            <a:endParaRPr lang="en-US" b="1" dirty="0" smtClean="0">
              <a:solidFill>
                <a:srgbClr val="FF0000"/>
              </a:solidFill>
            </a:endParaRPr>
          </a:p>
          <a:p>
            <a:r>
              <a:rPr lang="en-US" b="1" dirty="0" smtClean="0">
                <a:solidFill>
                  <a:srgbClr val="FF0000"/>
                </a:solidFill>
              </a:rPr>
              <a:t>10. Descendants:- Nodes which appear after a particular node but on the same path are called as its descendants.</a:t>
            </a:r>
          </a:p>
          <a:p>
            <a:endParaRPr lang="en-US" b="1" dirty="0" smtClean="0"/>
          </a:p>
          <a:p>
            <a:endParaRPr lang="en-US" b="1" dirty="0" smtClean="0"/>
          </a:p>
          <a:p>
            <a:endParaRPr lang="en-US" b="1" dirty="0" smtClean="0">
              <a:solidFill>
                <a:srgbClr val="00B050"/>
              </a:solidFill>
            </a:endParaRPr>
          </a:p>
          <a:p>
            <a:r>
              <a:rPr lang="en-US" b="1" dirty="0" smtClean="0">
                <a:solidFill>
                  <a:srgbClr val="00B050"/>
                </a:solidFill>
              </a:rPr>
              <a:t>11. Full Binary Tree:- a binary tree in which every node has exactly 0 or 2 children is called as a Full/Strictly binary tree.</a:t>
            </a:r>
          </a:p>
          <a:p>
            <a:endParaRPr lang="en-US" b="1" dirty="0" smtClean="0">
              <a:solidFill>
                <a:srgbClr val="00B050"/>
              </a:solidFill>
            </a:endParaRPr>
          </a:p>
          <a:p>
            <a:endParaRPr lang="en-US" b="1" dirty="0" smtClean="0"/>
          </a:p>
          <a:p>
            <a:endParaRPr lang="en-US" b="1" dirty="0" smtClean="0">
              <a:solidFill>
                <a:srgbClr val="7030A0"/>
              </a:solidFill>
            </a:endParaRPr>
          </a:p>
          <a:p>
            <a:r>
              <a:rPr lang="en-US" b="1" dirty="0" smtClean="0">
                <a:solidFill>
                  <a:srgbClr val="7030A0"/>
                </a:solidFill>
              </a:rPr>
              <a:t>12. Complete Binary Tree:- A binary tree in which all the levels are completely full except the last level and at the last level the nodes appear from left to right is called as COMPLETE BINARY TREE.</a:t>
            </a:r>
            <a:endParaRPr lang="en-IN" b="1" dirty="0">
              <a:solidFill>
                <a:srgbClr val="7030A0"/>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43042" y="285728"/>
            <a:ext cx="5643602" cy="642942"/>
          </a:xfrm>
        </p:spPr>
        <p:txBody>
          <a:bodyPr>
            <a:normAutofit/>
          </a:bodyPr>
          <a:lstStyle/>
          <a:p>
            <a:r>
              <a:rPr lang="en-US" b="1" dirty="0" smtClean="0"/>
              <a:t>Terminologies In Tree</a:t>
            </a:r>
            <a:endParaRPr lang="en-IN" b="1" dirty="0"/>
          </a:p>
        </p:txBody>
      </p:sp>
      <p:pic>
        <p:nvPicPr>
          <p:cNvPr id="2050"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7" name="Picture 2" descr="C:\Users\Windows7\Desktop\DATA-STRUCTURES-with-Python.png"/>
          <p:cNvPicPr>
            <a:picLocks noChangeAspect="1" noChangeArrowheads="1"/>
          </p:cNvPicPr>
          <p:nvPr/>
        </p:nvPicPr>
        <p:blipFill>
          <a:blip r:embed="rId3"/>
          <a:srcRect/>
          <a:stretch>
            <a:fillRect/>
          </a:stretch>
        </p:blipFill>
        <p:spPr bwMode="auto">
          <a:xfrm>
            <a:off x="7377110" y="214290"/>
            <a:ext cx="1500198" cy="1071570"/>
          </a:xfrm>
          <a:prstGeom prst="rect">
            <a:avLst/>
          </a:prstGeom>
          <a:noFill/>
        </p:spPr>
      </p:pic>
      <p:sp>
        <p:nvSpPr>
          <p:cNvPr id="37" name="TextBox 36"/>
          <p:cNvSpPr txBox="1"/>
          <p:nvPr/>
        </p:nvSpPr>
        <p:spPr>
          <a:xfrm>
            <a:off x="142844" y="1428736"/>
            <a:ext cx="8858312" cy="2308324"/>
          </a:xfrm>
          <a:prstGeom prst="rect">
            <a:avLst/>
          </a:prstGeom>
          <a:noFill/>
        </p:spPr>
        <p:txBody>
          <a:bodyPr wrap="square" rtlCol="0">
            <a:spAutoFit/>
          </a:bodyPr>
          <a:lstStyle/>
          <a:p>
            <a:r>
              <a:rPr lang="en-US" b="1" dirty="0" smtClean="0">
                <a:solidFill>
                  <a:srgbClr val="7030A0"/>
                </a:solidFill>
              </a:rPr>
              <a:t>13. Perfect Binary Tree:- A binary tree in which all the leaf nodes are at the same level is called as a perfect binary tree.</a:t>
            </a:r>
          </a:p>
          <a:p>
            <a:endParaRPr lang="en-US" dirty="0" smtClean="0"/>
          </a:p>
          <a:p>
            <a:endParaRPr lang="en-US" dirty="0" smtClean="0"/>
          </a:p>
          <a:p>
            <a:endParaRPr lang="en-US" dirty="0" smtClean="0"/>
          </a:p>
          <a:p>
            <a:endParaRPr lang="en-US" dirty="0" smtClean="0"/>
          </a:p>
          <a:p>
            <a:r>
              <a:rPr lang="en-US" b="1" dirty="0" smtClean="0">
                <a:solidFill>
                  <a:srgbClr val="FF0000"/>
                </a:solidFill>
              </a:rPr>
              <a:t>14. Degenerated Binary Tree:- A binary tree in which every node has only one child is called as degenerated binary tree.</a:t>
            </a:r>
            <a:endParaRPr lang="en-IN" b="1" dirty="0">
              <a:solidFill>
                <a:srgbClr val="FF0000"/>
              </a:solidFill>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3111</TotalTime>
  <Words>757</Words>
  <Application>Microsoft Office PowerPoint</Application>
  <PresentationFormat>On-screen Show (4:3)</PresentationFormat>
  <Paragraphs>86</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Civic</vt:lpstr>
      <vt:lpstr>Slide 1</vt:lpstr>
      <vt:lpstr>Non-Linear Data Structure</vt:lpstr>
      <vt:lpstr>Types Of Linear Data Structures</vt:lpstr>
      <vt:lpstr>Tree/General Tree</vt:lpstr>
      <vt:lpstr>Terminologies In Tree</vt:lpstr>
      <vt:lpstr>Terminologies In Tree</vt:lpstr>
      <vt:lpstr>Terminologies In Tree</vt:lpstr>
      <vt:lpstr>Terminologies In Tree</vt:lpstr>
      <vt:lpstr>Terminologies In Tree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WEBINAR ON JAVA(J2SE)</dc:title>
  <dc:creator>palash</dc:creator>
  <cp:lastModifiedBy>Windows7</cp:lastModifiedBy>
  <cp:revision>287</cp:revision>
  <dcterms:created xsi:type="dcterms:W3CDTF">2015-12-21T13:46:48Z</dcterms:created>
  <dcterms:modified xsi:type="dcterms:W3CDTF">2020-09-19T10:22:14Z</dcterms:modified>
</cp:coreProperties>
</file>