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391" r:id="rId4"/>
    <p:sldId id="413" r:id="rId5"/>
    <p:sldId id="414" r:id="rId6"/>
    <p:sldId id="415" r:id="rId7"/>
    <p:sldId id="416" r:id="rId8"/>
    <p:sldId id="402" r:id="rId9"/>
    <p:sldId id="403" r:id="rId10"/>
    <p:sldId id="417" r:id="rId11"/>
    <p:sldId id="405" r:id="rId12"/>
    <p:sldId id="418" r:id="rId13"/>
    <p:sldId id="419" r:id="rId14"/>
    <p:sldId id="420" r:id="rId15"/>
    <p:sldId id="421" r:id="rId16"/>
    <p:sldId id="422" r:id="rId17"/>
    <p:sldId id="423" r:id="rId18"/>
    <p:sldId id="42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8CE190-B42A-4EA9-9772-0A0CA547F10E}" type="doc">
      <dgm:prSet loTypeId="urn:microsoft.com/office/officeart/2005/8/layout/orgChart1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C57AC3E0-3EE2-42F2-9E51-AA0D98DFC93E}">
      <dgm:prSet phldrT="[Text]"/>
      <dgm:spPr/>
      <dgm:t>
        <a:bodyPr/>
        <a:lstStyle/>
        <a:p>
          <a:r>
            <a:rPr lang="en-US" dirty="0" smtClean="0"/>
            <a:t>Memory Representation</a:t>
          </a:r>
          <a:endParaRPr lang="en-IN" dirty="0"/>
        </a:p>
      </dgm:t>
    </dgm:pt>
    <dgm:pt modelId="{F22EBB7F-6DD2-4EF9-96DC-1E5BFAD6F0DE}" type="parTrans" cxnId="{D1E2DA61-F21C-4F8A-9BD4-358450FE8F8A}">
      <dgm:prSet/>
      <dgm:spPr/>
      <dgm:t>
        <a:bodyPr/>
        <a:lstStyle/>
        <a:p>
          <a:endParaRPr lang="en-IN"/>
        </a:p>
      </dgm:t>
    </dgm:pt>
    <dgm:pt modelId="{2E22A429-9535-4BDD-BB61-D2BAAE1AF2B7}" type="sibTrans" cxnId="{D1E2DA61-F21C-4F8A-9BD4-358450FE8F8A}">
      <dgm:prSet/>
      <dgm:spPr/>
      <dgm:t>
        <a:bodyPr/>
        <a:lstStyle/>
        <a:p>
          <a:endParaRPr lang="en-IN"/>
        </a:p>
      </dgm:t>
    </dgm:pt>
    <dgm:pt modelId="{BDBAF758-4D97-49C3-AF01-AA1B2230B045}">
      <dgm:prSet phldrT="[Text]"/>
      <dgm:spPr/>
      <dgm:t>
        <a:bodyPr/>
        <a:lstStyle/>
        <a:p>
          <a:r>
            <a:rPr lang="en-US" dirty="0" smtClean="0"/>
            <a:t>Array Representation</a:t>
          </a:r>
        </a:p>
        <a:p>
          <a:r>
            <a:rPr lang="en-US" dirty="0" smtClean="0"/>
            <a:t>(Static Representation)</a:t>
          </a:r>
          <a:endParaRPr lang="en-IN" dirty="0"/>
        </a:p>
      </dgm:t>
    </dgm:pt>
    <dgm:pt modelId="{D8CA8159-D53E-44D1-B9AC-3AE110424AD0}" type="parTrans" cxnId="{6AB53457-037D-48C6-B213-5CA2E0FD2846}">
      <dgm:prSet/>
      <dgm:spPr/>
      <dgm:t>
        <a:bodyPr/>
        <a:lstStyle/>
        <a:p>
          <a:endParaRPr lang="en-IN"/>
        </a:p>
      </dgm:t>
    </dgm:pt>
    <dgm:pt modelId="{E0CF1044-FF3C-4F03-B118-A09697156204}" type="sibTrans" cxnId="{6AB53457-037D-48C6-B213-5CA2E0FD2846}">
      <dgm:prSet/>
      <dgm:spPr/>
      <dgm:t>
        <a:bodyPr/>
        <a:lstStyle/>
        <a:p>
          <a:endParaRPr lang="en-IN"/>
        </a:p>
      </dgm:t>
    </dgm:pt>
    <dgm:pt modelId="{D4F56D2A-D4C3-46A1-8001-4F99B0D2E4F3}">
      <dgm:prSet phldrT="[Text]"/>
      <dgm:spPr/>
      <dgm:t>
        <a:bodyPr/>
        <a:lstStyle/>
        <a:p>
          <a:r>
            <a:rPr lang="en-US" dirty="0" smtClean="0"/>
            <a:t>Linked List</a:t>
          </a:r>
        </a:p>
        <a:p>
          <a:r>
            <a:rPr lang="en-US" dirty="0" smtClean="0"/>
            <a:t>(Dynamic representation)</a:t>
          </a:r>
          <a:endParaRPr lang="en-IN" dirty="0"/>
        </a:p>
      </dgm:t>
    </dgm:pt>
    <dgm:pt modelId="{E0A43685-9125-4E4F-81D4-26ACCD4ABA1A}" type="parTrans" cxnId="{DC5481AE-2051-4239-A380-856A54B5D589}">
      <dgm:prSet/>
      <dgm:spPr/>
      <dgm:t>
        <a:bodyPr/>
        <a:lstStyle/>
        <a:p>
          <a:endParaRPr lang="en-IN"/>
        </a:p>
      </dgm:t>
    </dgm:pt>
    <dgm:pt modelId="{C1A2858D-DBD8-4F75-BE77-A4FED509DE09}" type="sibTrans" cxnId="{DC5481AE-2051-4239-A380-856A54B5D589}">
      <dgm:prSet/>
      <dgm:spPr/>
      <dgm:t>
        <a:bodyPr/>
        <a:lstStyle/>
        <a:p>
          <a:endParaRPr lang="en-IN"/>
        </a:p>
      </dgm:t>
    </dgm:pt>
    <dgm:pt modelId="{26D42FED-7B6C-41A8-9E0D-02C5F21B7A22}" type="pres">
      <dgm:prSet presAssocID="{BF8CE190-B42A-4EA9-9772-0A0CA547F10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E6714A04-FEB9-47EF-A645-A5EC0B603B47}" type="pres">
      <dgm:prSet presAssocID="{C57AC3E0-3EE2-42F2-9E51-AA0D98DFC93E}" presName="hierRoot1" presStyleCnt="0">
        <dgm:presLayoutVars>
          <dgm:hierBranch val="init"/>
        </dgm:presLayoutVars>
      </dgm:prSet>
      <dgm:spPr/>
    </dgm:pt>
    <dgm:pt modelId="{600254A8-D202-4419-A09A-5BDE92915A96}" type="pres">
      <dgm:prSet presAssocID="{C57AC3E0-3EE2-42F2-9E51-AA0D98DFC93E}" presName="rootComposite1" presStyleCnt="0"/>
      <dgm:spPr/>
    </dgm:pt>
    <dgm:pt modelId="{2439BE7F-357B-4091-9DDC-BD552C604188}" type="pres">
      <dgm:prSet presAssocID="{C57AC3E0-3EE2-42F2-9E51-AA0D98DFC93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EBCF5B7-6B1C-40F9-BD15-DE5F64901E16}" type="pres">
      <dgm:prSet presAssocID="{C57AC3E0-3EE2-42F2-9E51-AA0D98DFC93E}" presName="rootConnector1" presStyleLbl="node1" presStyleIdx="0" presStyleCnt="0"/>
      <dgm:spPr/>
      <dgm:t>
        <a:bodyPr/>
        <a:lstStyle/>
        <a:p>
          <a:endParaRPr lang="en-IN"/>
        </a:p>
      </dgm:t>
    </dgm:pt>
    <dgm:pt modelId="{A17C4B68-1CF6-4343-A47F-A44006A44BBF}" type="pres">
      <dgm:prSet presAssocID="{C57AC3E0-3EE2-42F2-9E51-AA0D98DFC93E}" presName="hierChild2" presStyleCnt="0"/>
      <dgm:spPr/>
    </dgm:pt>
    <dgm:pt modelId="{1F6DD64D-225D-44E1-8FC4-425E298FD71A}" type="pres">
      <dgm:prSet presAssocID="{D8CA8159-D53E-44D1-B9AC-3AE110424AD0}" presName="Name37" presStyleLbl="parChTrans1D2" presStyleIdx="0" presStyleCnt="2"/>
      <dgm:spPr/>
      <dgm:t>
        <a:bodyPr/>
        <a:lstStyle/>
        <a:p>
          <a:endParaRPr lang="en-IN"/>
        </a:p>
      </dgm:t>
    </dgm:pt>
    <dgm:pt modelId="{9C214F38-7703-4F1C-8992-EBF02FD0EFFB}" type="pres">
      <dgm:prSet presAssocID="{BDBAF758-4D97-49C3-AF01-AA1B2230B045}" presName="hierRoot2" presStyleCnt="0">
        <dgm:presLayoutVars>
          <dgm:hierBranch val="init"/>
        </dgm:presLayoutVars>
      </dgm:prSet>
      <dgm:spPr/>
    </dgm:pt>
    <dgm:pt modelId="{7736E8C5-A897-40A4-A7F7-481E599BE0DC}" type="pres">
      <dgm:prSet presAssocID="{BDBAF758-4D97-49C3-AF01-AA1B2230B045}" presName="rootComposite" presStyleCnt="0"/>
      <dgm:spPr/>
    </dgm:pt>
    <dgm:pt modelId="{FA08C6B5-23A2-4472-AE5A-8E73CC7189D9}" type="pres">
      <dgm:prSet presAssocID="{BDBAF758-4D97-49C3-AF01-AA1B2230B04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D21773E-7E8F-47CF-9D7C-08A2589D5449}" type="pres">
      <dgm:prSet presAssocID="{BDBAF758-4D97-49C3-AF01-AA1B2230B045}" presName="rootConnector" presStyleLbl="node2" presStyleIdx="0" presStyleCnt="2"/>
      <dgm:spPr/>
      <dgm:t>
        <a:bodyPr/>
        <a:lstStyle/>
        <a:p>
          <a:endParaRPr lang="en-IN"/>
        </a:p>
      </dgm:t>
    </dgm:pt>
    <dgm:pt modelId="{CDFF667B-9B48-4914-9D82-FBADBEAFBFF5}" type="pres">
      <dgm:prSet presAssocID="{BDBAF758-4D97-49C3-AF01-AA1B2230B045}" presName="hierChild4" presStyleCnt="0"/>
      <dgm:spPr/>
    </dgm:pt>
    <dgm:pt modelId="{326257E0-B70A-4BCD-8A59-09AA34B8B138}" type="pres">
      <dgm:prSet presAssocID="{BDBAF758-4D97-49C3-AF01-AA1B2230B045}" presName="hierChild5" presStyleCnt="0"/>
      <dgm:spPr/>
    </dgm:pt>
    <dgm:pt modelId="{DBCDC58B-9A9B-4C50-8513-6810D9F5D212}" type="pres">
      <dgm:prSet presAssocID="{E0A43685-9125-4E4F-81D4-26ACCD4ABA1A}" presName="Name37" presStyleLbl="parChTrans1D2" presStyleIdx="1" presStyleCnt="2"/>
      <dgm:spPr/>
      <dgm:t>
        <a:bodyPr/>
        <a:lstStyle/>
        <a:p>
          <a:endParaRPr lang="en-IN"/>
        </a:p>
      </dgm:t>
    </dgm:pt>
    <dgm:pt modelId="{7B0F8BE8-7BA4-489A-9E31-7B0E69A2996D}" type="pres">
      <dgm:prSet presAssocID="{D4F56D2A-D4C3-46A1-8001-4F99B0D2E4F3}" presName="hierRoot2" presStyleCnt="0">
        <dgm:presLayoutVars>
          <dgm:hierBranch val="init"/>
        </dgm:presLayoutVars>
      </dgm:prSet>
      <dgm:spPr/>
    </dgm:pt>
    <dgm:pt modelId="{42D93D42-09DA-4E72-9210-F2A1CB0E3A45}" type="pres">
      <dgm:prSet presAssocID="{D4F56D2A-D4C3-46A1-8001-4F99B0D2E4F3}" presName="rootComposite" presStyleCnt="0"/>
      <dgm:spPr/>
    </dgm:pt>
    <dgm:pt modelId="{62BF0158-5D47-4290-A3DD-323E35E0774D}" type="pres">
      <dgm:prSet presAssocID="{D4F56D2A-D4C3-46A1-8001-4F99B0D2E4F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2F95D29-CDEE-4069-94E4-7F38AAC4F9D0}" type="pres">
      <dgm:prSet presAssocID="{D4F56D2A-D4C3-46A1-8001-4F99B0D2E4F3}" presName="rootConnector" presStyleLbl="node2" presStyleIdx="1" presStyleCnt="2"/>
      <dgm:spPr/>
      <dgm:t>
        <a:bodyPr/>
        <a:lstStyle/>
        <a:p>
          <a:endParaRPr lang="en-IN"/>
        </a:p>
      </dgm:t>
    </dgm:pt>
    <dgm:pt modelId="{C1EE5BDA-7477-4B16-AABC-F751A2C2D051}" type="pres">
      <dgm:prSet presAssocID="{D4F56D2A-D4C3-46A1-8001-4F99B0D2E4F3}" presName="hierChild4" presStyleCnt="0"/>
      <dgm:spPr/>
    </dgm:pt>
    <dgm:pt modelId="{5D85435A-8AA8-4674-8551-6799BB4787B1}" type="pres">
      <dgm:prSet presAssocID="{D4F56D2A-D4C3-46A1-8001-4F99B0D2E4F3}" presName="hierChild5" presStyleCnt="0"/>
      <dgm:spPr/>
    </dgm:pt>
    <dgm:pt modelId="{050F239A-029B-4425-B2C1-C567FF111239}" type="pres">
      <dgm:prSet presAssocID="{C57AC3E0-3EE2-42F2-9E51-AA0D98DFC93E}" presName="hierChild3" presStyleCnt="0"/>
      <dgm:spPr/>
    </dgm:pt>
  </dgm:ptLst>
  <dgm:cxnLst>
    <dgm:cxn modelId="{137E4C9C-FAAB-44D3-B8DA-0970E52F4A70}" type="presOf" srcId="{E0A43685-9125-4E4F-81D4-26ACCD4ABA1A}" destId="{DBCDC58B-9A9B-4C50-8513-6810D9F5D212}" srcOrd="0" destOrd="0" presId="urn:microsoft.com/office/officeart/2005/8/layout/orgChart1"/>
    <dgm:cxn modelId="{A73A8C62-5F30-4DD3-BE5D-30CF06008B58}" type="presOf" srcId="{C57AC3E0-3EE2-42F2-9E51-AA0D98DFC93E}" destId="{2439BE7F-357B-4091-9DDC-BD552C604188}" srcOrd="0" destOrd="0" presId="urn:microsoft.com/office/officeart/2005/8/layout/orgChart1"/>
    <dgm:cxn modelId="{D1E2DA61-F21C-4F8A-9BD4-358450FE8F8A}" srcId="{BF8CE190-B42A-4EA9-9772-0A0CA547F10E}" destId="{C57AC3E0-3EE2-42F2-9E51-AA0D98DFC93E}" srcOrd="0" destOrd="0" parTransId="{F22EBB7F-6DD2-4EF9-96DC-1E5BFAD6F0DE}" sibTransId="{2E22A429-9535-4BDD-BB61-D2BAAE1AF2B7}"/>
    <dgm:cxn modelId="{DC5481AE-2051-4239-A380-856A54B5D589}" srcId="{C57AC3E0-3EE2-42F2-9E51-AA0D98DFC93E}" destId="{D4F56D2A-D4C3-46A1-8001-4F99B0D2E4F3}" srcOrd="1" destOrd="0" parTransId="{E0A43685-9125-4E4F-81D4-26ACCD4ABA1A}" sibTransId="{C1A2858D-DBD8-4F75-BE77-A4FED509DE09}"/>
    <dgm:cxn modelId="{A0FDC927-C37D-48FC-949A-AC318E135FEF}" type="presOf" srcId="{BDBAF758-4D97-49C3-AF01-AA1B2230B045}" destId="{DD21773E-7E8F-47CF-9D7C-08A2589D5449}" srcOrd="1" destOrd="0" presId="urn:microsoft.com/office/officeart/2005/8/layout/orgChart1"/>
    <dgm:cxn modelId="{CA7951C5-FF31-42F3-84EB-7DF9599E8374}" type="presOf" srcId="{D8CA8159-D53E-44D1-B9AC-3AE110424AD0}" destId="{1F6DD64D-225D-44E1-8FC4-425E298FD71A}" srcOrd="0" destOrd="0" presId="urn:microsoft.com/office/officeart/2005/8/layout/orgChart1"/>
    <dgm:cxn modelId="{44FA2E54-7820-43A5-9BF0-0FE57F2BAE7E}" type="presOf" srcId="{D4F56D2A-D4C3-46A1-8001-4F99B0D2E4F3}" destId="{62BF0158-5D47-4290-A3DD-323E35E0774D}" srcOrd="0" destOrd="0" presId="urn:microsoft.com/office/officeart/2005/8/layout/orgChart1"/>
    <dgm:cxn modelId="{F69B2A0C-4DB0-4C9B-BE21-32C798A20852}" type="presOf" srcId="{D4F56D2A-D4C3-46A1-8001-4F99B0D2E4F3}" destId="{72F95D29-CDEE-4069-94E4-7F38AAC4F9D0}" srcOrd="1" destOrd="0" presId="urn:microsoft.com/office/officeart/2005/8/layout/orgChart1"/>
    <dgm:cxn modelId="{8312B8EA-3422-4A39-A823-3921AC11E1A4}" type="presOf" srcId="{BDBAF758-4D97-49C3-AF01-AA1B2230B045}" destId="{FA08C6B5-23A2-4472-AE5A-8E73CC7189D9}" srcOrd="0" destOrd="0" presId="urn:microsoft.com/office/officeart/2005/8/layout/orgChart1"/>
    <dgm:cxn modelId="{6AB53457-037D-48C6-B213-5CA2E0FD2846}" srcId="{C57AC3E0-3EE2-42F2-9E51-AA0D98DFC93E}" destId="{BDBAF758-4D97-49C3-AF01-AA1B2230B045}" srcOrd="0" destOrd="0" parTransId="{D8CA8159-D53E-44D1-B9AC-3AE110424AD0}" sibTransId="{E0CF1044-FF3C-4F03-B118-A09697156204}"/>
    <dgm:cxn modelId="{A3E2B30C-6D82-41EA-80A5-2C736118FBA0}" type="presOf" srcId="{C57AC3E0-3EE2-42F2-9E51-AA0D98DFC93E}" destId="{4EBCF5B7-6B1C-40F9-BD15-DE5F64901E16}" srcOrd="1" destOrd="0" presId="urn:microsoft.com/office/officeart/2005/8/layout/orgChart1"/>
    <dgm:cxn modelId="{F787005F-316A-4059-9514-91A4DC55270C}" type="presOf" srcId="{BF8CE190-B42A-4EA9-9772-0A0CA547F10E}" destId="{26D42FED-7B6C-41A8-9E0D-02C5F21B7A22}" srcOrd="0" destOrd="0" presId="urn:microsoft.com/office/officeart/2005/8/layout/orgChart1"/>
    <dgm:cxn modelId="{439CFEA5-15C7-42AF-BBC1-1EEC060C3D86}" type="presParOf" srcId="{26D42FED-7B6C-41A8-9E0D-02C5F21B7A22}" destId="{E6714A04-FEB9-47EF-A645-A5EC0B603B47}" srcOrd="0" destOrd="0" presId="urn:microsoft.com/office/officeart/2005/8/layout/orgChart1"/>
    <dgm:cxn modelId="{CA7BDE61-F41D-44EC-881A-B452C8133667}" type="presParOf" srcId="{E6714A04-FEB9-47EF-A645-A5EC0B603B47}" destId="{600254A8-D202-4419-A09A-5BDE92915A96}" srcOrd="0" destOrd="0" presId="urn:microsoft.com/office/officeart/2005/8/layout/orgChart1"/>
    <dgm:cxn modelId="{E7F05432-9FB0-454B-82A7-2D3F53987EF9}" type="presParOf" srcId="{600254A8-D202-4419-A09A-5BDE92915A96}" destId="{2439BE7F-357B-4091-9DDC-BD552C604188}" srcOrd="0" destOrd="0" presId="urn:microsoft.com/office/officeart/2005/8/layout/orgChart1"/>
    <dgm:cxn modelId="{6BDBCDA9-4ECF-42A6-A531-61798B90FD1E}" type="presParOf" srcId="{600254A8-D202-4419-A09A-5BDE92915A96}" destId="{4EBCF5B7-6B1C-40F9-BD15-DE5F64901E16}" srcOrd="1" destOrd="0" presId="urn:microsoft.com/office/officeart/2005/8/layout/orgChart1"/>
    <dgm:cxn modelId="{BFA40A47-33D8-42BB-B911-16488F1F3387}" type="presParOf" srcId="{E6714A04-FEB9-47EF-A645-A5EC0B603B47}" destId="{A17C4B68-1CF6-4343-A47F-A44006A44BBF}" srcOrd="1" destOrd="0" presId="urn:microsoft.com/office/officeart/2005/8/layout/orgChart1"/>
    <dgm:cxn modelId="{604570CD-2DAF-4207-A57B-C2E8B9151843}" type="presParOf" srcId="{A17C4B68-1CF6-4343-A47F-A44006A44BBF}" destId="{1F6DD64D-225D-44E1-8FC4-425E298FD71A}" srcOrd="0" destOrd="0" presId="urn:microsoft.com/office/officeart/2005/8/layout/orgChart1"/>
    <dgm:cxn modelId="{38317500-5EC8-4052-A4CF-F1E0C4F3E048}" type="presParOf" srcId="{A17C4B68-1CF6-4343-A47F-A44006A44BBF}" destId="{9C214F38-7703-4F1C-8992-EBF02FD0EFFB}" srcOrd="1" destOrd="0" presId="urn:microsoft.com/office/officeart/2005/8/layout/orgChart1"/>
    <dgm:cxn modelId="{3A6AB477-7BF0-4593-BB65-C25E199F1792}" type="presParOf" srcId="{9C214F38-7703-4F1C-8992-EBF02FD0EFFB}" destId="{7736E8C5-A897-40A4-A7F7-481E599BE0DC}" srcOrd="0" destOrd="0" presId="urn:microsoft.com/office/officeart/2005/8/layout/orgChart1"/>
    <dgm:cxn modelId="{D30D9A88-020C-454F-8376-4333C0BC1BE9}" type="presParOf" srcId="{7736E8C5-A897-40A4-A7F7-481E599BE0DC}" destId="{FA08C6B5-23A2-4472-AE5A-8E73CC7189D9}" srcOrd="0" destOrd="0" presId="urn:microsoft.com/office/officeart/2005/8/layout/orgChart1"/>
    <dgm:cxn modelId="{A5D6774A-0F61-43AC-8A00-0FD9A6B73CCC}" type="presParOf" srcId="{7736E8C5-A897-40A4-A7F7-481E599BE0DC}" destId="{DD21773E-7E8F-47CF-9D7C-08A2589D5449}" srcOrd="1" destOrd="0" presId="urn:microsoft.com/office/officeart/2005/8/layout/orgChart1"/>
    <dgm:cxn modelId="{4247243A-0E16-4878-B8C1-42FCFB06DC28}" type="presParOf" srcId="{9C214F38-7703-4F1C-8992-EBF02FD0EFFB}" destId="{CDFF667B-9B48-4914-9D82-FBADBEAFBFF5}" srcOrd="1" destOrd="0" presId="urn:microsoft.com/office/officeart/2005/8/layout/orgChart1"/>
    <dgm:cxn modelId="{204A2D89-B460-4581-A97B-9EED20F1BF24}" type="presParOf" srcId="{9C214F38-7703-4F1C-8992-EBF02FD0EFFB}" destId="{326257E0-B70A-4BCD-8A59-09AA34B8B138}" srcOrd="2" destOrd="0" presId="urn:microsoft.com/office/officeart/2005/8/layout/orgChart1"/>
    <dgm:cxn modelId="{C3EEE168-8D42-4E80-B905-8EE14CCE7B81}" type="presParOf" srcId="{A17C4B68-1CF6-4343-A47F-A44006A44BBF}" destId="{DBCDC58B-9A9B-4C50-8513-6810D9F5D212}" srcOrd="2" destOrd="0" presId="urn:microsoft.com/office/officeart/2005/8/layout/orgChart1"/>
    <dgm:cxn modelId="{17461C70-46A3-4300-8B40-9B2E4E7EC803}" type="presParOf" srcId="{A17C4B68-1CF6-4343-A47F-A44006A44BBF}" destId="{7B0F8BE8-7BA4-489A-9E31-7B0E69A2996D}" srcOrd="3" destOrd="0" presId="urn:microsoft.com/office/officeart/2005/8/layout/orgChart1"/>
    <dgm:cxn modelId="{AFCF650D-6B37-4F48-8001-AC4352055409}" type="presParOf" srcId="{7B0F8BE8-7BA4-489A-9E31-7B0E69A2996D}" destId="{42D93D42-09DA-4E72-9210-F2A1CB0E3A45}" srcOrd="0" destOrd="0" presId="urn:microsoft.com/office/officeart/2005/8/layout/orgChart1"/>
    <dgm:cxn modelId="{51321993-0E64-4530-B3CE-C53A6CA3943B}" type="presParOf" srcId="{42D93D42-09DA-4E72-9210-F2A1CB0E3A45}" destId="{62BF0158-5D47-4290-A3DD-323E35E0774D}" srcOrd="0" destOrd="0" presId="urn:microsoft.com/office/officeart/2005/8/layout/orgChart1"/>
    <dgm:cxn modelId="{0827780E-6A5F-4850-8D90-51078CDD8A73}" type="presParOf" srcId="{42D93D42-09DA-4E72-9210-F2A1CB0E3A45}" destId="{72F95D29-CDEE-4069-94E4-7F38AAC4F9D0}" srcOrd="1" destOrd="0" presId="urn:microsoft.com/office/officeart/2005/8/layout/orgChart1"/>
    <dgm:cxn modelId="{B647D850-A60B-423C-BB18-72452404221A}" type="presParOf" srcId="{7B0F8BE8-7BA4-489A-9E31-7B0E69A2996D}" destId="{C1EE5BDA-7477-4B16-AABC-F751A2C2D051}" srcOrd="1" destOrd="0" presId="urn:microsoft.com/office/officeart/2005/8/layout/orgChart1"/>
    <dgm:cxn modelId="{D0290A5C-8BA3-4EA5-8EA0-0E0F20386AA4}" type="presParOf" srcId="{7B0F8BE8-7BA4-489A-9E31-7B0E69A2996D}" destId="{5D85435A-8AA8-4674-8551-6799BB4787B1}" srcOrd="2" destOrd="0" presId="urn:microsoft.com/office/officeart/2005/8/layout/orgChart1"/>
    <dgm:cxn modelId="{AED85409-2E16-48AB-AF48-2BB38AF2ACDF}" type="presParOf" srcId="{E6714A04-FEB9-47EF-A645-A5EC0B603B47}" destId="{050F239A-029B-4425-B2C1-C567FF111239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24-09-2020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21</a:t>
            </a: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Linked Representation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786346" y="1571612"/>
            <a:ext cx="2786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Linked Representation</a:t>
            </a:r>
            <a:endParaRPr lang="en-IN" sz="2000" dirty="0"/>
          </a:p>
        </p:txBody>
      </p:sp>
      <p:sp>
        <p:nvSpPr>
          <p:cNvPr id="8" name="Oval 7"/>
          <p:cNvSpPr/>
          <p:nvPr/>
        </p:nvSpPr>
        <p:spPr>
          <a:xfrm>
            <a:off x="1500166" y="207167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928662" y="314324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1928794" y="314324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571472" y="4357694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1285852" y="4357694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2571736" y="4357694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1857356" y="4357694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IN" dirty="0"/>
          </a:p>
        </p:txBody>
      </p:sp>
      <p:cxnSp>
        <p:nvCxnSpPr>
          <p:cNvPr id="16" name="Straight Connector 15"/>
          <p:cNvCxnSpPr>
            <a:stCxn id="8" idx="3"/>
            <a:endCxn id="9" idx="7"/>
          </p:cNvCxnSpPr>
          <p:nvPr/>
        </p:nvCxnSpPr>
        <p:spPr>
          <a:xfrm rot="5400000">
            <a:off x="1044486" y="2687568"/>
            <a:ext cx="768484" cy="268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4"/>
            <a:endCxn id="12" idx="0"/>
          </p:cNvCxnSpPr>
          <p:nvPr/>
        </p:nvCxnSpPr>
        <p:spPr>
          <a:xfrm rot="5400000">
            <a:off x="571472" y="3786190"/>
            <a:ext cx="785818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13" idx="0"/>
          </p:cNvCxnSpPr>
          <p:nvPr/>
        </p:nvCxnSpPr>
        <p:spPr>
          <a:xfrm rot="16200000" flipH="1">
            <a:off x="928662" y="3786190"/>
            <a:ext cx="785818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4"/>
            <a:endCxn id="15" idx="0"/>
          </p:cNvCxnSpPr>
          <p:nvPr/>
        </p:nvCxnSpPr>
        <p:spPr>
          <a:xfrm rot="5400000">
            <a:off x="1714480" y="3929066"/>
            <a:ext cx="785818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4"/>
            <a:endCxn id="14" idx="0"/>
          </p:cNvCxnSpPr>
          <p:nvPr/>
        </p:nvCxnSpPr>
        <p:spPr>
          <a:xfrm rot="16200000" flipH="1">
            <a:off x="2071670" y="3643314"/>
            <a:ext cx="785818" cy="642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5"/>
            <a:endCxn id="11" idx="0"/>
          </p:cNvCxnSpPr>
          <p:nvPr/>
        </p:nvCxnSpPr>
        <p:spPr>
          <a:xfrm rot="16200000" flipH="1">
            <a:off x="1651709" y="2651848"/>
            <a:ext cx="705713" cy="277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285852" y="3929066"/>
            <a:ext cx="385765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000628" y="2343780"/>
          <a:ext cx="200026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818"/>
                <a:gridCol w="428628"/>
                <a:gridCol w="7858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714744" y="3415350"/>
          <a:ext cx="20717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818"/>
                <a:gridCol w="500066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500826" y="3429000"/>
          <a:ext cx="20717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818"/>
                <a:gridCol w="500066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>
          <a:xfrm rot="5400000">
            <a:off x="4607719" y="2821777"/>
            <a:ext cx="714383" cy="500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626369" y="2714620"/>
            <a:ext cx="874589" cy="714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3357554" y="4629796"/>
          <a:ext cx="11430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52"/>
                <a:gridCol w="500066"/>
                <a:gridCol w="3571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857752" y="4629796"/>
          <a:ext cx="119061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190"/>
                <a:gridCol w="500066"/>
                <a:gridCol w="3333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Connector 36"/>
          <p:cNvCxnSpPr/>
          <p:nvPr/>
        </p:nvCxnSpPr>
        <p:spPr>
          <a:xfrm rot="5400000">
            <a:off x="3714745" y="4071943"/>
            <a:ext cx="857257" cy="285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4964909" y="4107661"/>
            <a:ext cx="857256" cy="214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286512" y="4629796"/>
          <a:ext cx="114300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501"/>
                <a:gridCol w="539754"/>
                <a:gridCol w="2857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7572396" y="4629796"/>
          <a:ext cx="121444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345"/>
                <a:gridCol w="539753"/>
                <a:gridCol w="3373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5" name="Straight Connector 44"/>
          <p:cNvCxnSpPr/>
          <p:nvPr/>
        </p:nvCxnSpPr>
        <p:spPr>
          <a:xfrm rot="5400000">
            <a:off x="6655625" y="4083867"/>
            <a:ext cx="857257" cy="261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7679554" y="4036225"/>
            <a:ext cx="857254" cy="357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53126" y="2714620"/>
            <a:ext cx="84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1050</a:t>
            </a:r>
            <a:endParaRPr lang="en-IN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4367242" y="3786190"/>
            <a:ext cx="84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1000</a:t>
            </a:r>
            <a:endParaRPr lang="en-IN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7215206" y="3786190"/>
            <a:ext cx="84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2000</a:t>
            </a:r>
            <a:endParaRPr lang="en-IN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3500430" y="4957716"/>
            <a:ext cx="84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3000</a:t>
            </a:r>
            <a:endParaRPr lang="en-IN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7796266" y="4957716"/>
            <a:ext cx="84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6000</a:t>
            </a:r>
            <a:endParaRPr lang="en-IN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6510382" y="4957716"/>
            <a:ext cx="84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5000</a:t>
            </a:r>
            <a:endParaRPr lang="en-IN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5081622" y="4957716"/>
            <a:ext cx="84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4000</a:t>
            </a:r>
            <a:endParaRPr lang="en-IN" sz="2000" dirty="0"/>
          </a:p>
        </p:txBody>
      </p:sp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7572396" y="1928801"/>
          <a:ext cx="7143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80"/>
              </a:tblGrid>
              <a:tr h="156526">
                <a:tc>
                  <a:txBody>
                    <a:bodyPr/>
                    <a:lstStyle/>
                    <a:p>
                      <a:r>
                        <a:rPr lang="en-US" dirty="0" smtClean="0"/>
                        <a:t>1050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7581952" y="2285992"/>
            <a:ext cx="84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start</a:t>
            </a:r>
            <a:endParaRPr lang="en-IN" sz="2000" dirty="0"/>
          </a:p>
        </p:txBody>
      </p:sp>
      <p:sp>
        <p:nvSpPr>
          <p:cNvPr id="73" name="Arc 72"/>
          <p:cNvSpPr/>
          <p:nvPr/>
        </p:nvSpPr>
        <p:spPr>
          <a:xfrm rot="21056032">
            <a:off x="5669980" y="2003809"/>
            <a:ext cx="1913327" cy="419811"/>
          </a:xfrm>
          <a:prstGeom prst="arc">
            <a:avLst>
              <a:gd name="adj1" fmla="val 1080391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Theory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285720" y="1467699"/>
            <a:ext cx="871543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Array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representation</a:t>
            </a:r>
            <a:r>
              <a:rPr lang="en-US" sz="2800" dirty="0" smtClean="0"/>
              <a:t> Of A </a:t>
            </a:r>
            <a:r>
              <a:rPr lang="en-US" sz="2800" b="1" dirty="0" smtClean="0">
                <a:solidFill>
                  <a:srgbClr val="00B050"/>
                </a:solidFill>
              </a:rPr>
              <a:t>Binary Tree</a:t>
            </a:r>
            <a:r>
              <a:rPr lang="en-US" sz="2800" dirty="0" smtClean="0"/>
              <a:t> –</a:t>
            </a:r>
          </a:p>
          <a:p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In this </a:t>
            </a:r>
            <a:r>
              <a:rPr lang="en-US" sz="2400" b="1" dirty="0" smtClean="0">
                <a:solidFill>
                  <a:srgbClr val="FF0000"/>
                </a:solidFill>
              </a:rPr>
              <a:t>representation</a:t>
            </a:r>
            <a:r>
              <a:rPr lang="en-US" sz="2400" dirty="0" smtClean="0"/>
              <a:t>, we use an array which is of </a:t>
            </a:r>
            <a:r>
              <a:rPr lang="en-US" sz="2400" b="1" dirty="0" smtClean="0">
                <a:solidFill>
                  <a:schemeClr val="accent6"/>
                </a:solidFill>
              </a:rPr>
              <a:t>1 more size than</a:t>
            </a:r>
            <a:r>
              <a:rPr lang="en-US" sz="2400" dirty="0" smtClean="0"/>
              <a:t> the elements in the tree, </a:t>
            </a:r>
            <a:r>
              <a:rPr lang="en-US" sz="2400" b="1" dirty="0" smtClean="0">
                <a:solidFill>
                  <a:srgbClr val="0070C0"/>
                </a:solidFill>
              </a:rPr>
              <a:t>assuming</a:t>
            </a:r>
            <a:r>
              <a:rPr lang="en-US" sz="2400" dirty="0" smtClean="0"/>
              <a:t> the tree to be a </a:t>
            </a:r>
            <a:r>
              <a:rPr lang="en-US" sz="2400" b="1" dirty="0" smtClean="0">
                <a:solidFill>
                  <a:srgbClr val="7030A0"/>
                </a:solidFill>
              </a:rPr>
              <a:t>complete binary tree</a:t>
            </a:r>
            <a:r>
              <a:rPr lang="en-US" sz="2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We leave the </a:t>
            </a:r>
            <a:r>
              <a:rPr lang="en-US" sz="2400" b="1" dirty="0" smtClean="0">
                <a:solidFill>
                  <a:srgbClr val="00B050"/>
                </a:solidFill>
              </a:rPr>
              <a:t>0</a:t>
            </a:r>
            <a:r>
              <a:rPr lang="en-US" sz="2400" b="1" baseline="30000" dirty="0" smtClean="0">
                <a:solidFill>
                  <a:srgbClr val="00B050"/>
                </a:solidFill>
              </a:rPr>
              <a:t>th</a:t>
            </a:r>
            <a:r>
              <a:rPr lang="en-US" sz="2400" b="1" dirty="0" smtClean="0">
                <a:solidFill>
                  <a:srgbClr val="00B050"/>
                </a:solidFill>
              </a:rPr>
              <a:t> index blank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chemeClr val="accent6"/>
                </a:solidFill>
              </a:rPr>
              <a:t>start filling</a:t>
            </a:r>
            <a:r>
              <a:rPr lang="en-US" sz="2400" dirty="0" smtClean="0"/>
              <a:t> the data from </a:t>
            </a:r>
            <a:r>
              <a:rPr lang="en-US" sz="2400" b="1" dirty="0" smtClean="0">
                <a:solidFill>
                  <a:srgbClr val="0070C0"/>
                </a:solidFill>
              </a:rPr>
              <a:t>index 1</a:t>
            </a:r>
            <a:r>
              <a:rPr lang="en-US" sz="2400" dirty="0" smtClean="0"/>
              <a:t> where we place the </a:t>
            </a:r>
            <a:r>
              <a:rPr lang="en-US" sz="2400" b="1" dirty="0" smtClean="0">
                <a:solidFill>
                  <a:srgbClr val="7030A0"/>
                </a:solidFill>
              </a:rPr>
              <a:t>root node</a:t>
            </a:r>
            <a:r>
              <a:rPr lang="en-US" sz="2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Then we </a:t>
            </a:r>
            <a:r>
              <a:rPr lang="en-US" sz="2400" b="1" dirty="0" smtClean="0">
                <a:solidFill>
                  <a:srgbClr val="0070C0"/>
                </a:solidFill>
              </a:rPr>
              <a:t>proceed</a:t>
            </a:r>
            <a:r>
              <a:rPr lang="en-US" sz="2400" dirty="0" smtClean="0"/>
              <a:t> from </a:t>
            </a:r>
            <a:r>
              <a:rPr lang="en-US" sz="2400" b="1" dirty="0" smtClean="0">
                <a:solidFill>
                  <a:srgbClr val="7030A0"/>
                </a:solidFill>
              </a:rPr>
              <a:t>left to right </a:t>
            </a:r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chemeClr val="accent6"/>
                </a:solidFill>
              </a:rPr>
              <a:t>tree</a:t>
            </a:r>
            <a:r>
              <a:rPr lang="en-US" sz="2400" dirty="0" smtClean="0"/>
              <a:t> and place </a:t>
            </a:r>
            <a:r>
              <a:rPr lang="en-US" sz="2400" b="1" dirty="0" smtClean="0">
                <a:solidFill>
                  <a:schemeClr val="accent1"/>
                </a:solidFill>
              </a:rPr>
              <a:t>each node/data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FF0000"/>
                </a:solidFill>
              </a:rPr>
              <a:t>successive cells </a:t>
            </a:r>
            <a:r>
              <a:rPr lang="en-US" sz="2400" dirty="0" smtClean="0"/>
              <a:t>of the </a:t>
            </a:r>
            <a:r>
              <a:rPr lang="en-US" sz="2400" b="1" dirty="0" smtClean="0">
                <a:solidFill>
                  <a:srgbClr val="00B050"/>
                </a:solidFill>
              </a:rPr>
              <a:t>array</a:t>
            </a:r>
            <a:r>
              <a:rPr lang="en-US" sz="2400" dirty="0" smtClean="0"/>
              <a:t>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Advantages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285720" y="1467699"/>
            <a:ext cx="87154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It is </a:t>
            </a:r>
            <a:r>
              <a:rPr lang="en-US" sz="2400" b="1" dirty="0" smtClean="0">
                <a:solidFill>
                  <a:srgbClr val="FF0000"/>
                </a:solidFill>
              </a:rPr>
              <a:t>easy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00B050"/>
                </a:solidFill>
              </a:rPr>
              <a:t>implement </a:t>
            </a:r>
            <a:r>
              <a:rPr lang="en-US" sz="2400" dirty="0" smtClean="0"/>
              <a:t>since </a:t>
            </a:r>
            <a:r>
              <a:rPr lang="en-US" sz="2400" b="1" dirty="0" smtClean="0">
                <a:solidFill>
                  <a:srgbClr val="0070C0"/>
                </a:solidFill>
              </a:rPr>
              <a:t>no pointer </a:t>
            </a:r>
            <a:r>
              <a:rPr lang="en-US" sz="2400" dirty="0" smtClean="0"/>
              <a:t>are </a:t>
            </a:r>
            <a:r>
              <a:rPr lang="en-US" sz="2400" b="1" dirty="0" smtClean="0">
                <a:solidFill>
                  <a:srgbClr val="7030A0"/>
                </a:solidFill>
              </a:rPr>
              <a:t>involved</a:t>
            </a:r>
            <a:r>
              <a:rPr lang="en-US" sz="2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We can </a:t>
            </a:r>
            <a:r>
              <a:rPr lang="en-US" sz="2400" b="1" dirty="0" smtClean="0">
                <a:solidFill>
                  <a:srgbClr val="FF0000"/>
                </a:solidFill>
              </a:rPr>
              <a:t>directly access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70C0"/>
                </a:solidFill>
              </a:rPr>
              <a:t>left and right child </a:t>
            </a:r>
            <a:r>
              <a:rPr lang="en-US" sz="2400" dirty="0" smtClean="0"/>
              <a:t>of any node using the </a:t>
            </a:r>
            <a:r>
              <a:rPr lang="en-US" sz="2400" b="1" dirty="0" smtClean="0">
                <a:solidFill>
                  <a:srgbClr val="7030A0"/>
                </a:solidFill>
              </a:rPr>
              <a:t>formula 2*</a:t>
            </a:r>
            <a:r>
              <a:rPr lang="en-US" sz="2400" b="1" dirty="0" err="1" smtClean="0">
                <a:solidFill>
                  <a:srgbClr val="7030A0"/>
                </a:solidFill>
              </a:rPr>
              <a:t>i</a:t>
            </a:r>
            <a:r>
              <a:rPr lang="en-US" sz="2400" b="1" dirty="0" smtClean="0">
                <a:solidFill>
                  <a:srgbClr val="7030A0"/>
                </a:solidFill>
              </a:rPr>
              <a:t> and 2*i+1 </a:t>
            </a:r>
            <a:r>
              <a:rPr lang="en-US" sz="2400" dirty="0" smtClean="0"/>
              <a:t>respectively where </a:t>
            </a:r>
            <a:r>
              <a:rPr lang="en-US" sz="2400" b="1" dirty="0" err="1" smtClean="0">
                <a:solidFill>
                  <a:schemeClr val="accent1"/>
                </a:solidFill>
              </a:rPr>
              <a:t>i</a:t>
            </a:r>
            <a:r>
              <a:rPr lang="en-US" sz="2400" b="1" dirty="0" smtClean="0">
                <a:solidFill>
                  <a:schemeClr val="accent1"/>
                </a:solidFill>
              </a:rPr>
              <a:t> is the index</a:t>
            </a:r>
            <a:r>
              <a:rPr lang="en-US" sz="2400" dirty="0" smtClean="0"/>
              <a:t>. Similarly we can access the </a:t>
            </a:r>
            <a:r>
              <a:rPr lang="en-US" sz="2400" b="1" dirty="0" smtClean="0">
                <a:solidFill>
                  <a:srgbClr val="00B050"/>
                </a:solidFill>
              </a:rPr>
              <a:t>parent node </a:t>
            </a:r>
            <a:r>
              <a:rPr lang="en-US" sz="2400" dirty="0" smtClean="0"/>
              <a:t>of any node using the </a:t>
            </a:r>
            <a:r>
              <a:rPr lang="en-US" sz="2400" b="1" dirty="0" smtClean="0">
                <a:solidFill>
                  <a:srgbClr val="FF0000"/>
                </a:solidFill>
              </a:rPr>
              <a:t>formula </a:t>
            </a:r>
            <a:r>
              <a:rPr lang="en-US" sz="2400" b="1" dirty="0" err="1" smtClean="0">
                <a:solidFill>
                  <a:srgbClr val="FF0000"/>
                </a:solidFill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</a:rPr>
              <a:t>/2.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Disadvantages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285720" y="1467699"/>
            <a:ext cx="87154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Since</a:t>
            </a:r>
            <a:r>
              <a:rPr lang="en-US" sz="2400" dirty="0" smtClean="0"/>
              <a:t> we are </a:t>
            </a:r>
            <a:r>
              <a:rPr lang="en-US" sz="2400" b="1" dirty="0" smtClean="0">
                <a:solidFill>
                  <a:srgbClr val="FF0000"/>
                </a:solidFill>
              </a:rPr>
              <a:t>using an array </a:t>
            </a:r>
            <a:r>
              <a:rPr lang="en-US" sz="2400" dirty="0" smtClean="0"/>
              <a:t>so the </a:t>
            </a:r>
            <a:r>
              <a:rPr lang="en-US" sz="2400" b="1" dirty="0" smtClean="0">
                <a:solidFill>
                  <a:srgbClr val="0070C0"/>
                </a:solidFill>
              </a:rPr>
              <a:t>tree</a:t>
            </a:r>
            <a:r>
              <a:rPr lang="en-US" sz="2400" dirty="0" smtClean="0"/>
              <a:t> cannot </a:t>
            </a:r>
            <a:r>
              <a:rPr lang="en-US" sz="2400" b="1" dirty="0" smtClean="0">
                <a:solidFill>
                  <a:srgbClr val="7030A0"/>
                </a:solidFill>
              </a:rPr>
              <a:t>grow or shrink </a:t>
            </a:r>
            <a:r>
              <a:rPr lang="en-US" sz="2400" dirty="0" smtClean="0"/>
              <a:t>as per our </a:t>
            </a:r>
            <a:r>
              <a:rPr lang="en-US" sz="2400" b="1" dirty="0" smtClean="0">
                <a:solidFill>
                  <a:schemeClr val="accent6"/>
                </a:solidFill>
              </a:rPr>
              <a:t>requirements</a:t>
            </a:r>
            <a:r>
              <a:rPr lang="en-US" sz="2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Even if we have an empty </a:t>
            </a:r>
            <a:r>
              <a:rPr lang="en-US" sz="2400" b="1" dirty="0" smtClean="0">
                <a:solidFill>
                  <a:srgbClr val="FF0000"/>
                </a:solidFill>
              </a:rPr>
              <a:t>left or right </a:t>
            </a:r>
            <a:r>
              <a:rPr lang="en-US" sz="2400" dirty="0" smtClean="0"/>
              <a:t>children from some </a:t>
            </a:r>
            <a:r>
              <a:rPr lang="en-US" sz="2400" b="1" dirty="0" smtClean="0">
                <a:solidFill>
                  <a:srgbClr val="7030A0"/>
                </a:solidFill>
              </a:rPr>
              <a:t>non leaf nodes </a:t>
            </a:r>
            <a:r>
              <a:rPr lang="en-US" sz="2400" dirty="0" smtClean="0"/>
              <a:t>still we have to </a:t>
            </a:r>
            <a:r>
              <a:rPr lang="en-US" sz="2400" b="1" dirty="0" smtClean="0">
                <a:solidFill>
                  <a:srgbClr val="0070C0"/>
                </a:solidFill>
              </a:rPr>
              <a:t>reserve space </a:t>
            </a:r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chemeClr val="accent6"/>
                </a:solidFill>
              </a:rPr>
              <a:t>array</a:t>
            </a:r>
            <a:r>
              <a:rPr lang="en-US" sz="2400" dirty="0" smtClean="0"/>
              <a:t> for the </a:t>
            </a:r>
            <a:r>
              <a:rPr lang="en-US" sz="2400" b="1" dirty="0" smtClean="0">
                <a:solidFill>
                  <a:srgbClr val="00B050"/>
                </a:solidFill>
              </a:rPr>
              <a:t>validity of the formula</a:t>
            </a:r>
            <a:r>
              <a:rPr lang="en-US" sz="2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/>
            <a:r>
              <a:rPr lang="en-US" sz="2400" b="1" dirty="0" smtClean="0">
                <a:solidFill>
                  <a:schemeClr val="accent6"/>
                </a:solidFill>
              </a:rPr>
              <a:t>CONCLUSION </a:t>
            </a:r>
            <a:r>
              <a:rPr lang="en-US" sz="2400" dirty="0" smtClean="0"/>
              <a:t>: Thus we </a:t>
            </a:r>
            <a:r>
              <a:rPr lang="en-US" sz="2400" b="1" dirty="0" smtClean="0">
                <a:solidFill>
                  <a:srgbClr val="FF0000"/>
                </a:solidFill>
              </a:rPr>
              <a:t>must prefer </a:t>
            </a:r>
            <a:r>
              <a:rPr lang="en-US" sz="2400" b="1" dirty="0" smtClean="0">
                <a:solidFill>
                  <a:srgbClr val="7030A0"/>
                </a:solidFill>
              </a:rPr>
              <a:t>array representation </a:t>
            </a:r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rgbClr val="0070C0"/>
                </a:solidFill>
              </a:rPr>
              <a:t>COMPLETE BINARY TREE </a:t>
            </a:r>
            <a:r>
              <a:rPr lang="en-US" sz="2400" dirty="0" smtClean="0"/>
              <a:t>only, otherwise </a:t>
            </a:r>
            <a:r>
              <a:rPr lang="en-US" sz="2400" b="1" dirty="0" smtClean="0">
                <a:solidFill>
                  <a:srgbClr val="00B050"/>
                </a:solidFill>
              </a:rPr>
              <a:t>wastage of space </a:t>
            </a:r>
            <a:r>
              <a:rPr lang="en-US" sz="2400" dirty="0" smtClean="0"/>
              <a:t>will occur.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Theory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285720" y="1467699"/>
            <a:ext cx="871543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Linked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representation</a:t>
            </a:r>
            <a:r>
              <a:rPr lang="en-US" sz="2800" dirty="0" smtClean="0"/>
              <a:t> Of A </a:t>
            </a:r>
            <a:r>
              <a:rPr lang="en-US" sz="2800" b="1" dirty="0" smtClean="0">
                <a:solidFill>
                  <a:srgbClr val="00B050"/>
                </a:solidFill>
              </a:rPr>
              <a:t>Binary Tree</a:t>
            </a:r>
            <a:r>
              <a:rPr lang="en-US" sz="2800" dirty="0" smtClean="0"/>
              <a:t> –</a:t>
            </a:r>
          </a:p>
          <a:p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In this </a:t>
            </a:r>
            <a:r>
              <a:rPr lang="en-US" sz="2400" b="1" dirty="0" smtClean="0">
                <a:solidFill>
                  <a:srgbClr val="FF0000"/>
                </a:solidFill>
              </a:rPr>
              <a:t>representation</a:t>
            </a:r>
            <a:r>
              <a:rPr lang="en-US" sz="2400" dirty="0" smtClean="0"/>
              <a:t>, we use an </a:t>
            </a:r>
            <a:r>
              <a:rPr lang="en-US" sz="2400" b="1" dirty="0" smtClean="0">
                <a:solidFill>
                  <a:srgbClr val="0070C0"/>
                </a:solidFill>
              </a:rPr>
              <a:t>Linked List </a:t>
            </a:r>
            <a:r>
              <a:rPr lang="en-US" sz="2400" dirty="0" smtClean="0"/>
              <a:t>where each </a:t>
            </a:r>
            <a:r>
              <a:rPr lang="en-US" sz="2400" b="1" dirty="0" smtClean="0">
                <a:solidFill>
                  <a:srgbClr val="00B050"/>
                </a:solidFill>
              </a:rPr>
              <a:t>node</a:t>
            </a:r>
            <a:r>
              <a:rPr lang="en-US" sz="2400" dirty="0" smtClean="0"/>
              <a:t> has three members : </a:t>
            </a:r>
            <a:r>
              <a:rPr lang="en-US" sz="2400" b="1" dirty="0" smtClean="0">
                <a:solidFill>
                  <a:srgbClr val="7030A0"/>
                </a:solidFill>
              </a:rPr>
              <a:t>Left, Data &amp; Right</a:t>
            </a:r>
            <a:r>
              <a:rPr lang="en-US" sz="2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Left and right </a:t>
            </a:r>
            <a:r>
              <a:rPr lang="en-US" sz="2400" dirty="0" smtClean="0"/>
              <a:t>will be </a:t>
            </a:r>
            <a:r>
              <a:rPr lang="en-US" sz="2400" b="1" dirty="0" smtClean="0">
                <a:solidFill>
                  <a:srgbClr val="FF0000"/>
                </a:solidFill>
              </a:rPr>
              <a:t>pointers</a:t>
            </a:r>
            <a:r>
              <a:rPr lang="en-US" sz="2400" dirty="0" smtClean="0"/>
              <a:t> to the </a:t>
            </a:r>
            <a:r>
              <a:rPr lang="en-US" sz="2400" b="1" dirty="0" smtClean="0">
                <a:solidFill>
                  <a:srgbClr val="7030A0"/>
                </a:solidFill>
              </a:rPr>
              <a:t>left and right </a:t>
            </a:r>
            <a:r>
              <a:rPr lang="en-US" sz="2400" dirty="0" smtClean="0"/>
              <a:t>child of a </a:t>
            </a:r>
            <a:r>
              <a:rPr lang="en-US" sz="2400" b="1" dirty="0" smtClean="0">
                <a:solidFill>
                  <a:schemeClr val="accent6"/>
                </a:solidFill>
              </a:rPr>
              <a:t>node respectively </a:t>
            </a:r>
            <a:r>
              <a:rPr lang="en-US" sz="2400" dirty="0" smtClean="0"/>
              <a:t>while data will </a:t>
            </a:r>
            <a:r>
              <a:rPr lang="en-US" sz="2400" b="1" dirty="0" smtClean="0">
                <a:solidFill>
                  <a:srgbClr val="0070C0"/>
                </a:solidFill>
              </a:rPr>
              <a:t>hold the value</a:t>
            </a:r>
            <a:r>
              <a:rPr lang="en-US" sz="2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If either </a:t>
            </a:r>
            <a:r>
              <a:rPr lang="en-US" sz="2400" b="1" dirty="0" smtClean="0">
                <a:solidFill>
                  <a:srgbClr val="0070C0"/>
                </a:solidFill>
              </a:rPr>
              <a:t>left or right </a:t>
            </a:r>
            <a:r>
              <a:rPr lang="en-US" sz="2400" dirty="0" smtClean="0"/>
              <a:t>child is </a:t>
            </a:r>
            <a:r>
              <a:rPr lang="en-US" sz="2400" b="1" dirty="0" smtClean="0">
                <a:solidFill>
                  <a:srgbClr val="00B050"/>
                </a:solidFill>
              </a:rPr>
              <a:t>missing</a:t>
            </a:r>
            <a:r>
              <a:rPr lang="en-US" sz="2400" dirty="0" smtClean="0"/>
              <a:t> then we will set </a:t>
            </a:r>
            <a:r>
              <a:rPr lang="en-US" sz="2400" b="1" dirty="0" smtClean="0">
                <a:solidFill>
                  <a:srgbClr val="7030A0"/>
                </a:solidFill>
              </a:rPr>
              <a:t>NULL</a:t>
            </a:r>
            <a:r>
              <a:rPr lang="en-US" sz="2400" dirty="0" smtClean="0"/>
              <a:t> in the </a:t>
            </a:r>
            <a:r>
              <a:rPr lang="en-US" sz="2400" b="1" dirty="0" smtClean="0">
                <a:solidFill>
                  <a:srgbClr val="FF0000"/>
                </a:solidFill>
              </a:rPr>
              <a:t>pointers</a:t>
            </a:r>
            <a:r>
              <a:rPr lang="en-US" sz="2400" dirty="0" smtClean="0"/>
              <a:t>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Advantages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285720" y="1467699"/>
            <a:ext cx="87154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Since</a:t>
            </a:r>
            <a:r>
              <a:rPr lang="en-US" sz="2400" dirty="0" smtClean="0"/>
              <a:t> we are using </a:t>
            </a:r>
            <a:r>
              <a:rPr lang="en-US" sz="2400" b="1" dirty="0" smtClean="0">
                <a:solidFill>
                  <a:srgbClr val="00B050"/>
                </a:solidFill>
              </a:rPr>
              <a:t>Linked List</a:t>
            </a:r>
            <a:r>
              <a:rPr lang="en-US" sz="2400" dirty="0" smtClean="0"/>
              <a:t>, the tree can </a:t>
            </a:r>
            <a:r>
              <a:rPr lang="en-US" sz="2400" b="1" dirty="0" smtClean="0">
                <a:solidFill>
                  <a:srgbClr val="7030A0"/>
                </a:solidFill>
              </a:rPr>
              <a:t>dynamically </a:t>
            </a:r>
            <a:r>
              <a:rPr lang="en-US" sz="2400" b="1" dirty="0" smtClean="0">
                <a:solidFill>
                  <a:srgbClr val="0070C0"/>
                </a:solidFill>
              </a:rPr>
              <a:t>grow or shrink</a:t>
            </a:r>
            <a:r>
              <a:rPr lang="en-US" sz="2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No need to </a:t>
            </a:r>
            <a:r>
              <a:rPr lang="en-US" sz="2400" b="1" dirty="0" smtClean="0">
                <a:solidFill>
                  <a:srgbClr val="0070C0"/>
                </a:solidFill>
              </a:rPr>
              <a:t>reserve space </a:t>
            </a:r>
            <a:r>
              <a:rPr lang="en-US" sz="2400" dirty="0" smtClean="0"/>
              <a:t>for any </a:t>
            </a:r>
            <a:r>
              <a:rPr lang="en-US" sz="2400" b="1" dirty="0" smtClean="0">
                <a:solidFill>
                  <a:srgbClr val="7030A0"/>
                </a:solidFill>
              </a:rPr>
              <a:t>missing node </a:t>
            </a:r>
            <a:r>
              <a:rPr lang="en-US" sz="2400" dirty="0" smtClean="0"/>
              <a:t>rather we simply set </a:t>
            </a:r>
            <a:r>
              <a:rPr lang="en-US" sz="2400" b="1" dirty="0" smtClean="0">
                <a:solidFill>
                  <a:srgbClr val="FF0000"/>
                </a:solidFill>
              </a:rPr>
              <a:t>NULL</a:t>
            </a:r>
            <a:r>
              <a:rPr lang="en-US" sz="2400" dirty="0" smtClean="0"/>
              <a:t> in the </a:t>
            </a:r>
            <a:r>
              <a:rPr lang="en-US" sz="2400" b="1" dirty="0" smtClean="0">
                <a:solidFill>
                  <a:srgbClr val="00B050"/>
                </a:solidFill>
              </a:rPr>
              <a:t>pointers</a:t>
            </a:r>
            <a:r>
              <a:rPr lang="en-US" sz="2400" dirty="0" smtClean="0"/>
              <a:t>.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Disadvantages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285720" y="1467699"/>
            <a:ext cx="87154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7030A0"/>
                </a:solidFill>
              </a:rPr>
              <a:t>More size </a:t>
            </a:r>
            <a:r>
              <a:rPr lang="en-US" sz="2400" dirty="0" smtClean="0"/>
              <a:t>is needed as </a:t>
            </a:r>
            <a:r>
              <a:rPr lang="en-US" sz="2400" b="1" dirty="0" smtClean="0">
                <a:solidFill>
                  <a:srgbClr val="FF0000"/>
                </a:solidFill>
              </a:rPr>
              <a:t>compared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00B050"/>
                </a:solidFill>
              </a:rPr>
              <a:t>array representation </a:t>
            </a:r>
            <a:r>
              <a:rPr lang="en-US" sz="2400" dirty="0" smtClean="0"/>
              <a:t>because we also have to </a:t>
            </a:r>
            <a:r>
              <a:rPr lang="en-US" sz="2400" b="1" dirty="0" smtClean="0">
                <a:solidFill>
                  <a:srgbClr val="0070C0"/>
                </a:solidFill>
              </a:rPr>
              <a:t>maintain pointer</a:t>
            </a:r>
            <a:r>
              <a:rPr lang="en-US" sz="2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We can </a:t>
            </a:r>
            <a:r>
              <a:rPr lang="en-US" sz="2400" b="1" dirty="0" smtClean="0">
                <a:solidFill>
                  <a:srgbClr val="00B050"/>
                </a:solidFill>
              </a:rPr>
              <a:t>access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7030A0"/>
                </a:solidFill>
              </a:rPr>
              <a:t>left and right </a:t>
            </a:r>
            <a:r>
              <a:rPr lang="en-US" sz="2400" dirty="0" smtClean="0"/>
              <a:t>child of a </a:t>
            </a:r>
            <a:r>
              <a:rPr lang="en-US" sz="2400" b="1" dirty="0" smtClean="0">
                <a:solidFill>
                  <a:srgbClr val="FF0000"/>
                </a:solidFill>
              </a:rPr>
              <a:t>node</a:t>
            </a:r>
            <a:r>
              <a:rPr lang="en-US" sz="2400" dirty="0" smtClean="0"/>
              <a:t>, but not </a:t>
            </a:r>
            <a:r>
              <a:rPr lang="en-US" sz="2400" b="1" dirty="0" smtClean="0">
                <a:solidFill>
                  <a:srgbClr val="0070C0"/>
                </a:solidFill>
              </a:rPr>
              <a:t>directly parent </a:t>
            </a:r>
            <a:r>
              <a:rPr lang="en-US" sz="2400" dirty="0" smtClean="0"/>
              <a:t>of a node.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Difficult to </a:t>
            </a:r>
            <a:r>
              <a:rPr lang="en-US" sz="2400" b="1" dirty="0" smtClean="0">
                <a:solidFill>
                  <a:srgbClr val="FF0000"/>
                </a:solidFill>
              </a:rPr>
              <a:t>implement </a:t>
            </a:r>
            <a:r>
              <a:rPr lang="en-US" sz="2400" dirty="0" smtClean="0"/>
              <a:t>because of the </a:t>
            </a:r>
            <a:r>
              <a:rPr lang="en-US" sz="2400" b="1" dirty="0" smtClean="0">
                <a:solidFill>
                  <a:srgbClr val="00B050"/>
                </a:solidFill>
              </a:rPr>
              <a:t>involvement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rgbClr val="7030A0"/>
                </a:solidFill>
              </a:rPr>
              <a:t>pointers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Implementing A BST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285720" y="1467699"/>
            <a:ext cx="871543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100" dirty="0" err="1" smtClean="0"/>
              <a:t>struct</a:t>
            </a:r>
            <a:r>
              <a:rPr lang="en-US" sz="2100" dirty="0" smtClean="0"/>
              <a:t> </a:t>
            </a:r>
            <a:r>
              <a:rPr lang="en-US" sz="2100" dirty="0" err="1" smtClean="0"/>
              <a:t>bst</a:t>
            </a:r>
            <a:endParaRPr lang="en-US" sz="2100" dirty="0" smtClean="0"/>
          </a:p>
          <a:p>
            <a:pPr marL="342900" indent="-342900"/>
            <a:r>
              <a:rPr lang="en-US" sz="2100" dirty="0" smtClean="0"/>
              <a:t>{</a:t>
            </a:r>
          </a:p>
          <a:p>
            <a:pPr marL="342900" indent="-342900"/>
            <a:r>
              <a:rPr lang="en-US" sz="2100" dirty="0" smtClean="0"/>
              <a:t>	</a:t>
            </a:r>
            <a:r>
              <a:rPr lang="en-US" sz="2100" dirty="0" err="1" smtClean="0"/>
              <a:t>struct</a:t>
            </a:r>
            <a:r>
              <a:rPr lang="en-US" sz="2100" dirty="0" smtClean="0"/>
              <a:t> </a:t>
            </a:r>
            <a:r>
              <a:rPr lang="en-US" sz="2100" dirty="0" err="1" smtClean="0"/>
              <a:t>bst</a:t>
            </a:r>
            <a:r>
              <a:rPr lang="en-US" sz="2100" dirty="0" smtClean="0"/>
              <a:t> *left;</a:t>
            </a:r>
          </a:p>
          <a:p>
            <a:pPr marL="342900" indent="-342900"/>
            <a:r>
              <a:rPr lang="en-US" sz="2100" dirty="0" smtClean="0"/>
              <a:t>	</a:t>
            </a:r>
            <a:r>
              <a:rPr lang="en-US" sz="2100" dirty="0" err="1" smtClean="0"/>
              <a:t>int</a:t>
            </a:r>
            <a:r>
              <a:rPr lang="en-US" sz="2100" dirty="0" smtClean="0"/>
              <a:t> data;</a:t>
            </a:r>
          </a:p>
          <a:p>
            <a:pPr marL="342900" indent="-342900"/>
            <a:r>
              <a:rPr lang="en-US" sz="2100" dirty="0" smtClean="0"/>
              <a:t>	</a:t>
            </a:r>
            <a:r>
              <a:rPr lang="en-US" sz="2100" dirty="0" err="1" smtClean="0"/>
              <a:t>struct</a:t>
            </a:r>
            <a:r>
              <a:rPr lang="en-US" sz="2100" dirty="0" smtClean="0"/>
              <a:t> </a:t>
            </a:r>
            <a:r>
              <a:rPr lang="en-US" sz="2100" dirty="0" err="1" smtClean="0"/>
              <a:t>bst</a:t>
            </a:r>
            <a:r>
              <a:rPr lang="en-US" sz="2100" dirty="0" smtClean="0"/>
              <a:t> *right;</a:t>
            </a:r>
          </a:p>
          <a:p>
            <a:pPr marL="342900" indent="-342900"/>
            <a:r>
              <a:rPr lang="en-US" sz="2100" dirty="0" smtClean="0"/>
              <a:t>};</a:t>
            </a:r>
          </a:p>
          <a:p>
            <a:pPr marL="342900" indent="-342900"/>
            <a:r>
              <a:rPr lang="en-US" sz="2100" dirty="0" smtClean="0"/>
              <a:t>void append(</a:t>
            </a:r>
            <a:r>
              <a:rPr lang="en-US" sz="2100" dirty="0" err="1" smtClean="0"/>
              <a:t>struct</a:t>
            </a:r>
            <a:r>
              <a:rPr lang="en-US" sz="2100" dirty="0" smtClean="0"/>
              <a:t> </a:t>
            </a:r>
            <a:r>
              <a:rPr lang="en-US" sz="2100" dirty="0" err="1" smtClean="0"/>
              <a:t>bst</a:t>
            </a:r>
            <a:r>
              <a:rPr lang="en-US" sz="2100" dirty="0" smtClean="0"/>
              <a:t> **, </a:t>
            </a:r>
            <a:r>
              <a:rPr lang="en-US" sz="2100" dirty="0" err="1" smtClean="0"/>
              <a:t>int</a:t>
            </a:r>
            <a:r>
              <a:rPr lang="en-US" sz="2100" dirty="0" smtClean="0"/>
              <a:t>);</a:t>
            </a:r>
          </a:p>
          <a:p>
            <a:pPr marL="342900" indent="-342900"/>
            <a:r>
              <a:rPr lang="en-US" sz="2100" dirty="0" smtClean="0"/>
              <a:t>void main()</a:t>
            </a:r>
          </a:p>
          <a:p>
            <a:pPr marL="342900" indent="-342900"/>
            <a:r>
              <a:rPr lang="en-US" sz="2100" dirty="0" smtClean="0"/>
              <a:t>{</a:t>
            </a:r>
          </a:p>
          <a:p>
            <a:pPr marL="342900" indent="-342900"/>
            <a:r>
              <a:rPr lang="en-US" sz="2100" dirty="0" smtClean="0"/>
              <a:t>	</a:t>
            </a:r>
            <a:r>
              <a:rPr lang="en-US" sz="2100" dirty="0" err="1" smtClean="0"/>
              <a:t>struct</a:t>
            </a:r>
            <a:r>
              <a:rPr lang="en-US" sz="2100" dirty="0" smtClean="0"/>
              <a:t> </a:t>
            </a:r>
            <a:r>
              <a:rPr lang="en-US" sz="2100" dirty="0" err="1" smtClean="0"/>
              <a:t>bst</a:t>
            </a:r>
            <a:r>
              <a:rPr lang="en-US" sz="2100" dirty="0" smtClean="0"/>
              <a:t> *root=NULL;</a:t>
            </a:r>
          </a:p>
          <a:p>
            <a:pPr marL="342900" indent="-342900"/>
            <a:r>
              <a:rPr lang="en-US" sz="2100" dirty="0" smtClean="0"/>
              <a:t>	append(&amp;root,10);</a:t>
            </a:r>
          </a:p>
          <a:p>
            <a:pPr marL="342900" indent="-342900"/>
            <a:r>
              <a:rPr lang="en-US" sz="2100" dirty="0" smtClean="0"/>
              <a:t>	append(&amp;</a:t>
            </a:r>
            <a:r>
              <a:rPr lang="en-US" sz="2100" dirty="0" smtClean="0"/>
              <a:t>root,20</a:t>
            </a:r>
            <a:r>
              <a:rPr lang="en-US" sz="2100" dirty="0" smtClean="0"/>
              <a:t>);</a:t>
            </a:r>
          </a:p>
          <a:p>
            <a:pPr marL="342900" indent="-342900"/>
            <a:r>
              <a:rPr lang="en-US" sz="2100" dirty="0" smtClean="0"/>
              <a:t>	append(&amp;</a:t>
            </a:r>
            <a:r>
              <a:rPr lang="en-US" sz="2100" dirty="0" smtClean="0"/>
              <a:t>root,30</a:t>
            </a:r>
            <a:r>
              <a:rPr lang="en-US" sz="2100" dirty="0" smtClean="0"/>
              <a:t>);</a:t>
            </a:r>
          </a:p>
          <a:p>
            <a:pPr marL="342900" indent="-342900"/>
            <a:r>
              <a:rPr lang="en-US" sz="2100" dirty="0" smtClean="0"/>
              <a:t>	.</a:t>
            </a:r>
            <a:endParaRPr lang="en-US" sz="2100" dirty="0" smtClean="0"/>
          </a:p>
          <a:p>
            <a:pPr marL="342900" indent="-342900"/>
            <a:r>
              <a:rPr lang="en-US" sz="21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Implementing A BST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055934" cy="511666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void append(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**pr, 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*p, *temp, *</a:t>
            </a:r>
            <a:r>
              <a:rPr lang="en-US" dirty="0" err="1" smtClean="0"/>
              <a:t>prev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p=(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 *)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bst</a:t>
            </a:r>
            <a:r>
              <a:rPr lang="en-US" dirty="0" smtClean="0"/>
              <a:t>));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p-&gt;data=x;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p-&gt;left=p-&gt;right=NULL;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if(*pr==NULL)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	*pr=p;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return;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73784" y="1500174"/>
            <a:ext cx="4055934" cy="511666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/>
              <a:t>while(temp!=NULL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   </a:t>
            </a:r>
            <a:r>
              <a:rPr lang="en-US" sz="2800" dirty="0" err="1" smtClean="0"/>
              <a:t>prev</a:t>
            </a:r>
            <a:r>
              <a:rPr lang="en-US" sz="2800" dirty="0" smtClean="0"/>
              <a:t>=temp;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    if(temp-</a:t>
            </a:r>
            <a:r>
              <a:rPr lang="en-US" sz="2800" dirty="0" smtClean="0"/>
              <a:t>&gt;left&gt;x)</a:t>
            </a:r>
          </a:p>
          <a:p>
            <a:pPr>
              <a:buNone/>
            </a:pPr>
            <a:r>
              <a:rPr lang="en-US" sz="2800" dirty="0" smtClean="0"/>
              <a:t>	temp=temp-&gt;left;</a:t>
            </a:r>
          </a:p>
          <a:p>
            <a:pPr>
              <a:buNone/>
            </a:pPr>
            <a:r>
              <a:rPr lang="en-US" sz="2800" dirty="0" smtClean="0"/>
              <a:t>     else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temp=temp-</a:t>
            </a:r>
            <a:r>
              <a:rPr lang="en-US" sz="2800" dirty="0" smtClean="0"/>
              <a:t>&gt;right;</a:t>
            </a:r>
          </a:p>
          <a:p>
            <a:pPr>
              <a:buNone/>
            </a:pPr>
            <a:r>
              <a:rPr lang="en-US" sz="2800" dirty="0" smtClean="0"/>
              <a:t>}</a:t>
            </a:r>
            <a:endParaRPr lang="en-US" sz="2800" dirty="0" smtClean="0"/>
          </a:p>
          <a:p>
            <a:pPr>
              <a:buNone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if(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-&gt;data&gt;x)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</a:t>
            </a:r>
            <a:r>
              <a:rPr lang="en-US" sz="2700" dirty="0" err="1" smtClean="0"/>
              <a:t>prev</a:t>
            </a:r>
            <a:r>
              <a:rPr lang="en-US" sz="2700" dirty="0" smtClean="0"/>
              <a:t>-&gt;left=p;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else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-&gt;right=p;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}</a:t>
            </a:r>
            <a:endParaRPr kumimoji="0" lang="en-IN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Binary Search Tree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85720" y="1500174"/>
            <a:ext cx="871543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100" dirty="0" smtClean="0"/>
              <a:t>A </a:t>
            </a:r>
            <a:r>
              <a:rPr lang="en-US" sz="2100" b="1" dirty="0" smtClean="0">
                <a:solidFill>
                  <a:srgbClr val="00B050"/>
                </a:solidFill>
              </a:rPr>
              <a:t>BST</a:t>
            </a:r>
            <a:r>
              <a:rPr lang="en-US" sz="2100" dirty="0" smtClean="0"/>
              <a:t> is a </a:t>
            </a:r>
            <a:r>
              <a:rPr lang="en-US" sz="2100" b="1" dirty="0" smtClean="0">
                <a:solidFill>
                  <a:srgbClr val="FF0000"/>
                </a:solidFill>
              </a:rPr>
              <a:t>special type</a:t>
            </a:r>
            <a:r>
              <a:rPr lang="en-US" sz="2100" dirty="0" smtClean="0"/>
              <a:t> of </a:t>
            </a:r>
            <a:r>
              <a:rPr lang="en-US" sz="2100" b="1" dirty="0" smtClean="0">
                <a:solidFill>
                  <a:srgbClr val="0070C0"/>
                </a:solidFill>
              </a:rPr>
              <a:t>Binary Tree</a:t>
            </a:r>
            <a:r>
              <a:rPr lang="en-US" sz="2100" dirty="0" smtClean="0"/>
              <a:t> where root and child nodes share a </a:t>
            </a:r>
            <a:r>
              <a:rPr lang="en-US" sz="2100" b="1" dirty="0" smtClean="0">
                <a:solidFill>
                  <a:srgbClr val="7030A0"/>
                </a:solidFill>
              </a:rPr>
              <a:t>special relationship</a:t>
            </a:r>
            <a:r>
              <a:rPr lang="en-US" sz="2100" dirty="0" smtClean="0"/>
              <a:t>. The relationship is that the </a:t>
            </a:r>
            <a:r>
              <a:rPr lang="en-US" sz="2100" b="1" dirty="0" smtClean="0">
                <a:solidFill>
                  <a:srgbClr val="0070C0"/>
                </a:solidFill>
              </a:rPr>
              <a:t>root node </a:t>
            </a:r>
            <a:r>
              <a:rPr lang="en-US" sz="2100" dirty="0" smtClean="0"/>
              <a:t>is </a:t>
            </a:r>
            <a:r>
              <a:rPr lang="en-US" sz="2100" b="1" dirty="0" smtClean="0">
                <a:solidFill>
                  <a:schemeClr val="accent1"/>
                </a:solidFill>
              </a:rPr>
              <a:t>always greater </a:t>
            </a:r>
            <a:r>
              <a:rPr lang="en-US" sz="2100" dirty="0" smtClean="0"/>
              <a:t>that the </a:t>
            </a:r>
            <a:r>
              <a:rPr lang="en-US" sz="2100" b="1" dirty="0" smtClean="0">
                <a:solidFill>
                  <a:srgbClr val="00B050"/>
                </a:solidFill>
              </a:rPr>
              <a:t>left child </a:t>
            </a:r>
            <a:r>
              <a:rPr lang="en-US" sz="2100" dirty="0" smtClean="0"/>
              <a:t>and </a:t>
            </a:r>
            <a:r>
              <a:rPr lang="en-US" sz="2100" b="1" dirty="0" smtClean="0">
                <a:solidFill>
                  <a:srgbClr val="FF0000"/>
                </a:solidFill>
              </a:rPr>
              <a:t>smaller than </a:t>
            </a:r>
            <a:r>
              <a:rPr lang="en-US" sz="2100" dirty="0" smtClean="0"/>
              <a:t>the right child. </a:t>
            </a:r>
          </a:p>
          <a:p>
            <a:pPr marL="457200" indent="-457200">
              <a:buFont typeface="+mj-lt"/>
              <a:buAutoNum type="arabicPeriod"/>
            </a:pPr>
            <a:endParaRPr lang="en-US" sz="2100" dirty="0" smtClean="0"/>
          </a:p>
          <a:p>
            <a:pPr marL="457200" indent="-457200">
              <a:buFont typeface="+mj-lt"/>
              <a:buAutoNum type="arabicPeriod"/>
            </a:pPr>
            <a:endParaRPr lang="en-US" sz="21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/>
              <a:t>In other words all the </a:t>
            </a:r>
            <a:r>
              <a:rPr lang="en-US" sz="2100" b="1" dirty="0" smtClean="0">
                <a:solidFill>
                  <a:srgbClr val="FF0000"/>
                </a:solidFill>
              </a:rPr>
              <a:t>nodes</a:t>
            </a:r>
            <a:r>
              <a:rPr lang="en-US" sz="2100" dirty="0" smtClean="0"/>
              <a:t> which are </a:t>
            </a:r>
            <a:r>
              <a:rPr lang="en-US" sz="2100" b="1" dirty="0" smtClean="0">
                <a:solidFill>
                  <a:srgbClr val="7030A0"/>
                </a:solidFill>
              </a:rPr>
              <a:t>smaller than </a:t>
            </a:r>
            <a:r>
              <a:rPr lang="en-US" sz="2100" dirty="0" smtClean="0"/>
              <a:t>the root node are </a:t>
            </a:r>
            <a:r>
              <a:rPr lang="en-US" sz="2100" b="1" dirty="0" smtClean="0">
                <a:solidFill>
                  <a:srgbClr val="00B050"/>
                </a:solidFill>
              </a:rPr>
              <a:t>placed towards</a:t>
            </a:r>
            <a:r>
              <a:rPr lang="en-US" sz="2100" dirty="0" smtClean="0"/>
              <a:t> its left while all the </a:t>
            </a:r>
            <a:r>
              <a:rPr lang="en-US" sz="2100" b="1" dirty="0" smtClean="0">
                <a:solidFill>
                  <a:schemeClr val="accent1"/>
                </a:solidFill>
              </a:rPr>
              <a:t>nodes </a:t>
            </a:r>
            <a:r>
              <a:rPr lang="en-US" sz="2100" dirty="0" smtClean="0"/>
              <a:t>which are </a:t>
            </a:r>
            <a:r>
              <a:rPr lang="en-US" sz="2100" b="1" dirty="0" smtClean="0">
                <a:solidFill>
                  <a:srgbClr val="0070C0"/>
                </a:solidFill>
              </a:rPr>
              <a:t>greater than </a:t>
            </a:r>
            <a:r>
              <a:rPr lang="en-US" sz="2100" dirty="0" smtClean="0"/>
              <a:t>root node are </a:t>
            </a:r>
            <a:r>
              <a:rPr lang="en-US" sz="2100" b="1" dirty="0" smtClean="0">
                <a:solidFill>
                  <a:srgbClr val="00B050"/>
                </a:solidFill>
              </a:rPr>
              <a:t>placed on its right</a:t>
            </a:r>
            <a:r>
              <a:rPr lang="en-US" sz="2100" dirty="0" smtClean="0"/>
              <a:t>.</a:t>
            </a:r>
            <a:endParaRPr lang="en-IN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14290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99956" y="1505538"/>
            <a:ext cx="3914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:</a:t>
            </a:r>
          </a:p>
          <a:p>
            <a:r>
              <a:rPr lang="en-US" dirty="0" smtClean="0"/>
              <a:t>Create a BST of the following values:</a:t>
            </a:r>
          </a:p>
          <a:p>
            <a:r>
              <a:rPr lang="en-US" dirty="0" smtClean="0"/>
              <a:t>10, 12, 6, 16, 21, 3, 8, 1, 24, 19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263104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1428728" y="2714620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428728" y="4000504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2428860" y="5072074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12" name="Straight Connector 11"/>
          <p:cNvCxnSpPr>
            <a:endCxn id="11" idx="0"/>
          </p:cNvCxnSpPr>
          <p:nvPr/>
        </p:nvCxnSpPr>
        <p:spPr>
          <a:xfrm>
            <a:off x="1785919" y="4572008"/>
            <a:ext cx="964412" cy="500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357950" y="2714620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7358082" y="3786190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6715141" y="3286124"/>
            <a:ext cx="964412" cy="500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286380" y="3786190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IN" dirty="0"/>
          </a:p>
        </p:txBody>
      </p:sp>
      <p:cxnSp>
        <p:nvCxnSpPr>
          <p:cNvPr id="22" name="Straight Connector 21"/>
          <p:cNvCxnSpPr>
            <a:endCxn id="20" idx="0"/>
          </p:cNvCxnSpPr>
          <p:nvPr/>
        </p:nvCxnSpPr>
        <p:spPr>
          <a:xfrm rot="10800000" flipV="1">
            <a:off x="5607852" y="3286124"/>
            <a:ext cx="1071571" cy="500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4190" y="407194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4660470" y="264318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14290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14" name="Oval 13"/>
          <p:cNvSpPr/>
          <p:nvPr/>
        </p:nvSpPr>
        <p:spPr>
          <a:xfrm>
            <a:off x="2126076" y="1714488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3643306" y="2428868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16" name="Straight Connector 15"/>
          <p:cNvCxnSpPr>
            <a:stCxn id="14" idx="5"/>
          </p:cNvCxnSpPr>
          <p:nvPr/>
        </p:nvCxnSpPr>
        <p:spPr>
          <a:xfrm rot="16200000" flipH="1">
            <a:off x="2956500" y="1920657"/>
            <a:ext cx="440885" cy="1004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57224" y="2357430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IN" dirty="0"/>
          </a:p>
        </p:txBody>
      </p:sp>
      <p:cxnSp>
        <p:nvCxnSpPr>
          <p:cNvPr id="22" name="Straight Connector 21"/>
          <p:cNvCxnSpPr>
            <a:stCxn id="14" idx="3"/>
          </p:cNvCxnSpPr>
          <p:nvPr/>
        </p:nvCxnSpPr>
        <p:spPr>
          <a:xfrm rot="5400000">
            <a:off x="1675477" y="1955549"/>
            <a:ext cx="298009" cy="791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8596" y="164305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IN" dirty="0"/>
          </a:p>
        </p:txBody>
      </p:sp>
      <p:sp>
        <p:nvSpPr>
          <p:cNvPr id="21" name="Oval 20"/>
          <p:cNvSpPr/>
          <p:nvPr/>
        </p:nvSpPr>
        <p:spPr>
          <a:xfrm>
            <a:off x="5000628" y="3214686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IN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286248" y="2857496"/>
            <a:ext cx="785818" cy="428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197514" y="4000504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42" name="Oval 41"/>
          <p:cNvSpPr/>
          <p:nvPr/>
        </p:nvSpPr>
        <p:spPr>
          <a:xfrm>
            <a:off x="3571868" y="4572008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43" name="Straight Connector 42"/>
          <p:cNvCxnSpPr>
            <a:stCxn id="41" idx="5"/>
            <a:endCxn id="42" idx="2"/>
          </p:cNvCxnSpPr>
          <p:nvPr/>
        </p:nvCxnSpPr>
        <p:spPr>
          <a:xfrm rot="16200000" flipH="1">
            <a:off x="2974360" y="4260251"/>
            <a:ext cx="369447" cy="825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928662" y="4643446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IN" dirty="0"/>
          </a:p>
        </p:txBody>
      </p:sp>
      <p:cxnSp>
        <p:nvCxnSpPr>
          <p:cNvPr id="45" name="Straight Connector 44"/>
          <p:cNvCxnSpPr>
            <a:stCxn id="41" idx="3"/>
          </p:cNvCxnSpPr>
          <p:nvPr/>
        </p:nvCxnSpPr>
        <p:spPr>
          <a:xfrm rot="5400000">
            <a:off x="1746915" y="4241565"/>
            <a:ext cx="298009" cy="791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0034" y="3929066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IN" dirty="0"/>
          </a:p>
        </p:txBody>
      </p:sp>
      <p:sp>
        <p:nvSpPr>
          <p:cNvPr id="47" name="Oval 46"/>
          <p:cNvSpPr/>
          <p:nvPr/>
        </p:nvSpPr>
        <p:spPr>
          <a:xfrm>
            <a:off x="4857752" y="5286388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IN" dirty="0"/>
          </a:p>
        </p:txBody>
      </p:sp>
      <p:cxnSp>
        <p:nvCxnSpPr>
          <p:cNvPr id="48" name="Straight Connector 47"/>
          <p:cNvCxnSpPr>
            <a:stCxn id="42" idx="5"/>
            <a:endCxn id="47" idx="1"/>
          </p:cNvCxnSpPr>
          <p:nvPr/>
        </p:nvCxnSpPr>
        <p:spPr>
          <a:xfrm rot="16200000" flipH="1">
            <a:off x="4381148" y="4799322"/>
            <a:ext cx="310266" cy="831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072198" y="5929330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</a:t>
            </a:r>
            <a:endParaRPr lang="en-IN" dirty="0"/>
          </a:p>
        </p:txBody>
      </p:sp>
      <p:cxnSp>
        <p:nvCxnSpPr>
          <p:cNvPr id="50" name="Straight Connector 49"/>
          <p:cNvCxnSpPr>
            <a:stCxn id="47" idx="5"/>
            <a:endCxn id="49" idx="2"/>
          </p:cNvCxnSpPr>
          <p:nvPr/>
        </p:nvCxnSpPr>
        <p:spPr>
          <a:xfrm rot="16200000" flipH="1">
            <a:off x="5518925" y="5661808"/>
            <a:ext cx="440885" cy="6656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14290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1" name="Oval 40"/>
          <p:cNvSpPr/>
          <p:nvPr/>
        </p:nvSpPr>
        <p:spPr>
          <a:xfrm>
            <a:off x="2126076" y="1785926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42" name="Oval 41"/>
          <p:cNvSpPr/>
          <p:nvPr/>
        </p:nvSpPr>
        <p:spPr>
          <a:xfrm>
            <a:off x="2928926" y="2357430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43" name="Straight Connector 42"/>
          <p:cNvCxnSpPr>
            <a:stCxn id="41" idx="5"/>
            <a:endCxn id="42" idx="1"/>
          </p:cNvCxnSpPr>
          <p:nvPr/>
        </p:nvCxnSpPr>
        <p:spPr>
          <a:xfrm rot="16200000" flipH="1">
            <a:off x="2765277" y="2183319"/>
            <a:ext cx="167390" cy="348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357290" y="2357430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IN" dirty="0"/>
          </a:p>
        </p:txBody>
      </p:sp>
      <p:cxnSp>
        <p:nvCxnSpPr>
          <p:cNvPr id="45" name="Straight Connector 44"/>
          <p:cNvCxnSpPr>
            <a:stCxn id="41" idx="3"/>
            <a:endCxn id="44" idx="7"/>
          </p:cNvCxnSpPr>
          <p:nvPr/>
        </p:nvCxnSpPr>
        <p:spPr>
          <a:xfrm rot="5400000">
            <a:off x="1979459" y="2200351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8596" y="171448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IN" dirty="0"/>
          </a:p>
        </p:txBody>
      </p:sp>
      <p:sp>
        <p:nvSpPr>
          <p:cNvPr id="47" name="Oval 46"/>
          <p:cNvSpPr/>
          <p:nvPr/>
        </p:nvSpPr>
        <p:spPr>
          <a:xfrm>
            <a:off x="3857620" y="2857496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IN" dirty="0"/>
          </a:p>
        </p:txBody>
      </p:sp>
      <p:cxnSp>
        <p:nvCxnSpPr>
          <p:cNvPr id="48" name="Straight Connector 47"/>
          <p:cNvCxnSpPr>
            <a:stCxn id="42" idx="5"/>
          </p:cNvCxnSpPr>
          <p:nvPr/>
        </p:nvCxnSpPr>
        <p:spPr>
          <a:xfrm rot="16200000" flipH="1">
            <a:off x="3590099" y="2732850"/>
            <a:ext cx="155133" cy="37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786314" y="3357562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</a:t>
            </a:r>
            <a:endParaRPr lang="en-IN" dirty="0"/>
          </a:p>
        </p:txBody>
      </p:sp>
      <p:cxnSp>
        <p:nvCxnSpPr>
          <p:cNvPr id="50" name="Straight Connector 49"/>
          <p:cNvCxnSpPr>
            <a:stCxn id="47" idx="5"/>
          </p:cNvCxnSpPr>
          <p:nvPr/>
        </p:nvCxnSpPr>
        <p:spPr>
          <a:xfrm rot="16200000" flipH="1">
            <a:off x="4559743" y="3191967"/>
            <a:ext cx="167390" cy="474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00034" y="2869753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cxnSp>
        <p:nvCxnSpPr>
          <p:cNvPr id="37" name="Straight Connector 36"/>
          <p:cNvCxnSpPr>
            <a:endCxn id="36" idx="7"/>
          </p:cNvCxnSpPr>
          <p:nvPr/>
        </p:nvCxnSpPr>
        <p:spPr>
          <a:xfrm rot="5400000">
            <a:off x="1122203" y="2712674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278476" y="4143380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39" name="Oval 38"/>
          <p:cNvSpPr/>
          <p:nvPr/>
        </p:nvSpPr>
        <p:spPr>
          <a:xfrm>
            <a:off x="3081326" y="4714884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40" name="Straight Connector 39"/>
          <p:cNvCxnSpPr>
            <a:stCxn id="38" idx="5"/>
            <a:endCxn id="39" idx="1"/>
          </p:cNvCxnSpPr>
          <p:nvPr/>
        </p:nvCxnSpPr>
        <p:spPr>
          <a:xfrm rot="16200000" flipH="1">
            <a:off x="2917677" y="4540773"/>
            <a:ext cx="167390" cy="348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509690" y="4714884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IN" dirty="0"/>
          </a:p>
        </p:txBody>
      </p:sp>
      <p:cxnSp>
        <p:nvCxnSpPr>
          <p:cNvPr id="52" name="Straight Connector 51"/>
          <p:cNvCxnSpPr>
            <a:stCxn id="38" idx="3"/>
            <a:endCxn id="51" idx="7"/>
          </p:cNvCxnSpPr>
          <p:nvPr/>
        </p:nvCxnSpPr>
        <p:spPr>
          <a:xfrm rot="5400000">
            <a:off x="2131859" y="4557805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0996" y="407194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IN" dirty="0"/>
          </a:p>
        </p:txBody>
      </p:sp>
      <p:sp>
        <p:nvSpPr>
          <p:cNvPr id="54" name="Oval 53"/>
          <p:cNvSpPr/>
          <p:nvPr/>
        </p:nvSpPr>
        <p:spPr>
          <a:xfrm>
            <a:off x="4010020" y="5214950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IN" dirty="0"/>
          </a:p>
        </p:txBody>
      </p:sp>
      <p:cxnSp>
        <p:nvCxnSpPr>
          <p:cNvPr id="55" name="Straight Connector 54"/>
          <p:cNvCxnSpPr>
            <a:stCxn id="39" idx="5"/>
          </p:cNvCxnSpPr>
          <p:nvPr/>
        </p:nvCxnSpPr>
        <p:spPr>
          <a:xfrm rot="16200000" flipH="1">
            <a:off x="3742499" y="5090304"/>
            <a:ext cx="155133" cy="37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938714" y="5715016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</a:t>
            </a:r>
            <a:endParaRPr lang="en-IN" dirty="0"/>
          </a:p>
        </p:txBody>
      </p:sp>
      <p:cxnSp>
        <p:nvCxnSpPr>
          <p:cNvPr id="57" name="Straight Connector 56"/>
          <p:cNvCxnSpPr>
            <a:stCxn id="54" idx="5"/>
          </p:cNvCxnSpPr>
          <p:nvPr/>
        </p:nvCxnSpPr>
        <p:spPr>
          <a:xfrm rot="16200000" flipH="1">
            <a:off x="4712143" y="5549421"/>
            <a:ext cx="167390" cy="474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52434" y="5227207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cxnSp>
        <p:nvCxnSpPr>
          <p:cNvPr id="59" name="Straight Connector 58"/>
          <p:cNvCxnSpPr>
            <a:endCxn id="58" idx="7"/>
          </p:cNvCxnSpPr>
          <p:nvPr/>
        </p:nvCxnSpPr>
        <p:spPr>
          <a:xfrm rot="5400000">
            <a:off x="1274603" y="5070128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308703" y="5298645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IN" dirty="0"/>
          </a:p>
        </p:txBody>
      </p:sp>
      <p:cxnSp>
        <p:nvCxnSpPr>
          <p:cNvPr id="61" name="Straight Connector 60"/>
          <p:cNvCxnSpPr>
            <a:stCxn id="51" idx="5"/>
          </p:cNvCxnSpPr>
          <p:nvPr/>
        </p:nvCxnSpPr>
        <p:spPr>
          <a:xfrm rot="16200000" flipH="1">
            <a:off x="2105125" y="5156042"/>
            <a:ext cx="251085" cy="34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14290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38" name="Oval 37"/>
          <p:cNvSpPr/>
          <p:nvPr/>
        </p:nvSpPr>
        <p:spPr>
          <a:xfrm>
            <a:off x="2697580" y="1500174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39" name="Oval 38"/>
          <p:cNvSpPr/>
          <p:nvPr/>
        </p:nvSpPr>
        <p:spPr>
          <a:xfrm>
            <a:off x="3500430" y="2071678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40" name="Straight Connector 39"/>
          <p:cNvCxnSpPr>
            <a:stCxn id="38" idx="5"/>
            <a:endCxn id="39" idx="1"/>
          </p:cNvCxnSpPr>
          <p:nvPr/>
        </p:nvCxnSpPr>
        <p:spPr>
          <a:xfrm rot="16200000" flipH="1">
            <a:off x="3336781" y="1897567"/>
            <a:ext cx="167390" cy="348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928794" y="2071678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IN" dirty="0"/>
          </a:p>
        </p:txBody>
      </p:sp>
      <p:cxnSp>
        <p:nvCxnSpPr>
          <p:cNvPr id="52" name="Straight Connector 51"/>
          <p:cNvCxnSpPr>
            <a:stCxn id="38" idx="3"/>
            <a:endCxn id="51" idx="7"/>
          </p:cNvCxnSpPr>
          <p:nvPr/>
        </p:nvCxnSpPr>
        <p:spPr>
          <a:xfrm rot="5400000">
            <a:off x="2550963" y="1914599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0034" y="14287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IN" dirty="0"/>
          </a:p>
        </p:txBody>
      </p:sp>
      <p:sp>
        <p:nvSpPr>
          <p:cNvPr id="54" name="Oval 53"/>
          <p:cNvSpPr/>
          <p:nvPr/>
        </p:nvSpPr>
        <p:spPr>
          <a:xfrm>
            <a:off x="4429124" y="2571744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IN" dirty="0"/>
          </a:p>
        </p:txBody>
      </p:sp>
      <p:cxnSp>
        <p:nvCxnSpPr>
          <p:cNvPr id="55" name="Straight Connector 54"/>
          <p:cNvCxnSpPr>
            <a:stCxn id="39" idx="5"/>
          </p:cNvCxnSpPr>
          <p:nvPr/>
        </p:nvCxnSpPr>
        <p:spPr>
          <a:xfrm rot="16200000" flipH="1">
            <a:off x="4161603" y="2447098"/>
            <a:ext cx="155133" cy="37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357818" y="3071810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</a:t>
            </a:r>
            <a:endParaRPr lang="en-IN" dirty="0"/>
          </a:p>
        </p:txBody>
      </p:sp>
      <p:cxnSp>
        <p:nvCxnSpPr>
          <p:cNvPr id="57" name="Straight Connector 56"/>
          <p:cNvCxnSpPr>
            <a:stCxn id="54" idx="5"/>
          </p:cNvCxnSpPr>
          <p:nvPr/>
        </p:nvCxnSpPr>
        <p:spPr>
          <a:xfrm rot="16200000" flipH="1">
            <a:off x="5131247" y="2906215"/>
            <a:ext cx="167390" cy="474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071538" y="2584001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cxnSp>
        <p:nvCxnSpPr>
          <p:cNvPr id="59" name="Straight Connector 58"/>
          <p:cNvCxnSpPr>
            <a:endCxn id="58" idx="7"/>
          </p:cNvCxnSpPr>
          <p:nvPr/>
        </p:nvCxnSpPr>
        <p:spPr>
          <a:xfrm rot="5400000">
            <a:off x="1693707" y="2426922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727807" y="2655439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IN" dirty="0"/>
          </a:p>
        </p:txBody>
      </p:sp>
      <p:cxnSp>
        <p:nvCxnSpPr>
          <p:cNvPr id="61" name="Straight Connector 60"/>
          <p:cNvCxnSpPr>
            <a:stCxn id="51" idx="5"/>
          </p:cNvCxnSpPr>
          <p:nvPr/>
        </p:nvCxnSpPr>
        <p:spPr>
          <a:xfrm rot="16200000" flipH="1">
            <a:off x="2524229" y="2512836"/>
            <a:ext cx="251085" cy="34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0033" y="3084067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cxnSp>
        <p:nvCxnSpPr>
          <p:cNvPr id="32" name="Straight Connector 31"/>
          <p:cNvCxnSpPr>
            <a:endCxn id="31" idx="7"/>
          </p:cNvCxnSpPr>
          <p:nvPr/>
        </p:nvCxnSpPr>
        <p:spPr>
          <a:xfrm rot="5400000">
            <a:off x="902202" y="2926988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703267" y="3916809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3506117" y="4488313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35" name="Straight Connector 34"/>
          <p:cNvCxnSpPr>
            <a:stCxn id="33" idx="5"/>
            <a:endCxn id="34" idx="1"/>
          </p:cNvCxnSpPr>
          <p:nvPr/>
        </p:nvCxnSpPr>
        <p:spPr>
          <a:xfrm rot="16200000" flipH="1">
            <a:off x="3342468" y="4314202"/>
            <a:ext cx="167390" cy="348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934481" y="4488313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IN" dirty="0"/>
          </a:p>
        </p:txBody>
      </p:sp>
      <p:cxnSp>
        <p:nvCxnSpPr>
          <p:cNvPr id="63" name="Straight Connector 62"/>
          <p:cNvCxnSpPr>
            <a:stCxn id="33" idx="3"/>
            <a:endCxn id="62" idx="7"/>
          </p:cNvCxnSpPr>
          <p:nvPr/>
        </p:nvCxnSpPr>
        <p:spPr>
          <a:xfrm rot="5400000">
            <a:off x="2556650" y="4331234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05721" y="384537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IN" dirty="0"/>
          </a:p>
        </p:txBody>
      </p:sp>
      <p:sp>
        <p:nvSpPr>
          <p:cNvPr id="65" name="Oval 64"/>
          <p:cNvSpPr/>
          <p:nvPr/>
        </p:nvSpPr>
        <p:spPr>
          <a:xfrm>
            <a:off x="4434811" y="4988379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IN" dirty="0"/>
          </a:p>
        </p:txBody>
      </p:sp>
      <p:cxnSp>
        <p:nvCxnSpPr>
          <p:cNvPr id="66" name="Straight Connector 65"/>
          <p:cNvCxnSpPr>
            <a:stCxn id="34" idx="5"/>
          </p:cNvCxnSpPr>
          <p:nvPr/>
        </p:nvCxnSpPr>
        <p:spPr>
          <a:xfrm rot="16200000" flipH="1">
            <a:off x="4167290" y="4863733"/>
            <a:ext cx="155133" cy="37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63505" y="5488445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</a:t>
            </a:r>
            <a:endParaRPr lang="en-IN" dirty="0"/>
          </a:p>
        </p:txBody>
      </p:sp>
      <p:cxnSp>
        <p:nvCxnSpPr>
          <p:cNvPr id="68" name="Straight Connector 67"/>
          <p:cNvCxnSpPr>
            <a:stCxn id="65" idx="5"/>
          </p:cNvCxnSpPr>
          <p:nvPr/>
        </p:nvCxnSpPr>
        <p:spPr>
          <a:xfrm rot="16200000" flipH="1">
            <a:off x="5136934" y="5322850"/>
            <a:ext cx="167390" cy="474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077225" y="5000636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cxnSp>
        <p:nvCxnSpPr>
          <p:cNvPr id="70" name="Straight Connector 69"/>
          <p:cNvCxnSpPr>
            <a:endCxn id="69" idx="7"/>
          </p:cNvCxnSpPr>
          <p:nvPr/>
        </p:nvCxnSpPr>
        <p:spPr>
          <a:xfrm rot="5400000">
            <a:off x="1699394" y="4843557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733494" y="5072074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IN" dirty="0"/>
          </a:p>
        </p:txBody>
      </p:sp>
      <p:cxnSp>
        <p:nvCxnSpPr>
          <p:cNvPr id="72" name="Straight Connector 71"/>
          <p:cNvCxnSpPr>
            <a:stCxn id="62" idx="5"/>
          </p:cNvCxnSpPr>
          <p:nvPr/>
        </p:nvCxnSpPr>
        <p:spPr>
          <a:xfrm rot="16200000" flipH="1">
            <a:off x="2529916" y="4929471"/>
            <a:ext cx="251085" cy="34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285720" y="5500702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cxnSp>
        <p:nvCxnSpPr>
          <p:cNvPr id="74" name="Straight Connector 73"/>
          <p:cNvCxnSpPr>
            <a:endCxn id="73" idx="7"/>
          </p:cNvCxnSpPr>
          <p:nvPr/>
        </p:nvCxnSpPr>
        <p:spPr>
          <a:xfrm rot="5400000">
            <a:off x="907889" y="5343623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357950" y="5941588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</a:t>
            </a:r>
            <a:endParaRPr lang="en-IN" dirty="0"/>
          </a:p>
        </p:txBody>
      </p:sp>
      <p:cxnSp>
        <p:nvCxnSpPr>
          <p:cNvPr id="76" name="Straight Connector 75"/>
          <p:cNvCxnSpPr/>
          <p:nvPr/>
        </p:nvCxnSpPr>
        <p:spPr>
          <a:xfrm rot="16200000" flipH="1">
            <a:off x="6131379" y="5775993"/>
            <a:ext cx="167390" cy="474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14290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33" name="Oval 32"/>
          <p:cNvSpPr/>
          <p:nvPr/>
        </p:nvSpPr>
        <p:spPr>
          <a:xfrm>
            <a:off x="3631961" y="1714488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4434811" y="2285992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35" name="Straight Connector 34"/>
          <p:cNvCxnSpPr>
            <a:stCxn id="33" idx="5"/>
            <a:endCxn id="34" idx="1"/>
          </p:cNvCxnSpPr>
          <p:nvPr/>
        </p:nvCxnSpPr>
        <p:spPr>
          <a:xfrm rot="16200000" flipH="1">
            <a:off x="4271162" y="2111881"/>
            <a:ext cx="167390" cy="348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863175" y="2285992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IN" dirty="0"/>
          </a:p>
        </p:txBody>
      </p:sp>
      <p:cxnSp>
        <p:nvCxnSpPr>
          <p:cNvPr id="63" name="Straight Connector 62"/>
          <p:cNvCxnSpPr>
            <a:stCxn id="33" idx="3"/>
            <a:endCxn id="62" idx="7"/>
          </p:cNvCxnSpPr>
          <p:nvPr/>
        </p:nvCxnSpPr>
        <p:spPr>
          <a:xfrm rot="5400000">
            <a:off x="3485344" y="2128913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20035" y="164305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IN" dirty="0"/>
          </a:p>
        </p:txBody>
      </p:sp>
      <p:sp>
        <p:nvSpPr>
          <p:cNvPr id="65" name="Oval 64"/>
          <p:cNvSpPr/>
          <p:nvPr/>
        </p:nvSpPr>
        <p:spPr>
          <a:xfrm>
            <a:off x="5363505" y="2786058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IN" dirty="0"/>
          </a:p>
        </p:txBody>
      </p:sp>
      <p:cxnSp>
        <p:nvCxnSpPr>
          <p:cNvPr id="66" name="Straight Connector 65"/>
          <p:cNvCxnSpPr>
            <a:stCxn id="34" idx="5"/>
          </p:cNvCxnSpPr>
          <p:nvPr/>
        </p:nvCxnSpPr>
        <p:spPr>
          <a:xfrm rot="16200000" flipH="1">
            <a:off x="5095984" y="2661412"/>
            <a:ext cx="155133" cy="379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292199" y="3286124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</a:t>
            </a:r>
            <a:endParaRPr lang="en-IN" dirty="0"/>
          </a:p>
        </p:txBody>
      </p:sp>
      <p:cxnSp>
        <p:nvCxnSpPr>
          <p:cNvPr id="68" name="Straight Connector 67"/>
          <p:cNvCxnSpPr>
            <a:stCxn id="65" idx="5"/>
          </p:cNvCxnSpPr>
          <p:nvPr/>
        </p:nvCxnSpPr>
        <p:spPr>
          <a:xfrm rot="16200000" flipH="1">
            <a:off x="6065628" y="3120529"/>
            <a:ext cx="167390" cy="474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2005919" y="2798315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cxnSp>
        <p:nvCxnSpPr>
          <p:cNvPr id="70" name="Straight Connector 69"/>
          <p:cNvCxnSpPr>
            <a:endCxn id="69" idx="7"/>
          </p:cNvCxnSpPr>
          <p:nvPr/>
        </p:nvCxnSpPr>
        <p:spPr>
          <a:xfrm rot="5400000">
            <a:off x="2628088" y="2641236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3662188" y="2869753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IN" dirty="0"/>
          </a:p>
        </p:txBody>
      </p:sp>
      <p:cxnSp>
        <p:nvCxnSpPr>
          <p:cNvPr id="72" name="Straight Connector 71"/>
          <p:cNvCxnSpPr>
            <a:stCxn id="62" idx="5"/>
          </p:cNvCxnSpPr>
          <p:nvPr/>
        </p:nvCxnSpPr>
        <p:spPr>
          <a:xfrm rot="16200000" flipH="1">
            <a:off x="3458610" y="2727150"/>
            <a:ext cx="251085" cy="344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214414" y="3298381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cxnSp>
        <p:nvCxnSpPr>
          <p:cNvPr id="74" name="Straight Connector 73"/>
          <p:cNvCxnSpPr>
            <a:endCxn id="73" idx="7"/>
          </p:cNvCxnSpPr>
          <p:nvPr/>
        </p:nvCxnSpPr>
        <p:spPr>
          <a:xfrm rot="5400000">
            <a:off x="1836583" y="3141302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286644" y="3739267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</a:t>
            </a:r>
            <a:endParaRPr lang="en-IN" dirty="0"/>
          </a:p>
        </p:txBody>
      </p:sp>
      <p:cxnSp>
        <p:nvCxnSpPr>
          <p:cNvPr id="76" name="Straight Connector 75"/>
          <p:cNvCxnSpPr/>
          <p:nvPr/>
        </p:nvCxnSpPr>
        <p:spPr>
          <a:xfrm rot="16200000" flipH="1">
            <a:off x="7060073" y="3573672"/>
            <a:ext cx="167390" cy="474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423569" y="3786190"/>
            <a:ext cx="642942" cy="5715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IN" dirty="0"/>
          </a:p>
        </p:txBody>
      </p:sp>
      <p:cxnSp>
        <p:nvCxnSpPr>
          <p:cNvPr id="42" name="Straight Connector 41"/>
          <p:cNvCxnSpPr>
            <a:endCxn id="41" idx="7"/>
          </p:cNvCxnSpPr>
          <p:nvPr/>
        </p:nvCxnSpPr>
        <p:spPr>
          <a:xfrm rot="5400000">
            <a:off x="6045738" y="3629111"/>
            <a:ext cx="167390" cy="314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Representing Binary Tree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35" name="Diagram 3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smtClean="0"/>
              <a:t>Array Representation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214810" y="1500174"/>
            <a:ext cx="4929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Representing a Binary Tree using array</a:t>
            </a:r>
            <a:endParaRPr lang="en-IN" sz="2000" dirty="0"/>
          </a:p>
        </p:txBody>
      </p:sp>
      <p:sp>
        <p:nvSpPr>
          <p:cNvPr id="8" name="Oval 7"/>
          <p:cNvSpPr/>
          <p:nvPr/>
        </p:nvSpPr>
        <p:spPr>
          <a:xfrm>
            <a:off x="2214546" y="207167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1142976" y="314324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2857488" y="3143248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428596" y="4357694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1500166" y="4357694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3428992" y="4357694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2500298" y="4357694"/>
            <a:ext cx="428628" cy="42862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IN" dirty="0"/>
          </a:p>
        </p:txBody>
      </p:sp>
      <p:cxnSp>
        <p:nvCxnSpPr>
          <p:cNvPr id="16" name="Straight Connector 15"/>
          <p:cNvCxnSpPr>
            <a:stCxn id="8" idx="3"/>
            <a:endCxn id="9" idx="7"/>
          </p:cNvCxnSpPr>
          <p:nvPr/>
        </p:nvCxnSpPr>
        <p:spPr>
          <a:xfrm rot="5400000">
            <a:off x="1508833" y="2437535"/>
            <a:ext cx="768484" cy="768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4"/>
            <a:endCxn id="12" idx="0"/>
          </p:cNvCxnSpPr>
          <p:nvPr/>
        </p:nvCxnSpPr>
        <p:spPr>
          <a:xfrm rot="5400000">
            <a:off x="607191" y="3607595"/>
            <a:ext cx="785818" cy="714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13" idx="0"/>
          </p:cNvCxnSpPr>
          <p:nvPr/>
        </p:nvCxnSpPr>
        <p:spPr>
          <a:xfrm rot="16200000" flipH="1">
            <a:off x="1142976" y="3786190"/>
            <a:ext cx="785818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4"/>
            <a:endCxn id="15" idx="0"/>
          </p:cNvCxnSpPr>
          <p:nvPr/>
        </p:nvCxnSpPr>
        <p:spPr>
          <a:xfrm rot="5400000">
            <a:off x="2500298" y="3786190"/>
            <a:ext cx="785818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4"/>
            <a:endCxn id="14" idx="0"/>
          </p:cNvCxnSpPr>
          <p:nvPr/>
        </p:nvCxnSpPr>
        <p:spPr>
          <a:xfrm rot="16200000" flipH="1">
            <a:off x="2964645" y="3679033"/>
            <a:ext cx="785818" cy="57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1" idx="0"/>
          </p:cNvCxnSpPr>
          <p:nvPr/>
        </p:nvCxnSpPr>
        <p:spPr>
          <a:xfrm rot="16200000" flipH="1">
            <a:off x="2464579" y="2536025"/>
            <a:ext cx="714380" cy="500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5429256" y="2285992"/>
          <a:ext cx="690546" cy="3714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546"/>
              </a:tblGrid>
              <a:tr h="46434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IN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IN" dirty="0"/>
                    </a:p>
                  </a:txBody>
                  <a:tcPr/>
                </a:tc>
              </a:tr>
              <a:tr h="4643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010152" y="2214554"/>
            <a:ext cx="347666" cy="419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0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4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5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6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7</a:t>
            </a: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6429420" y="2357430"/>
            <a:ext cx="49291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Formula:</a:t>
            </a:r>
          </a:p>
          <a:p>
            <a:endParaRPr lang="en-US" sz="2000" dirty="0" smtClean="0"/>
          </a:p>
          <a:p>
            <a:r>
              <a:rPr lang="en-US" sz="2000" dirty="0" smtClean="0"/>
              <a:t>Left child : </a:t>
            </a:r>
            <a:r>
              <a:rPr lang="en-US" sz="2000" dirty="0" err="1" smtClean="0"/>
              <a:t>i</a:t>
            </a:r>
            <a:r>
              <a:rPr lang="en-US" sz="2000" dirty="0" smtClean="0"/>
              <a:t>*2</a:t>
            </a:r>
          </a:p>
          <a:p>
            <a:r>
              <a:rPr lang="en-US" sz="2000" dirty="0" smtClean="0"/>
              <a:t>Right child : </a:t>
            </a:r>
            <a:r>
              <a:rPr lang="en-US" sz="2000" dirty="0" err="1" smtClean="0"/>
              <a:t>i</a:t>
            </a:r>
            <a:r>
              <a:rPr lang="en-US" sz="2000" dirty="0" smtClean="0"/>
              <a:t>*2+1</a:t>
            </a:r>
          </a:p>
          <a:p>
            <a:r>
              <a:rPr lang="en-US" sz="2000" dirty="0" smtClean="0"/>
              <a:t>Parent : </a:t>
            </a:r>
            <a:r>
              <a:rPr lang="en-US" sz="2000" dirty="0" err="1" smtClean="0"/>
              <a:t>i</a:t>
            </a:r>
            <a:r>
              <a:rPr lang="en-US" sz="2000" dirty="0" smtClean="0"/>
              <a:t>/2</a:t>
            </a:r>
          </a:p>
          <a:p>
            <a:r>
              <a:rPr lang="en-US" sz="2000" dirty="0" smtClean="0"/>
              <a:t>where </a:t>
            </a:r>
            <a:r>
              <a:rPr lang="en-US" sz="2000" dirty="0" err="1" smtClean="0"/>
              <a:t>i</a:t>
            </a:r>
            <a:r>
              <a:rPr lang="en-US" sz="2000" dirty="0" smtClean="0"/>
              <a:t> is index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3246</TotalTime>
  <Words>680</Words>
  <Application>Microsoft Office PowerPoint</Application>
  <PresentationFormat>On-screen Show (4:3)</PresentationFormat>
  <Paragraphs>253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Slide 1</vt:lpstr>
      <vt:lpstr>Binary Search Tree</vt:lpstr>
      <vt:lpstr>Example</vt:lpstr>
      <vt:lpstr>Example</vt:lpstr>
      <vt:lpstr>Example</vt:lpstr>
      <vt:lpstr>Example</vt:lpstr>
      <vt:lpstr>Example</vt:lpstr>
      <vt:lpstr>Representing Binary Tree</vt:lpstr>
      <vt:lpstr>Array Representation</vt:lpstr>
      <vt:lpstr>Linked Representation</vt:lpstr>
      <vt:lpstr>Theory</vt:lpstr>
      <vt:lpstr>Advantages</vt:lpstr>
      <vt:lpstr>Disadvantages</vt:lpstr>
      <vt:lpstr>Theory</vt:lpstr>
      <vt:lpstr>Advantages</vt:lpstr>
      <vt:lpstr>Disadvantages</vt:lpstr>
      <vt:lpstr>Implementing A BST</vt:lpstr>
      <vt:lpstr>Implementing A BST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Windows7</cp:lastModifiedBy>
  <cp:revision>297</cp:revision>
  <dcterms:created xsi:type="dcterms:W3CDTF">2015-12-21T13:46:48Z</dcterms:created>
  <dcterms:modified xsi:type="dcterms:W3CDTF">2020-09-24T10:49:33Z</dcterms:modified>
</cp:coreProperties>
</file>