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425" r:id="rId4"/>
    <p:sldId id="391" r:id="rId5"/>
    <p:sldId id="426" r:id="rId6"/>
    <p:sldId id="413" r:id="rId7"/>
    <p:sldId id="414" r:id="rId8"/>
    <p:sldId id="427" r:id="rId9"/>
    <p:sldId id="42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22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Tree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500174"/>
            <a:ext cx="871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word </a:t>
            </a:r>
            <a:r>
              <a:rPr lang="en-US" sz="2000" b="1" dirty="0" smtClean="0">
                <a:solidFill>
                  <a:srgbClr val="FF0000"/>
                </a:solidFill>
              </a:rPr>
              <a:t>tree traversal </a:t>
            </a:r>
            <a:r>
              <a:rPr lang="en-US" sz="2000" dirty="0" smtClean="0"/>
              <a:t>means visiting </a:t>
            </a:r>
            <a:r>
              <a:rPr lang="en-US" sz="2000" b="1" dirty="0" smtClean="0">
                <a:solidFill>
                  <a:srgbClr val="00B050"/>
                </a:solidFill>
              </a:rPr>
              <a:t>each and every node </a:t>
            </a:r>
            <a:r>
              <a:rPr lang="en-US" sz="2000" dirty="0" smtClean="0"/>
              <a:t>of the </a:t>
            </a:r>
            <a:r>
              <a:rPr lang="en-US" sz="2000" b="1" dirty="0" smtClean="0">
                <a:solidFill>
                  <a:srgbClr val="7030A0"/>
                </a:solidFill>
              </a:rPr>
              <a:t>tree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processing</a:t>
            </a:r>
            <a:r>
              <a:rPr lang="en-US" sz="2000" dirty="0" smtClean="0"/>
              <a:t> (display) it.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chemeClr val="accent6"/>
                </a:solidFill>
              </a:rPr>
              <a:t>Data Structures </a:t>
            </a:r>
            <a:r>
              <a:rPr lang="en-US" sz="2000" dirty="0" smtClean="0"/>
              <a:t>there can be </a:t>
            </a:r>
            <a:r>
              <a:rPr lang="en-US" sz="2000" b="1" dirty="0" smtClean="0">
                <a:solidFill>
                  <a:srgbClr val="0070C0"/>
                </a:solidFill>
              </a:rPr>
              <a:t>many ways </a:t>
            </a:r>
            <a:r>
              <a:rPr lang="en-US" sz="2000" dirty="0" smtClean="0"/>
              <a:t>to traverse a </a:t>
            </a:r>
            <a:r>
              <a:rPr lang="en-US" sz="2000" b="1" dirty="0" smtClean="0">
                <a:solidFill>
                  <a:srgbClr val="FF0000"/>
                </a:solidFill>
              </a:rPr>
              <a:t>binary tree</a:t>
            </a:r>
            <a:r>
              <a:rPr lang="en-US" sz="2000" dirty="0" smtClean="0"/>
              <a:t>, But the </a:t>
            </a:r>
            <a:r>
              <a:rPr lang="en-US" sz="2000" b="1" dirty="0" smtClean="0">
                <a:solidFill>
                  <a:srgbClr val="7030A0"/>
                </a:solidFill>
              </a:rPr>
              <a:t>3 most popular </a:t>
            </a:r>
            <a:r>
              <a:rPr lang="en-US" sz="2000" dirty="0" smtClean="0"/>
              <a:t>are:</a:t>
            </a:r>
            <a:endParaRPr lang="en-US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Preorder Traversal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Inorder</a:t>
            </a:r>
            <a:r>
              <a:rPr lang="en-US" b="1" dirty="0" smtClean="0">
                <a:solidFill>
                  <a:srgbClr val="00B050"/>
                </a:solidFill>
              </a:rPr>
              <a:t> Traversal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7030A0"/>
                </a:solidFill>
              </a:rPr>
              <a:t>Postorder</a:t>
            </a:r>
            <a:r>
              <a:rPr lang="en-US" b="1" dirty="0" smtClean="0">
                <a:solidFill>
                  <a:srgbClr val="7030A0"/>
                </a:solidFill>
              </a:rPr>
              <a:t> Traversal</a:t>
            </a:r>
          </a:p>
          <a:p>
            <a:pPr marL="914400" lvl="1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names </a:t>
            </a:r>
            <a:r>
              <a:rPr lang="en-US" sz="2000" b="1" dirty="0" smtClean="0">
                <a:solidFill>
                  <a:srgbClr val="FF0000"/>
                </a:solidFill>
              </a:rPr>
              <a:t>preorder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00B050"/>
                </a:solidFill>
              </a:rPr>
              <a:t>postorder</a:t>
            </a:r>
            <a:r>
              <a:rPr lang="en-US" sz="2000" dirty="0" smtClean="0"/>
              <a:t> have been given by </a:t>
            </a:r>
            <a:r>
              <a:rPr lang="en-US" sz="2000" b="1" dirty="0" smtClean="0">
                <a:solidFill>
                  <a:srgbClr val="0070C0"/>
                </a:solidFill>
              </a:rPr>
              <a:t>considering</a:t>
            </a:r>
            <a:r>
              <a:rPr lang="en-US" sz="2000" dirty="0" smtClean="0"/>
              <a:t> the position of </a:t>
            </a:r>
            <a:r>
              <a:rPr lang="en-US" sz="2000" b="1" dirty="0" smtClean="0">
                <a:solidFill>
                  <a:srgbClr val="0070C0"/>
                </a:solidFill>
              </a:rPr>
              <a:t>root node </a:t>
            </a:r>
            <a:r>
              <a:rPr lang="en-US" sz="2000" dirty="0" smtClean="0"/>
              <a:t>in the output </a:t>
            </a:r>
            <a:r>
              <a:rPr lang="en-US" sz="2000" b="1" dirty="0" smtClean="0">
                <a:solidFill>
                  <a:srgbClr val="FF0000"/>
                </a:solidFill>
              </a:rPr>
              <a:t>generated</a:t>
            </a:r>
            <a:r>
              <a:rPr lang="en-US" sz="2000" dirty="0" smtClean="0"/>
              <a:t> by these </a:t>
            </a:r>
            <a:r>
              <a:rPr lang="en-US" sz="2000" b="1" dirty="0" smtClean="0">
                <a:solidFill>
                  <a:srgbClr val="7030A0"/>
                </a:solidFill>
              </a:rPr>
              <a:t>traversal mechanisms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B050"/>
                </a:solidFill>
              </a:rPr>
              <a:t>preorder</a:t>
            </a:r>
            <a:r>
              <a:rPr lang="en-US" sz="2000" dirty="0" smtClean="0"/>
              <a:t> the output order is : </a:t>
            </a:r>
            <a:r>
              <a:rPr lang="en-US" sz="2000" b="1" dirty="0" smtClean="0">
                <a:solidFill>
                  <a:srgbClr val="7030A0"/>
                </a:solidFill>
              </a:rPr>
              <a:t>Root, Left, Right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b="1" dirty="0" err="1" smtClean="0">
                <a:solidFill>
                  <a:srgbClr val="FF0000"/>
                </a:solidFill>
              </a:rPr>
              <a:t>inorder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 output order is : </a:t>
            </a:r>
            <a:r>
              <a:rPr lang="en-US" sz="2000" b="1" dirty="0" smtClean="0">
                <a:solidFill>
                  <a:srgbClr val="0070C0"/>
                </a:solidFill>
              </a:rPr>
              <a:t>Left, Root, Right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postorder</a:t>
            </a:r>
            <a:r>
              <a:rPr lang="en-US" sz="2000" dirty="0" smtClean="0"/>
              <a:t> the output order is : </a:t>
            </a:r>
            <a:r>
              <a:rPr lang="en-US" sz="2000" b="1" dirty="0" smtClean="0">
                <a:solidFill>
                  <a:schemeClr val="accent6"/>
                </a:solidFill>
              </a:rPr>
              <a:t>Left, Right, Root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Preorder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500174"/>
            <a:ext cx="87154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Check </a:t>
            </a:r>
            <a:r>
              <a:rPr lang="en-US" sz="2100" dirty="0" smtClean="0"/>
              <a:t>whether the </a:t>
            </a:r>
            <a:r>
              <a:rPr lang="en-US" sz="2100" b="1" dirty="0" smtClean="0">
                <a:solidFill>
                  <a:srgbClr val="00B050"/>
                </a:solidFill>
              </a:rPr>
              <a:t>tree is empty </a:t>
            </a:r>
            <a:r>
              <a:rPr lang="en-US" sz="2100" dirty="0" smtClean="0"/>
              <a:t>or </a:t>
            </a:r>
            <a:r>
              <a:rPr lang="en-US" sz="2100" b="1" dirty="0" smtClean="0">
                <a:solidFill>
                  <a:srgbClr val="FF0000"/>
                </a:solidFill>
              </a:rPr>
              <a:t>not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it is </a:t>
            </a:r>
            <a:r>
              <a:rPr lang="en-US" sz="2100" b="1" dirty="0" smtClean="0">
                <a:solidFill>
                  <a:srgbClr val="FF0000"/>
                </a:solidFill>
              </a:rPr>
              <a:t>empty </a:t>
            </a:r>
            <a:r>
              <a:rPr lang="en-US" sz="2100" dirty="0" smtClean="0"/>
              <a:t>then print </a:t>
            </a:r>
            <a:r>
              <a:rPr lang="en-US" sz="2100" b="1" dirty="0" smtClean="0">
                <a:solidFill>
                  <a:srgbClr val="0070C0"/>
                </a:solidFill>
              </a:rPr>
              <a:t>Empty Tree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7030A0"/>
                </a:solidFill>
              </a:rPr>
              <a:t>Return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Proceed down </a:t>
            </a:r>
            <a:r>
              <a:rPr lang="en-US" sz="2100" dirty="0" smtClean="0"/>
              <a:t>to the </a:t>
            </a:r>
            <a:r>
              <a:rPr lang="en-US" sz="2100" b="1" dirty="0" smtClean="0">
                <a:solidFill>
                  <a:schemeClr val="accent1"/>
                </a:solidFill>
              </a:rPr>
              <a:t>left most </a:t>
            </a:r>
            <a:r>
              <a:rPr lang="en-US" sz="2100" dirty="0" smtClean="0"/>
              <a:t>part from </a:t>
            </a:r>
            <a:r>
              <a:rPr lang="en-US" sz="2100" b="1" dirty="0" smtClean="0">
                <a:solidFill>
                  <a:srgbClr val="00B050"/>
                </a:solidFill>
              </a:rPr>
              <a:t>root node </a:t>
            </a:r>
            <a:r>
              <a:rPr lang="en-US" sz="2100" dirty="0" smtClean="0"/>
              <a:t>and do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b="1" dirty="0" smtClean="0">
                <a:solidFill>
                  <a:srgbClr val="7030A0"/>
                </a:solidFill>
              </a:rPr>
              <a:t>Print</a:t>
            </a:r>
            <a:r>
              <a:rPr lang="en-US" sz="2100" dirty="0" smtClean="0"/>
              <a:t> the </a:t>
            </a:r>
            <a:r>
              <a:rPr lang="en-US" sz="2100" b="1" dirty="0" smtClean="0">
                <a:solidFill>
                  <a:schemeClr val="accent1"/>
                </a:solidFill>
              </a:rPr>
              <a:t>node</a:t>
            </a:r>
            <a:r>
              <a:rPr lang="en-US" sz="21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dirty="0" smtClean="0"/>
              <a:t>If the </a:t>
            </a:r>
            <a:r>
              <a:rPr lang="en-US" sz="2100" b="1" dirty="0" smtClean="0">
                <a:solidFill>
                  <a:schemeClr val="accent6"/>
                </a:solidFill>
              </a:rPr>
              <a:t>node </a:t>
            </a:r>
            <a:r>
              <a:rPr lang="en-US" sz="2100" dirty="0" smtClean="0"/>
              <a:t>has a </a:t>
            </a:r>
            <a:r>
              <a:rPr lang="en-US" sz="2100" b="1" dirty="0" smtClean="0">
                <a:solidFill>
                  <a:srgbClr val="FF0000"/>
                </a:solidFill>
              </a:rPr>
              <a:t>right child </a:t>
            </a:r>
            <a:r>
              <a:rPr lang="en-US" sz="2100" dirty="0" smtClean="0"/>
              <a:t>the </a:t>
            </a:r>
            <a:r>
              <a:rPr lang="en-US" sz="2100" b="1" dirty="0" smtClean="0">
                <a:solidFill>
                  <a:srgbClr val="0070C0"/>
                </a:solidFill>
              </a:rPr>
              <a:t>push</a:t>
            </a:r>
            <a:r>
              <a:rPr lang="en-US" sz="2100" dirty="0" smtClean="0"/>
              <a:t> it’s address in the stack.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b="1" dirty="0" smtClean="0">
                <a:solidFill>
                  <a:srgbClr val="FF0000"/>
                </a:solidFill>
              </a:rPr>
              <a:t>Move</a:t>
            </a:r>
            <a:r>
              <a:rPr lang="en-US" sz="2100" b="1" dirty="0" smtClean="0">
                <a:solidFill>
                  <a:srgbClr val="7030A0"/>
                </a:solidFill>
              </a:rPr>
              <a:t> </a:t>
            </a:r>
            <a:r>
              <a:rPr lang="en-US" sz="2100" dirty="0" smtClean="0"/>
              <a:t>towards </a:t>
            </a:r>
            <a:r>
              <a:rPr lang="en-US" sz="2100" b="1" dirty="0" smtClean="0">
                <a:solidFill>
                  <a:srgbClr val="00B050"/>
                </a:solidFill>
              </a:rPr>
              <a:t>left child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the </a:t>
            </a:r>
            <a:r>
              <a:rPr lang="en-US" sz="2100" b="1" dirty="0" smtClean="0">
                <a:solidFill>
                  <a:srgbClr val="FF0000"/>
                </a:solidFill>
              </a:rPr>
              <a:t>pointer</a:t>
            </a:r>
            <a:r>
              <a:rPr lang="en-US" sz="2100" dirty="0" smtClean="0"/>
              <a:t> becomes </a:t>
            </a:r>
            <a:r>
              <a:rPr lang="en-US" sz="2100" b="1" dirty="0" smtClean="0">
                <a:solidFill>
                  <a:srgbClr val="7030A0"/>
                </a:solidFill>
              </a:rPr>
              <a:t>NULL</a:t>
            </a:r>
            <a:r>
              <a:rPr lang="en-US" sz="2100" dirty="0" smtClean="0"/>
              <a:t>, then </a:t>
            </a:r>
            <a:r>
              <a:rPr lang="en-US" sz="2100" b="1" dirty="0" smtClean="0">
                <a:solidFill>
                  <a:srgbClr val="0070C0"/>
                </a:solidFill>
              </a:rPr>
              <a:t>pop</a:t>
            </a:r>
            <a:r>
              <a:rPr lang="en-US" sz="2100" dirty="0" smtClean="0"/>
              <a:t> a node from the </a:t>
            </a:r>
            <a:r>
              <a:rPr lang="en-US" sz="2100" b="1" dirty="0" smtClean="0">
                <a:solidFill>
                  <a:schemeClr val="accent6"/>
                </a:solidFill>
              </a:rPr>
              <a:t>stack </a:t>
            </a:r>
            <a:r>
              <a:rPr lang="en-US" sz="2100" dirty="0" smtClean="0"/>
              <a:t>and follow: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dirty="0" smtClean="0"/>
              <a:t>If the </a:t>
            </a:r>
            <a:r>
              <a:rPr lang="en-US" sz="2100" b="1" dirty="0" smtClean="0">
                <a:solidFill>
                  <a:srgbClr val="0070C0"/>
                </a:solidFill>
              </a:rPr>
              <a:t>stack </a:t>
            </a:r>
            <a:r>
              <a:rPr lang="en-US" sz="2100" dirty="0" smtClean="0"/>
              <a:t>becomes </a:t>
            </a:r>
            <a:r>
              <a:rPr lang="en-US" sz="2100" b="1" dirty="0" smtClean="0">
                <a:solidFill>
                  <a:schemeClr val="accent6"/>
                </a:solidFill>
              </a:rPr>
              <a:t>empty </a:t>
            </a:r>
            <a:r>
              <a:rPr lang="en-US" sz="2100" dirty="0" smtClean="0"/>
              <a:t>then </a:t>
            </a:r>
            <a:r>
              <a:rPr lang="en-US" sz="2100" b="1" dirty="0" smtClean="0">
                <a:solidFill>
                  <a:srgbClr val="FF0000"/>
                </a:solidFill>
              </a:rPr>
              <a:t>FINISH</a:t>
            </a:r>
            <a:r>
              <a:rPr lang="en-US" sz="21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b="1" dirty="0" smtClean="0">
                <a:solidFill>
                  <a:srgbClr val="00B050"/>
                </a:solidFill>
              </a:rPr>
              <a:t>Otherwise</a:t>
            </a:r>
            <a:r>
              <a:rPr lang="en-US" sz="2100" dirty="0" smtClean="0"/>
              <a:t> </a:t>
            </a:r>
            <a:r>
              <a:rPr lang="en-US" sz="2100" dirty="0" err="1" smtClean="0"/>
              <a:t>goto</a:t>
            </a:r>
            <a:r>
              <a:rPr lang="en-US" sz="2100" dirty="0" smtClean="0"/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step 3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373190" y="1384196"/>
            <a:ext cx="3555868" cy="5330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*right;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stack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*);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 pop(</a:t>
            </a:r>
            <a:r>
              <a:rPr lang="en-US" dirty="0" err="1" smtClean="0"/>
              <a:t>struct</a:t>
            </a:r>
            <a:r>
              <a:rPr lang="en-US" dirty="0" smtClean="0"/>
              <a:t> stack *);</a:t>
            </a:r>
          </a:p>
          <a:p>
            <a:pPr>
              <a:buNone/>
            </a:pPr>
            <a:r>
              <a:rPr lang="en-US" dirty="0" smtClean="0"/>
              <a:t>void preorder(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*);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*root=NULL</a:t>
            </a:r>
          </a:p>
          <a:p>
            <a:pPr>
              <a:buNone/>
            </a:pPr>
            <a:r>
              <a:rPr lang="en-US" dirty="0" smtClean="0"/>
              <a:t>	append(&amp;root, 10);</a:t>
            </a:r>
          </a:p>
          <a:p>
            <a:pPr>
              <a:buNone/>
            </a:pPr>
            <a:r>
              <a:rPr lang="en-US" dirty="0" smtClean="0"/>
              <a:t>	append(&amp;root, 20);</a:t>
            </a:r>
          </a:p>
          <a:p>
            <a:pPr>
              <a:buNone/>
            </a:pPr>
            <a:r>
              <a:rPr lang="en-US" dirty="0" smtClean="0"/>
              <a:t>	append(&amp;root, 30);</a:t>
            </a:r>
          </a:p>
          <a:p>
            <a:pPr>
              <a:buNone/>
            </a:pPr>
            <a:r>
              <a:rPr lang="en-US" dirty="0" smtClean="0"/>
              <a:t>	preorder(root);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73784" y="1455634"/>
            <a:ext cx="4055934" cy="518807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*p,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if(p-&gt;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==4)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(“Stack Overflow”);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return;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++;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arr</a:t>
            </a:r>
            <a:r>
              <a:rPr lang="en-US" sz="2700" dirty="0" smtClean="0"/>
              <a:t>[p-&gt;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pop(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*p)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</a:t>
            </a:r>
            <a:r>
              <a:rPr lang="en-US" sz="2700" dirty="0" err="1" smtClean="0"/>
              <a:t>bst</a:t>
            </a:r>
            <a:r>
              <a:rPr lang="en-US" sz="2700" dirty="0" smtClean="0"/>
              <a:t> *p;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if(p-&gt;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==-1)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(“Stack Underflow”)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return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p=p-&gt;</a:t>
            </a:r>
            <a:r>
              <a:rPr lang="en-US" sz="2700" dirty="0" err="1" smtClean="0"/>
              <a:t>arr</a:t>
            </a:r>
            <a:r>
              <a:rPr lang="en-US" sz="2700" dirty="0" smtClean="0"/>
              <a:t>[p-&gt;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--];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return 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}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Preorder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72"/>
            <a:ext cx="3555868" cy="5330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preorder(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stack s;</a:t>
            </a:r>
          </a:p>
          <a:p>
            <a:pPr>
              <a:buNone/>
            </a:pPr>
            <a:r>
              <a:rPr lang="en-US" dirty="0" smtClean="0"/>
              <a:t>	if(p==NULL)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printf</a:t>
            </a:r>
            <a:r>
              <a:rPr lang="en-US" dirty="0" smtClean="0"/>
              <a:t>(“Tree is Empty”);</a:t>
            </a:r>
          </a:p>
          <a:p>
            <a:pPr>
              <a:buNone/>
            </a:pPr>
            <a:r>
              <a:rPr lang="en-US" dirty="0" smtClean="0"/>
              <a:t>	      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s.tos=-1;</a:t>
            </a:r>
          </a:p>
          <a:p>
            <a:pPr>
              <a:buNone/>
            </a:pPr>
            <a:r>
              <a:rPr lang="en-US" dirty="0" smtClean="0"/>
              <a:t>	push(&amp;</a:t>
            </a:r>
            <a:r>
              <a:rPr lang="en-US" dirty="0" err="1" smtClean="0"/>
              <a:t>s,p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while(s.tos!=-1)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  p=pop(&amp;s);</a:t>
            </a:r>
          </a:p>
          <a:p>
            <a:pPr>
              <a:buNone/>
            </a:pPr>
            <a:r>
              <a:rPr lang="en-US" dirty="0" smtClean="0"/>
              <a:t>	      while(p!=NULL)</a:t>
            </a:r>
          </a:p>
          <a:p>
            <a:pPr>
              <a:buNone/>
            </a:pPr>
            <a:r>
              <a:rPr lang="en-US" dirty="0" smtClean="0"/>
              <a:t>     	      {</a:t>
            </a:r>
          </a:p>
          <a:p>
            <a:pPr>
              <a:buNone/>
            </a:pPr>
            <a:r>
              <a:rPr lang="en-US" dirty="0" smtClean="0"/>
              <a:t>	           	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n%d”,p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	           	if(p-&gt;right!=NULL)</a:t>
            </a:r>
          </a:p>
          <a:p>
            <a:pPr>
              <a:buNone/>
            </a:pPr>
            <a:r>
              <a:rPr lang="en-US" dirty="0" smtClean="0"/>
              <a:t>		         push(&amp;</a:t>
            </a:r>
            <a:r>
              <a:rPr lang="en-US" dirty="0" err="1" smtClean="0"/>
              <a:t>s,p</a:t>
            </a:r>
            <a:r>
              <a:rPr lang="en-US" dirty="0" smtClean="0"/>
              <a:t>-&gt;right);</a:t>
            </a:r>
          </a:p>
          <a:p>
            <a:pPr>
              <a:buNone/>
            </a:pPr>
            <a:r>
              <a:rPr lang="en-US" dirty="0" smtClean="0"/>
              <a:t>		p=p-&gt;left;</a:t>
            </a:r>
          </a:p>
          <a:p>
            <a:pPr>
              <a:buNone/>
            </a:pPr>
            <a:r>
              <a:rPr lang="en-US" dirty="0" smtClean="0"/>
              <a:t>	      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5357818" y="142873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572000" y="250030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857884" y="250030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000496" y="371475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929190" y="371475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500826" y="371475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643570" y="371475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5" name="Straight Connector 14"/>
          <p:cNvCxnSpPr>
            <a:stCxn id="8" idx="3"/>
            <a:endCxn id="9" idx="0"/>
          </p:cNvCxnSpPr>
          <p:nvPr/>
        </p:nvCxnSpPr>
        <p:spPr>
          <a:xfrm rot="5400000">
            <a:off x="4893472" y="1941802"/>
            <a:ext cx="522785" cy="59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1" idx="0"/>
          </p:cNvCxnSpPr>
          <p:nvPr/>
        </p:nvCxnSpPr>
        <p:spPr>
          <a:xfrm rot="5400000">
            <a:off x="4250529" y="3107529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2" idx="0"/>
          </p:cNvCxnSpPr>
          <p:nvPr/>
        </p:nvCxnSpPr>
        <p:spPr>
          <a:xfrm rot="16200000" flipH="1">
            <a:off x="4714876" y="3214686"/>
            <a:ext cx="64294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4" idx="0"/>
          </p:cNvCxnSpPr>
          <p:nvPr/>
        </p:nvCxnSpPr>
        <p:spPr>
          <a:xfrm rot="5400000">
            <a:off x="5732868" y="3303984"/>
            <a:ext cx="642942" cy="17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3" idx="0"/>
          </p:cNvCxnSpPr>
          <p:nvPr/>
        </p:nvCxnSpPr>
        <p:spPr>
          <a:xfrm rot="16200000" flipH="1">
            <a:off x="6161495" y="3053950"/>
            <a:ext cx="642942" cy="678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0" idx="0"/>
          </p:cNvCxnSpPr>
          <p:nvPr/>
        </p:nvCxnSpPr>
        <p:spPr>
          <a:xfrm rot="16200000" flipH="1">
            <a:off x="5763727" y="2120396"/>
            <a:ext cx="522785" cy="23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239040" y="1517012"/>
          <a:ext cx="761984" cy="1626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84"/>
              </a:tblGrid>
              <a:tr h="4065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065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072462" y="1510822"/>
            <a:ext cx="325730" cy="1703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5286380" y="1971499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007631" y="2786058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286512" y="282875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3929058" y="414338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857752" y="4143380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579267" y="4186077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6507961" y="4186077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6414774" y="4786322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smtClean="0"/>
              <a:t>Output:</a:t>
            </a:r>
          </a:p>
          <a:p>
            <a:pPr marL="342900" indent="-342900">
              <a:lnSpc>
                <a:spcPct val="150000"/>
              </a:lnSpc>
              <a:buAutoNum type="arabicPlain" startAt="10"/>
            </a:pPr>
            <a:r>
              <a:rPr lang="en-US" dirty="0" smtClean="0"/>
              <a:t>       	8	20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	15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	12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500042"/>
            <a:ext cx="5500726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Psuedocode</a:t>
            </a:r>
            <a:r>
              <a:rPr lang="en-US" b="1" dirty="0" smtClean="0"/>
              <a:t> For </a:t>
            </a:r>
            <a:r>
              <a:rPr lang="en-US" b="1" dirty="0" err="1" smtClean="0"/>
              <a:t>Inorder</a:t>
            </a:r>
            <a:r>
              <a:rPr lang="en-US" b="1" dirty="0" smtClean="0"/>
              <a:t>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14282" y="1500174"/>
            <a:ext cx="87154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Check </a:t>
            </a:r>
            <a:r>
              <a:rPr lang="en-US" sz="2100" dirty="0" smtClean="0"/>
              <a:t>whether the </a:t>
            </a:r>
            <a:r>
              <a:rPr lang="en-US" sz="2100" b="1" dirty="0" smtClean="0">
                <a:solidFill>
                  <a:srgbClr val="00B050"/>
                </a:solidFill>
              </a:rPr>
              <a:t>tree is empty </a:t>
            </a:r>
            <a:r>
              <a:rPr lang="en-US" sz="2100" dirty="0" smtClean="0"/>
              <a:t>or </a:t>
            </a:r>
            <a:r>
              <a:rPr lang="en-US" sz="2100" b="1" dirty="0" smtClean="0">
                <a:solidFill>
                  <a:srgbClr val="FF0000"/>
                </a:solidFill>
              </a:rPr>
              <a:t>not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it is </a:t>
            </a:r>
            <a:r>
              <a:rPr lang="en-US" sz="2100" b="1" dirty="0" smtClean="0">
                <a:solidFill>
                  <a:srgbClr val="FF0000"/>
                </a:solidFill>
              </a:rPr>
              <a:t>empty </a:t>
            </a:r>
            <a:r>
              <a:rPr lang="en-US" sz="2100" dirty="0" smtClean="0"/>
              <a:t>then print </a:t>
            </a:r>
            <a:r>
              <a:rPr lang="en-US" sz="2100" b="1" dirty="0" smtClean="0">
                <a:solidFill>
                  <a:srgbClr val="0070C0"/>
                </a:solidFill>
              </a:rPr>
              <a:t>Empty Tree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7030A0"/>
                </a:solidFill>
              </a:rPr>
              <a:t>Return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Proceed down </a:t>
            </a:r>
            <a:r>
              <a:rPr lang="en-US" sz="2100" dirty="0" smtClean="0"/>
              <a:t>to the </a:t>
            </a:r>
            <a:r>
              <a:rPr lang="en-US" sz="2100" b="1" dirty="0" smtClean="0">
                <a:solidFill>
                  <a:schemeClr val="accent1"/>
                </a:solidFill>
              </a:rPr>
              <a:t>left most </a:t>
            </a:r>
            <a:r>
              <a:rPr lang="en-US" sz="2100" dirty="0" smtClean="0"/>
              <a:t>part from </a:t>
            </a:r>
            <a:r>
              <a:rPr lang="en-US" sz="2100" b="1" dirty="0" smtClean="0">
                <a:solidFill>
                  <a:srgbClr val="00B050"/>
                </a:solidFill>
              </a:rPr>
              <a:t>root node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7030A0"/>
                </a:solidFill>
              </a:rPr>
              <a:t>push </a:t>
            </a:r>
            <a:r>
              <a:rPr lang="en-US" sz="2100" dirty="0" smtClean="0"/>
              <a:t>each node in the </a:t>
            </a:r>
            <a:r>
              <a:rPr lang="en-US" sz="2100" b="1" dirty="0" smtClean="0">
                <a:solidFill>
                  <a:srgbClr val="0070C0"/>
                </a:solidFill>
              </a:rPr>
              <a:t>Stack</a:t>
            </a:r>
            <a:r>
              <a:rPr lang="en-US" sz="2100" dirty="0" smtClean="0"/>
              <a:t>. Stop the pointer becomes </a:t>
            </a:r>
            <a:r>
              <a:rPr lang="en-US" sz="2100" b="1" dirty="0" smtClean="0">
                <a:solidFill>
                  <a:srgbClr val="FF0000"/>
                </a:solidFill>
              </a:rPr>
              <a:t>NULL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00B050"/>
                </a:solidFill>
              </a:rPr>
              <a:t>Pop </a:t>
            </a:r>
            <a:r>
              <a:rPr lang="en-US" sz="2100" dirty="0" smtClean="0"/>
              <a:t>a node from the </a:t>
            </a:r>
            <a:r>
              <a:rPr lang="en-US" sz="2100" b="1" dirty="0" smtClean="0">
                <a:solidFill>
                  <a:srgbClr val="FF0000"/>
                </a:solidFill>
              </a:rPr>
              <a:t>stack</a:t>
            </a:r>
            <a:r>
              <a:rPr lang="en-US" sz="2100" dirty="0" smtClean="0"/>
              <a:t>. If the </a:t>
            </a:r>
            <a:r>
              <a:rPr lang="en-US" sz="2100" b="1" dirty="0" smtClean="0">
                <a:solidFill>
                  <a:srgbClr val="7030A0"/>
                </a:solidFill>
              </a:rPr>
              <a:t>stack is empty </a:t>
            </a:r>
            <a:r>
              <a:rPr lang="en-US" sz="2100" dirty="0" smtClean="0"/>
              <a:t>then </a:t>
            </a:r>
            <a:r>
              <a:rPr lang="en-US" sz="2100" b="1" dirty="0" smtClean="0">
                <a:solidFill>
                  <a:srgbClr val="0070C0"/>
                </a:solidFill>
              </a:rPr>
              <a:t>return </a:t>
            </a:r>
            <a:r>
              <a:rPr lang="en-US" sz="2100" dirty="0" smtClean="0"/>
              <a:t>otherwise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b="1" dirty="0" smtClean="0">
                <a:solidFill>
                  <a:srgbClr val="7030A0"/>
                </a:solidFill>
              </a:rPr>
              <a:t>Print</a:t>
            </a:r>
            <a:r>
              <a:rPr lang="en-US" sz="2100" dirty="0" smtClean="0"/>
              <a:t> the </a:t>
            </a:r>
            <a:r>
              <a:rPr lang="en-US" sz="2100" b="1" dirty="0" smtClean="0">
                <a:solidFill>
                  <a:srgbClr val="FF0000"/>
                </a:solidFill>
              </a:rPr>
              <a:t>data</a:t>
            </a:r>
            <a:r>
              <a:rPr lang="en-US" sz="21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dirty="0" smtClean="0"/>
              <a:t>If the </a:t>
            </a:r>
            <a:r>
              <a:rPr lang="en-US" sz="2100" b="1" dirty="0" smtClean="0">
                <a:solidFill>
                  <a:srgbClr val="00B050"/>
                </a:solidFill>
              </a:rPr>
              <a:t>node</a:t>
            </a:r>
            <a:r>
              <a:rPr lang="en-US" sz="2100" dirty="0" smtClean="0"/>
              <a:t> has a </a:t>
            </a:r>
            <a:r>
              <a:rPr lang="en-US" sz="2100" b="1" dirty="0" smtClean="0">
                <a:solidFill>
                  <a:srgbClr val="0070C0"/>
                </a:solidFill>
              </a:rPr>
              <a:t>child</a:t>
            </a:r>
            <a:r>
              <a:rPr lang="en-US" sz="2100" dirty="0" smtClean="0"/>
              <a:t>, then move the </a:t>
            </a:r>
            <a:r>
              <a:rPr lang="en-US" sz="2100" b="1" dirty="0" smtClean="0">
                <a:solidFill>
                  <a:srgbClr val="7030A0"/>
                </a:solidFill>
              </a:rPr>
              <a:t>pointer</a:t>
            </a:r>
            <a:r>
              <a:rPr lang="en-US" sz="2100" dirty="0" smtClean="0"/>
              <a:t> to the </a:t>
            </a:r>
            <a:r>
              <a:rPr lang="en-US" sz="2100" b="1" dirty="0" smtClean="0">
                <a:solidFill>
                  <a:srgbClr val="00B050"/>
                </a:solidFill>
              </a:rPr>
              <a:t>right</a:t>
            </a:r>
            <a:r>
              <a:rPr lang="en-US" sz="2100" dirty="0" smtClean="0"/>
              <a:t> and go to </a:t>
            </a:r>
            <a:r>
              <a:rPr lang="en-US" sz="2100" b="1" dirty="0" smtClean="0">
                <a:solidFill>
                  <a:srgbClr val="FF0000"/>
                </a:solidFill>
              </a:rPr>
              <a:t>step 3</a:t>
            </a:r>
            <a:r>
              <a:rPr lang="en-US" sz="21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100" dirty="0" smtClean="0"/>
              <a:t>If the </a:t>
            </a:r>
            <a:r>
              <a:rPr lang="en-US" sz="2100" b="1" dirty="0" smtClean="0">
                <a:solidFill>
                  <a:srgbClr val="00B050"/>
                </a:solidFill>
              </a:rPr>
              <a:t>node</a:t>
            </a:r>
            <a:r>
              <a:rPr lang="en-US" sz="2100" b="1" dirty="0" smtClean="0">
                <a:solidFill>
                  <a:srgbClr val="7030A0"/>
                </a:solidFill>
              </a:rPr>
              <a:t> </a:t>
            </a:r>
            <a:r>
              <a:rPr lang="en-US" sz="2100" dirty="0" smtClean="0"/>
              <a:t>does not has any </a:t>
            </a:r>
            <a:r>
              <a:rPr lang="en-US" sz="2100" b="1" dirty="0" smtClean="0">
                <a:solidFill>
                  <a:srgbClr val="7030A0"/>
                </a:solidFill>
              </a:rPr>
              <a:t>right child </a:t>
            </a:r>
            <a:r>
              <a:rPr lang="en-US" sz="2100" dirty="0" smtClean="0"/>
              <a:t>then go to </a:t>
            </a:r>
            <a:r>
              <a:rPr lang="en-US" sz="2100" b="1" dirty="0" smtClean="0">
                <a:solidFill>
                  <a:srgbClr val="0070C0"/>
                </a:solidFill>
              </a:rPr>
              <a:t>step 4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Inorder</a:t>
            </a:r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1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55634"/>
            <a:ext cx="3555868" cy="54023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inorder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bst</a:t>
            </a:r>
            <a:r>
              <a:rPr lang="en-US" sz="1800" dirty="0" smtClean="0"/>
              <a:t> *p)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struct</a:t>
            </a:r>
            <a:r>
              <a:rPr lang="en-US" sz="1800" dirty="0" smtClean="0"/>
              <a:t> stack s;</a:t>
            </a:r>
          </a:p>
          <a:p>
            <a:pPr>
              <a:buNone/>
            </a:pPr>
            <a:r>
              <a:rPr lang="en-US" sz="1800" dirty="0" smtClean="0"/>
              <a:t>	if(p==NULL)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(“Empty Tree”);</a:t>
            </a:r>
          </a:p>
          <a:p>
            <a:pPr>
              <a:buNone/>
            </a:pPr>
            <a:r>
              <a:rPr lang="en-US" sz="1800" dirty="0" smtClean="0"/>
              <a:t>	      return;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s.tos=-1;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29190" y="1428736"/>
            <a:ext cx="4214810" cy="540236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dirty="0" err="1" smtClean="0"/>
              <a:t>move_left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while(p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push(&amp;</a:t>
            </a:r>
            <a:r>
              <a:rPr lang="en-US" dirty="0" err="1" smtClean="0"/>
              <a:t>s,p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p=p-&gt;left;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p=pop(&amp;s);</a:t>
            </a:r>
          </a:p>
          <a:p>
            <a:pPr>
              <a:buNone/>
            </a:pPr>
            <a:r>
              <a:rPr lang="en-US" dirty="0" smtClean="0"/>
              <a:t>while(p!=NULL)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n%d”,p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        if(p-&gt;right!=NULL)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	p=p-&gt;right;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move_left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}	</a:t>
            </a:r>
          </a:p>
          <a:p>
            <a:pPr>
              <a:buNone/>
            </a:pPr>
            <a:r>
              <a:rPr lang="en-US" dirty="0" smtClean="0"/>
              <a:t>       p=pop(&amp;s);	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3055772" y="17144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00023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29058" y="28574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4297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57173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643438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341524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2456565" y="20926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1535885" y="3250405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13" idx="0"/>
          </p:cNvCxnSpPr>
          <p:nvPr/>
        </p:nvCxnSpPr>
        <p:spPr>
          <a:xfrm rot="16200000" flipH="1">
            <a:off x="2250265" y="33932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15" idx="0"/>
          </p:cNvCxnSpPr>
          <p:nvPr/>
        </p:nvCxnSpPr>
        <p:spPr>
          <a:xfrm rot="5400000">
            <a:off x="3653151" y="34388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4" idx="0"/>
          </p:cNvCxnSpPr>
          <p:nvPr/>
        </p:nvCxnSpPr>
        <p:spPr>
          <a:xfrm rot="16200000" flipH="1">
            <a:off x="4304107" y="33397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1" idx="0"/>
          </p:cNvCxnSpPr>
          <p:nvPr/>
        </p:nvCxnSpPr>
        <p:spPr>
          <a:xfrm rot="16200000" flipH="1">
            <a:off x="3612572" y="22552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239040" y="1517012"/>
          <a:ext cx="761984" cy="1626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84"/>
              </a:tblGrid>
              <a:tr h="4065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06559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2462" y="1510822"/>
            <a:ext cx="325730" cy="1703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984334" y="22572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28728" y="30718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409008" y="31859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71538" y="447182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500298" y="44718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277221" y="45005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634543" y="4471829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414774" y="4786322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smtClean="0"/>
              <a:t>Output: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3       	10	20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	12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	15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85720" y="1571612"/>
            <a:ext cx="892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Ques</a:t>
            </a:r>
            <a:r>
              <a:rPr lang="en-US" sz="2400" b="1" dirty="0" smtClean="0">
                <a:solidFill>
                  <a:srgbClr val="FF0000"/>
                </a:solidFill>
              </a:rPr>
              <a:t> 1. Rewrite the </a:t>
            </a:r>
            <a:r>
              <a:rPr lang="en-US" sz="2400" b="1" dirty="0" err="1" smtClean="0">
                <a:solidFill>
                  <a:srgbClr val="FF0000"/>
                </a:solidFill>
              </a:rPr>
              <a:t>inorder</a:t>
            </a:r>
            <a:r>
              <a:rPr lang="en-US" sz="2400" b="1" dirty="0" smtClean="0">
                <a:solidFill>
                  <a:srgbClr val="FF0000"/>
                </a:solidFill>
              </a:rPr>
              <a:t> traversal code without using </a:t>
            </a:r>
            <a:r>
              <a:rPr lang="en-US" sz="2400" b="1" dirty="0" err="1" smtClean="0">
                <a:solidFill>
                  <a:srgbClr val="FF0000"/>
                </a:solidFill>
              </a:rPr>
              <a:t>goto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3378</TotalTime>
  <Words>460</Words>
  <Application>Microsoft Office PowerPoint</Application>
  <PresentationFormat>On-screen Show (4:3)</PresentationFormat>
  <Paragraphs>193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Tree traversal</vt:lpstr>
      <vt:lpstr>Pseudocode For Preorder Traversal</vt:lpstr>
      <vt:lpstr>Example</vt:lpstr>
      <vt:lpstr>Implementing Preorder</vt:lpstr>
      <vt:lpstr>Psuedocode For Inorder Traversal</vt:lpstr>
      <vt:lpstr>Implementing Inorder </vt:lpstr>
      <vt:lpstr>Example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304</cp:revision>
  <dcterms:created xsi:type="dcterms:W3CDTF">2015-12-21T13:46:48Z</dcterms:created>
  <dcterms:modified xsi:type="dcterms:W3CDTF">2020-09-27T12:02:49Z</dcterms:modified>
</cp:coreProperties>
</file>