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425" r:id="rId3"/>
    <p:sldId id="391" r:id="rId4"/>
    <p:sldId id="414" r:id="rId5"/>
    <p:sldId id="427" r:id="rId6"/>
    <p:sldId id="42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23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Pseudocode</a:t>
            </a:r>
            <a:r>
              <a:rPr lang="en-US" b="1" dirty="0" smtClean="0"/>
              <a:t> For </a:t>
            </a:r>
            <a:r>
              <a:rPr lang="en-US" b="1" dirty="0" err="1" smtClean="0"/>
              <a:t>Postorder</a:t>
            </a:r>
            <a:r>
              <a:rPr lang="en-US" b="1" dirty="0" smtClean="0"/>
              <a:t> Traversal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282" y="1428737"/>
            <a:ext cx="87154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100" b="1" dirty="0" smtClean="0">
                <a:solidFill>
                  <a:srgbClr val="7030A0"/>
                </a:solidFill>
              </a:rPr>
              <a:t>Check </a:t>
            </a:r>
            <a:r>
              <a:rPr lang="en-US" sz="2100" dirty="0" smtClean="0"/>
              <a:t>whether the </a:t>
            </a:r>
            <a:r>
              <a:rPr lang="en-US" sz="2100" b="1" dirty="0" smtClean="0">
                <a:solidFill>
                  <a:srgbClr val="00B050"/>
                </a:solidFill>
              </a:rPr>
              <a:t>tree is empty </a:t>
            </a:r>
            <a:r>
              <a:rPr lang="en-US" sz="2100" dirty="0" smtClean="0"/>
              <a:t>or </a:t>
            </a:r>
            <a:r>
              <a:rPr lang="en-US" sz="2100" b="1" dirty="0" smtClean="0">
                <a:solidFill>
                  <a:srgbClr val="FF0000"/>
                </a:solidFill>
              </a:rPr>
              <a:t>not</a:t>
            </a:r>
            <a:r>
              <a:rPr lang="en-US" sz="21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1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100" dirty="0" smtClean="0"/>
              <a:t>If it is </a:t>
            </a:r>
            <a:r>
              <a:rPr lang="en-US" sz="2100" b="1" dirty="0" smtClean="0">
                <a:solidFill>
                  <a:srgbClr val="FF0000"/>
                </a:solidFill>
              </a:rPr>
              <a:t>empty </a:t>
            </a:r>
            <a:r>
              <a:rPr lang="en-US" sz="2100" dirty="0" smtClean="0"/>
              <a:t>then print </a:t>
            </a:r>
            <a:r>
              <a:rPr lang="en-US" sz="2100" b="1" dirty="0" smtClean="0">
                <a:solidFill>
                  <a:srgbClr val="0070C0"/>
                </a:solidFill>
              </a:rPr>
              <a:t>“Empty Tree” </a:t>
            </a:r>
            <a:r>
              <a:rPr lang="en-US" sz="2100" dirty="0" smtClean="0"/>
              <a:t>and </a:t>
            </a:r>
            <a:r>
              <a:rPr lang="en-US" sz="2100" b="1" dirty="0" smtClean="0">
                <a:solidFill>
                  <a:srgbClr val="7030A0"/>
                </a:solidFill>
              </a:rPr>
              <a:t>Return</a:t>
            </a:r>
            <a:r>
              <a:rPr lang="en-US" sz="21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1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100" dirty="0" smtClean="0"/>
              <a:t>If it is </a:t>
            </a:r>
            <a:r>
              <a:rPr lang="en-US" sz="2100" b="1" dirty="0" smtClean="0">
                <a:solidFill>
                  <a:srgbClr val="FF0000"/>
                </a:solidFill>
              </a:rPr>
              <a:t>not empty</a:t>
            </a:r>
            <a:r>
              <a:rPr lang="en-US" sz="2100" dirty="0" smtClean="0"/>
              <a:t>, then from </a:t>
            </a:r>
            <a:r>
              <a:rPr lang="en-US" sz="2100" b="1" dirty="0" smtClean="0">
                <a:solidFill>
                  <a:srgbClr val="00B050"/>
                </a:solidFill>
              </a:rPr>
              <a:t>root node </a:t>
            </a:r>
            <a:r>
              <a:rPr lang="en-US" sz="2100" dirty="0" smtClean="0"/>
              <a:t>move </a:t>
            </a:r>
            <a:r>
              <a:rPr lang="en-US" sz="2100" b="1" dirty="0" smtClean="0">
                <a:solidFill>
                  <a:srgbClr val="7030A0"/>
                </a:solidFill>
              </a:rPr>
              <a:t>towards left</a:t>
            </a:r>
            <a:r>
              <a:rPr lang="en-US" sz="2100" dirty="0" smtClean="0"/>
              <a:t>, </a:t>
            </a:r>
            <a:r>
              <a:rPr lang="en-US" sz="2100" b="1" dirty="0" smtClean="0">
                <a:solidFill>
                  <a:srgbClr val="0070C0"/>
                </a:solidFill>
              </a:rPr>
              <a:t>pushing</a:t>
            </a:r>
            <a:r>
              <a:rPr lang="en-US" sz="2100" dirty="0" smtClean="0"/>
              <a:t> each node in the </a:t>
            </a:r>
            <a:r>
              <a:rPr lang="en-US" sz="2100" b="1" dirty="0" smtClean="0">
                <a:solidFill>
                  <a:schemeClr val="accent2">
                    <a:lumMod val="75000"/>
                  </a:schemeClr>
                </a:solidFill>
              </a:rPr>
              <a:t>stack</a:t>
            </a:r>
            <a:r>
              <a:rPr lang="en-US" sz="2100" dirty="0" smtClean="0"/>
              <a:t> and if the node has a </a:t>
            </a:r>
            <a:r>
              <a:rPr lang="en-US" sz="2100" b="1" dirty="0" smtClean="0">
                <a:solidFill>
                  <a:schemeClr val="accent1"/>
                </a:solidFill>
              </a:rPr>
              <a:t>right,</a:t>
            </a:r>
            <a:r>
              <a:rPr lang="en-US" sz="2100" dirty="0" smtClean="0"/>
              <a:t> then make it’s address </a:t>
            </a:r>
            <a:r>
              <a:rPr lang="en-US" sz="2100" b="1" dirty="0" smtClean="0">
                <a:solidFill>
                  <a:srgbClr val="7030A0"/>
                </a:solidFill>
              </a:rPr>
              <a:t>negative</a:t>
            </a:r>
            <a:r>
              <a:rPr lang="en-US" sz="2100" dirty="0" smtClean="0"/>
              <a:t> and then </a:t>
            </a:r>
            <a:r>
              <a:rPr lang="en-US" sz="2100" b="1" dirty="0" smtClean="0">
                <a:solidFill>
                  <a:srgbClr val="002060"/>
                </a:solidFill>
              </a:rPr>
              <a:t>push</a:t>
            </a:r>
            <a:r>
              <a:rPr lang="en-US" sz="2100" dirty="0" smtClean="0"/>
              <a:t> it also.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1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100" b="1" dirty="0" smtClean="0">
                <a:solidFill>
                  <a:srgbClr val="7030A0"/>
                </a:solidFill>
              </a:rPr>
              <a:t>Stop</a:t>
            </a:r>
            <a:r>
              <a:rPr lang="en-US" sz="2100" dirty="0" smtClean="0"/>
              <a:t> when the </a:t>
            </a:r>
            <a:r>
              <a:rPr lang="en-US" sz="2100" b="1" dirty="0" smtClean="0">
                <a:solidFill>
                  <a:srgbClr val="00B050"/>
                </a:solidFill>
              </a:rPr>
              <a:t>pointer</a:t>
            </a:r>
            <a:r>
              <a:rPr lang="en-US" sz="2100" dirty="0" smtClean="0"/>
              <a:t> becomes </a:t>
            </a:r>
            <a:r>
              <a:rPr lang="en-US" sz="2100" b="1" dirty="0" smtClean="0">
                <a:solidFill>
                  <a:srgbClr val="FF0000"/>
                </a:solidFill>
              </a:rPr>
              <a:t>NULL</a:t>
            </a:r>
            <a:r>
              <a:rPr lang="en-US" sz="21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1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100" dirty="0" smtClean="0"/>
              <a:t>Pop the </a:t>
            </a:r>
            <a:r>
              <a:rPr lang="en-US" sz="2100" b="1" dirty="0" smtClean="0">
                <a:solidFill>
                  <a:srgbClr val="FF0000"/>
                </a:solidFill>
              </a:rPr>
              <a:t>top node </a:t>
            </a:r>
            <a:r>
              <a:rPr lang="en-US" sz="2100" dirty="0" smtClean="0"/>
              <a:t>from the </a:t>
            </a:r>
            <a:r>
              <a:rPr lang="en-US" sz="2100" b="1" dirty="0" smtClean="0">
                <a:solidFill>
                  <a:srgbClr val="0070C0"/>
                </a:solidFill>
              </a:rPr>
              <a:t>stack</a:t>
            </a:r>
            <a:r>
              <a:rPr lang="en-US" sz="2100" dirty="0" smtClean="0"/>
              <a:t> and </a:t>
            </a:r>
            <a:r>
              <a:rPr lang="en-US" sz="2100" b="1" dirty="0" smtClean="0">
                <a:solidFill>
                  <a:srgbClr val="7030A0"/>
                </a:solidFill>
              </a:rPr>
              <a:t>finish</a:t>
            </a:r>
            <a:r>
              <a:rPr lang="en-US" sz="2100" dirty="0" smtClean="0"/>
              <a:t> if the </a:t>
            </a:r>
            <a:r>
              <a:rPr lang="en-US" sz="2100" b="1" dirty="0" smtClean="0">
                <a:solidFill>
                  <a:schemeClr val="accent2">
                    <a:lumMod val="75000"/>
                  </a:schemeClr>
                </a:solidFill>
              </a:rPr>
              <a:t>stack </a:t>
            </a:r>
            <a:r>
              <a:rPr lang="en-US" sz="2100" dirty="0" smtClean="0"/>
              <a:t>has become </a:t>
            </a:r>
            <a:r>
              <a:rPr lang="en-US" sz="2100" b="1" dirty="0" smtClean="0">
                <a:solidFill>
                  <a:srgbClr val="00B050"/>
                </a:solidFill>
              </a:rPr>
              <a:t>empty</a:t>
            </a:r>
            <a:r>
              <a:rPr lang="en-US" sz="21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1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100" b="1" dirty="0" smtClean="0">
                <a:solidFill>
                  <a:srgbClr val="7030A0"/>
                </a:solidFill>
              </a:rPr>
              <a:t>Otherwise</a:t>
            </a:r>
            <a:r>
              <a:rPr lang="en-US" sz="2100" dirty="0" smtClean="0"/>
              <a:t>, process the node if it is </a:t>
            </a:r>
            <a:r>
              <a:rPr lang="en-US" sz="2100" b="1" dirty="0" smtClean="0">
                <a:solidFill>
                  <a:srgbClr val="0070C0"/>
                </a:solidFill>
              </a:rPr>
              <a:t>positive</a:t>
            </a:r>
            <a:r>
              <a:rPr lang="en-US" sz="2100" dirty="0" smtClean="0"/>
              <a:t> and </a:t>
            </a:r>
            <a:r>
              <a:rPr lang="en-US" sz="2100" b="1" dirty="0" smtClean="0">
                <a:solidFill>
                  <a:srgbClr val="00B050"/>
                </a:solidFill>
              </a:rPr>
              <a:t>go to</a:t>
            </a:r>
            <a:r>
              <a:rPr lang="en-US" sz="2100" b="1" dirty="0" smtClean="0">
                <a:solidFill>
                  <a:schemeClr val="accent1"/>
                </a:solidFill>
              </a:rPr>
              <a:t> step 5</a:t>
            </a:r>
            <a:r>
              <a:rPr lang="en-US" sz="2100" dirty="0" smtClean="0"/>
              <a:t>, but if the popped node is </a:t>
            </a:r>
            <a:r>
              <a:rPr lang="en-US" sz="2100" b="1" dirty="0" smtClean="0">
                <a:solidFill>
                  <a:srgbClr val="0070C0"/>
                </a:solidFill>
              </a:rPr>
              <a:t>negative</a:t>
            </a:r>
            <a:r>
              <a:rPr lang="en-US" sz="2100" dirty="0" smtClean="0"/>
              <a:t> then make it </a:t>
            </a:r>
            <a:r>
              <a:rPr lang="en-US" sz="2100" b="1" dirty="0" smtClean="0">
                <a:solidFill>
                  <a:srgbClr val="FF0000"/>
                </a:solidFill>
              </a:rPr>
              <a:t>positive </a:t>
            </a:r>
            <a:r>
              <a:rPr lang="en-US" sz="2100" dirty="0" smtClean="0"/>
              <a:t>and </a:t>
            </a:r>
            <a:r>
              <a:rPr lang="en-US" sz="2100" b="1" dirty="0" smtClean="0">
                <a:solidFill>
                  <a:srgbClr val="002060"/>
                </a:solidFill>
              </a:rPr>
              <a:t>go to </a:t>
            </a:r>
            <a:r>
              <a:rPr lang="en-US" sz="2100" b="1" dirty="0" smtClean="0">
                <a:solidFill>
                  <a:schemeClr val="accent2">
                    <a:lumMod val="75000"/>
                  </a:schemeClr>
                </a:solidFill>
              </a:rPr>
              <a:t>step 5</a:t>
            </a:r>
            <a:r>
              <a:rPr lang="en-US" sz="21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Implementation Of </a:t>
            </a:r>
            <a:r>
              <a:rPr lang="en-US" b="1" dirty="0" err="1" smtClean="0"/>
              <a:t>Postorder</a:t>
            </a:r>
            <a:r>
              <a:rPr lang="en-US" b="1" dirty="0" smtClean="0"/>
              <a:t> traversal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8" name="Content Placeholder 2"/>
          <p:cNvSpPr>
            <a:spLocks noGrp="1"/>
          </p:cNvSpPr>
          <p:nvPr>
            <p:ph sz="quarter" idx="1"/>
          </p:nvPr>
        </p:nvSpPr>
        <p:spPr>
          <a:xfrm>
            <a:off x="373190" y="1384196"/>
            <a:ext cx="3555868" cy="533095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*left;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*right;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flag;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stack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</a:t>
            </a:r>
            <a:r>
              <a:rPr lang="en-US" dirty="0" err="1" smtClean="0"/>
              <a:t>arr</a:t>
            </a:r>
            <a:r>
              <a:rPr lang="en-US" dirty="0" smtClean="0"/>
              <a:t>[5];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void append(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**,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void push(</a:t>
            </a:r>
            <a:r>
              <a:rPr lang="en-US" dirty="0" err="1" smtClean="0"/>
              <a:t>struct</a:t>
            </a:r>
            <a:r>
              <a:rPr lang="en-US" dirty="0" smtClean="0"/>
              <a:t> stack *,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*);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 pop(</a:t>
            </a:r>
            <a:r>
              <a:rPr lang="en-US" dirty="0" err="1" smtClean="0"/>
              <a:t>struct</a:t>
            </a:r>
            <a:r>
              <a:rPr lang="en-US" dirty="0" smtClean="0"/>
              <a:t> stack *);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postorder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*);</a:t>
            </a:r>
          </a:p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*root=NULL</a:t>
            </a:r>
          </a:p>
          <a:p>
            <a:pPr>
              <a:buNone/>
            </a:pPr>
            <a:r>
              <a:rPr lang="en-US" dirty="0" smtClean="0"/>
              <a:t>	append(&amp;root, 10);</a:t>
            </a:r>
          </a:p>
          <a:p>
            <a:pPr>
              <a:buNone/>
            </a:pPr>
            <a:r>
              <a:rPr lang="en-US" dirty="0" smtClean="0"/>
              <a:t>	append(&amp;root, 20);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postorder</a:t>
            </a:r>
            <a:r>
              <a:rPr lang="en-US" dirty="0" smtClean="0"/>
              <a:t>(root);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873784" y="1455634"/>
            <a:ext cx="4055934" cy="5188076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push(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stack *p,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bst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*x)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if(p-&gt;</a:t>
            </a:r>
            <a:r>
              <a:rPr lang="en-US" sz="2700" dirty="0" err="1" smtClean="0"/>
              <a:t>tos</a:t>
            </a:r>
            <a:r>
              <a:rPr lang="en-US" sz="2700" dirty="0" smtClean="0"/>
              <a:t>==4)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(“Stack Overflow”);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	return;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p-&gt;</a:t>
            </a:r>
            <a:r>
              <a:rPr lang="en-US" sz="2700" dirty="0" err="1" smtClean="0"/>
              <a:t>tos</a:t>
            </a:r>
            <a:r>
              <a:rPr lang="en-US" sz="2700" dirty="0" smtClean="0"/>
              <a:t>++;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p-&gt;</a:t>
            </a:r>
            <a:r>
              <a:rPr lang="en-US" sz="2700" dirty="0" err="1" smtClean="0"/>
              <a:t>arr</a:t>
            </a:r>
            <a:r>
              <a:rPr lang="en-US" sz="2700" dirty="0" smtClean="0"/>
              <a:t>[p-&gt;</a:t>
            </a:r>
            <a:r>
              <a:rPr lang="en-US" sz="2700" dirty="0" err="1" smtClean="0"/>
              <a:t>tos</a:t>
            </a:r>
            <a:r>
              <a:rPr lang="en-US" sz="2700" dirty="0" smtClean="0"/>
              <a:t>];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bst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pop(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stack *p)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baseline="0" dirty="0" smtClean="0"/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struct</a:t>
            </a:r>
            <a:r>
              <a:rPr lang="en-US" sz="2700" dirty="0" smtClean="0"/>
              <a:t> </a:t>
            </a:r>
            <a:r>
              <a:rPr lang="en-US" sz="2700" dirty="0" err="1" smtClean="0"/>
              <a:t>bst</a:t>
            </a:r>
            <a:r>
              <a:rPr lang="en-US" sz="2700" dirty="0" smtClean="0"/>
              <a:t> *p;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if(p-&gt;</a:t>
            </a:r>
            <a:r>
              <a:rPr lang="en-US" sz="2700" dirty="0" err="1" smtClean="0"/>
              <a:t>tos</a:t>
            </a:r>
            <a:r>
              <a:rPr lang="en-US" sz="2700" dirty="0" smtClean="0"/>
              <a:t>==-1)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(“Stack Underflow”)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	return NULL;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p=p-&gt;</a:t>
            </a:r>
            <a:r>
              <a:rPr lang="en-US" sz="2700" dirty="0" err="1" smtClean="0"/>
              <a:t>arr</a:t>
            </a:r>
            <a:r>
              <a:rPr lang="en-US" sz="2700" dirty="0" smtClean="0"/>
              <a:t>[p-&gt;</a:t>
            </a:r>
            <a:r>
              <a:rPr lang="en-US" sz="2700" dirty="0" err="1" smtClean="0"/>
              <a:t>tos</a:t>
            </a:r>
            <a:r>
              <a:rPr lang="en-US" sz="2700" dirty="0" smtClean="0"/>
              <a:t>--];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return p;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baseline="0" dirty="0" smtClean="0"/>
              <a:t>}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Implementing </a:t>
            </a:r>
            <a:r>
              <a:rPr lang="en-US" b="1" dirty="0" err="1" smtClean="0"/>
              <a:t>Inorder</a:t>
            </a:r>
            <a:r>
              <a:rPr lang="en-US" b="1" dirty="0" smtClean="0"/>
              <a:t> 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31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55634"/>
            <a:ext cx="3555868" cy="540236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void </a:t>
            </a:r>
            <a:r>
              <a:rPr lang="en-US" sz="1800" dirty="0" err="1" smtClean="0"/>
              <a:t>postorder</a:t>
            </a:r>
            <a:r>
              <a:rPr lang="en-US" sz="1800" dirty="0" smtClean="0"/>
              <a:t>(</a:t>
            </a: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 err="1" smtClean="0"/>
              <a:t>bst</a:t>
            </a:r>
            <a:r>
              <a:rPr lang="en-US" sz="1800" dirty="0" smtClean="0"/>
              <a:t> *p)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struct</a:t>
            </a:r>
            <a:r>
              <a:rPr lang="en-US" sz="1800" dirty="0" smtClean="0"/>
              <a:t> stack s;</a:t>
            </a:r>
          </a:p>
          <a:p>
            <a:pPr>
              <a:buNone/>
            </a:pPr>
            <a:r>
              <a:rPr lang="en-US" sz="1800" dirty="0" smtClean="0"/>
              <a:t>	if(p==NULL)</a:t>
            </a:r>
          </a:p>
          <a:p>
            <a:pPr>
              <a:buNone/>
            </a:pPr>
            <a:r>
              <a:rPr lang="en-US" sz="1800" dirty="0" smtClean="0"/>
              <a:t>	{</a:t>
            </a:r>
          </a:p>
          <a:p>
            <a:pPr>
              <a:buNone/>
            </a:pPr>
            <a:r>
              <a:rPr lang="en-US" sz="1800" dirty="0" smtClean="0"/>
              <a:t>	    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(“Empty Tree”);</a:t>
            </a:r>
          </a:p>
          <a:p>
            <a:pPr>
              <a:buNone/>
            </a:pPr>
            <a:r>
              <a:rPr lang="en-US" sz="1800" dirty="0" smtClean="0"/>
              <a:t>	      return;</a:t>
            </a:r>
          </a:p>
          <a:p>
            <a:pPr>
              <a:buNone/>
            </a:pPr>
            <a:r>
              <a:rPr lang="en-US" sz="1800" dirty="0" smtClean="0"/>
              <a:t>	}</a:t>
            </a:r>
          </a:p>
          <a:p>
            <a:pPr>
              <a:buNone/>
            </a:pPr>
            <a:r>
              <a:rPr lang="en-US" sz="1800" dirty="0" smtClean="0"/>
              <a:t>	s.tos=-1;</a:t>
            </a:r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None/>
            </a:pPr>
            <a:r>
              <a:rPr lang="en-US" sz="1800" dirty="0" smtClean="0"/>
              <a:t>	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929190" y="1428736"/>
            <a:ext cx="4214810" cy="540236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buNone/>
            </a:pPr>
            <a:r>
              <a:rPr lang="en-US" sz="1650" dirty="0" err="1" smtClean="0"/>
              <a:t>push_nodes</a:t>
            </a:r>
            <a:r>
              <a:rPr lang="en-US" sz="1650" dirty="0" smtClean="0"/>
              <a:t>:</a:t>
            </a:r>
          </a:p>
          <a:p>
            <a:pPr>
              <a:buNone/>
            </a:pPr>
            <a:r>
              <a:rPr lang="en-US" sz="1650" dirty="0" smtClean="0"/>
              <a:t>while(p!=NULL)</a:t>
            </a:r>
          </a:p>
          <a:p>
            <a:pPr>
              <a:buNone/>
            </a:pPr>
            <a:r>
              <a:rPr lang="en-US" sz="1650" dirty="0" smtClean="0"/>
              <a:t>{</a:t>
            </a:r>
          </a:p>
          <a:p>
            <a:pPr>
              <a:buNone/>
            </a:pPr>
            <a:r>
              <a:rPr lang="en-US" sz="1650" dirty="0" smtClean="0"/>
              <a:t>       p-&gt;flag=1</a:t>
            </a:r>
          </a:p>
          <a:p>
            <a:pPr>
              <a:buNone/>
            </a:pPr>
            <a:r>
              <a:rPr lang="en-US" sz="1650" dirty="0" smtClean="0"/>
              <a:t>       push(&amp;</a:t>
            </a:r>
            <a:r>
              <a:rPr lang="en-US" sz="1650" dirty="0" err="1" smtClean="0"/>
              <a:t>s,p</a:t>
            </a:r>
            <a:r>
              <a:rPr lang="en-US" sz="1650" dirty="0" smtClean="0"/>
              <a:t>);</a:t>
            </a:r>
          </a:p>
          <a:p>
            <a:pPr>
              <a:buNone/>
            </a:pPr>
            <a:r>
              <a:rPr lang="en-US" sz="1650" dirty="0" smtClean="0"/>
              <a:t>       if(p-&gt;right!=NULL)</a:t>
            </a:r>
          </a:p>
          <a:p>
            <a:pPr>
              <a:buNone/>
            </a:pPr>
            <a:r>
              <a:rPr lang="en-US" sz="1650" dirty="0" smtClean="0"/>
              <a:t>       {</a:t>
            </a:r>
          </a:p>
          <a:p>
            <a:pPr>
              <a:buNone/>
            </a:pPr>
            <a:r>
              <a:rPr lang="en-US" sz="1650" dirty="0" smtClean="0"/>
              <a:t>	p-&gt;right-&gt;flag=-1;</a:t>
            </a:r>
          </a:p>
          <a:p>
            <a:pPr>
              <a:buNone/>
            </a:pPr>
            <a:r>
              <a:rPr lang="en-US" sz="1650" dirty="0" smtClean="0"/>
              <a:t>	push(&amp;</a:t>
            </a:r>
            <a:r>
              <a:rPr lang="en-US" sz="1650" dirty="0" err="1" smtClean="0"/>
              <a:t>s,p</a:t>
            </a:r>
            <a:r>
              <a:rPr lang="en-US" sz="1650" dirty="0" smtClean="0"/>
              <a:t>-&gt;right);</a:t>
            </a:r>
          </a:p>
          <a:p>
            <a:pPr>
              <a:buNone/>
            </a:pPr>
            <a:r>
              <a:rPr lang="en-US" sz="1650" dirty="0" smtClean="0"/>
              <a:t>       }</a:t>
            </a:r>
          </a:p>
          <a:p>
            <a:pPr>
              <a:buNone/>
            </a:pPr>
            <a:r>
              <a:rPr lang="en-US" sz="1650" dirty="0" smtClean="0"/>
              <a:t>}</a:t>
            </a:r>
          </a:p>
          <a:p>
            <a:pPr>
              <a:buNone/>
            </a:pPr>
            <a:r>
              <a:rPr lang="en-US" sz="1650" dirty="0" smtClean="0"/>
              <a:t>p=pop(&amp;s);</a:t>
            </a:r>
          </a:p>
          <a:p>
            <a:pPr>
              <a:buNone/>
            </a:pPr>
            <a:r>
              <a:rPr lang="en-US" sz="1650" dirty="0" smtClean="0"/>
              <a:t>while(p!=NULL)</a:t>
            </a:r>
          </a:p>
          <a:p>
            <a:pPr>
              <a:buNone/>
            </a:pPr>
            <a:r>
              <a:rPr lang="en-US" sz="1650" dirty="0" smtClean="0"/>
              <a:t>}</a:t>
            </a:r>
          </a:p>
          <a:p>
            <a:pPr>
              <a:buNone/>
            </a:pPr>
            <a:r>
              <a:rPr lang="en-US" sz="1650" dirty="0" smtClean="0"/>
              <a:t>        if(p-&gt;flag==1)</a:t>
            </a:r>
          </a:p>
          <a:p>
            <a:pPr>
              <a:buNone/>
            </a:pPr>
            <a:r>
              <a:rPr lang="en-US" sz="1650" dirty="0" smtClean="0"/>
              <a:t>        	</a:t>
            </a:r>
            <a:r>
              <a:rPr lang="en-US" sz="1650" dirty="0" err="1" smtClean="0"/>
              <a:t>printf</a:t>
            </a:r>
            <a:r>
              <a:rPr lang="en-US" sz="1650" dirty="0" smtClean="0"/>
              <a:t>(“\</a:t>
            </a:r>
            <a:r>
              <a:rPr lang="en-US" sz="1650" dirty="0" err="1" smtClean="0"/>
              <a:t>n%d”,p</a:t>
            </a:r>
            <a:r>
              <a:rPr lang="en-US" sz="1650" dirty="0" smtClean="0"/>
              <a:t>-&gt;data);</a:t>
            </a:r>
          </a:p>
          <a:p>
            <a:pPr>
              <a:buNone/>
            </a:pPr>
            <a:r>
              <a:rPr lang="en-US" sz="1650" dirty="0" smtClean="0"/>
              <a:t>        else</a:t>
            </a:r>
          </a:p>
          <a:p>
            <a:pPr>
              <a:buNone/>
            </a:pPr>
            <a:r>
              <a:rPr lang="en-US" sz="1650" dirty="0" smtClean="0"/>
              <a:t>       	</a:t>
            </a:r>
            <a:r>
              <a:rPr lang="en-US" sz="1650" dirty="0" err="1" smtClean="0"/>
              <a:t>goto</a:t>
            </a:r>
            <a:r>
              <a:rPr lang="en-US" sz="1650" dirty="0" smtClean="0"/>
              <a:t> </a:t>
            </a:r>
            <a:r>
              <a:rPr lang="en-US" sz="1650" dirty="0" err="1" smtClean="0"/>
              <a:t>push_nodes</a:t>
            </a:r>
            <a:r>
              <a:rPr lang="en-US" sz="1650" dirty="0" smtClean="0"/>
              <a:t>;	</a:t>
            </a:r>
          </a:p>
          <a:p>
            <a:pPr>
              <a:buNone/>
            </a:pPr>
            <a:r>
              <a:rPr lang="en-US" sz="1650" dirty="0" smtClean="0"/>
              <a:t>       p=pop(&amp;s);	</a:t>
            </a:r>
          </a:p>
          <a:p>
            <a:pPr>
              <a:buNone/>
            </a:pPr>
            <a:r>
              <a:rPr lang="en-US" sz="1650" dirty="0" smtClean="0"/>
              <a:t>       }</a:t>
            </a:r>
          </a:p>
          <a:p>
            <a:pPr>
              <a:buNone/>
            </a:pPr>
            <a:r>
              <a:rPr lang="en-US" sz="165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3055772" y="171448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2000232" y="2786058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3929058" y="2857496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142976" y="4000504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2571736" y="4000504"/>
            <a:ext cx="571504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4643438" y="400050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3341524" y="400050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16" name="Straight Connector 15"/>
          <p:cNvCxnSpPr>
            <a:stCxn id="9" idx="3"/>
            <a:endCxn id="10" idx="0"/>
          </p:cNvCxnSpPr>
          <p:nvPr/>
        </p:nvCxnSpPr>
        <p:spPr>
          <a:xfrm rot="5400000">
            <a:off x="2456565" y="2092693"/>
            <a:ext cx="522785" cy="863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4"/>
            <a:endCxn id="12" idx="0"/>
          </p:cNvCxnSpPr>
          <p:nvPr/>
        </p:nvCxnSpPr>
        <p:spPr>
          <a:xfrm rot="5400000">
            <a:off x="1535885" y="3250405"/>
            <a:ext cx="642942" cy="857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4"/>
            <a:endCxn id="13" idx="0"/>
          </p:cNvCxnSpPr>
          <p:nvPr/>
        </p:nvCxnSpPr>
        <p:spPr>
          <a:xfrm rot="16200000" flipH="1">
            <a:off x="2250265" y="3393281"/>
            <a:ext cx="642942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4"/>
            <a:endCxn id="15" idx="0"/>
          </p:cNvCxnSpPr>
          <p:nvPr/>
        </p:nvCxnSpPr>
        <p:spPr>
          <a:xfrm rot="5400000">
            <a:off x="3653151" y="3438845"/>
            <a:ext cx="571504" cy="551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  <a:endCxn id="14" idx="0"/>
          </p:cNvCxnSpPr>
          <p:nvPr/>
        </p:nvCxnSpPr>
        <p:spPr>
          <a:xfrm rot="16200000" flipH="1">
            <a:off x="4304107" y="3339702"/>
            <a:ext cx="571504" cy="750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5"/>
            <a:endCxn id="11" idx="0"/>
          </p:cNvCxnSpPr>
          <p:nvPr/>
        </p:nvCxnSpPr>
        <p:spPr>
          <a:xfrm rot="16200000" flipH="1">
            <a:off x="3612572" y="2255257"/>
            <a:ext cx="594223" cy="610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143768" y="1517012"/>
          <a:ext cx="928694" cy="2032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694"/>
              </a:tblGrid>
              <a:tr h="4065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4000</a:t>
                      </a:r>
                      <a:endParaRPr lang="en-IN" dirty="0"/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4065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-5000</a:t>
                      </a:r>
                      <a:endParaRPr lang="en-IN" dirty="0"/>
                    </a:p>
                  </a:txBody>
                  <a:tcPr/>
                </a:tc>
              </a:tr>
              <a:tr h="4065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  <a:tr h="4065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-3000</a:t>
                      </a:r>
                    </a:p>
                  </a:txBody>
                  <a:tcPr/>
                </a:tc>
              </a:tr>
              <a:tr h="4065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2462" y="1500174"/>
            <a:ext cx="32573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984334" y="2257251"/>
            <a:ext cx="707245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1428728" y="3071810"/>
            <a:ext cx="736099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409008" y="3185945"/>
            <a:ext cx="734496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3000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1071538" y="4471829"/>
            <a:ext cx="737702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4000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2500298" y="4471829"/>
            <a:ext cx="729687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5000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3277221" y="4500570"/>
            <a:ext cx="737702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6000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4634543" y="4471829"/>
            <a:ext cx="723275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7000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6414774" y="4643446"/>
            <a:ext cx="22717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dirty="0" smtClean="0"/>
              <a:t>Output: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3       	12	10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8	20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5	15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Assignment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285720" y="1571612"/>
            <a:ext cx="8929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Ques</a:t>
            </a:r>
            <a:r>
              <a:rPr lang="en-US" sz="2400" b="1" dirty="0" smtClean="0">
                <a:solidFill>
                  <a:srgbClr val="FF0000"/>
                </a:solidFill>
              </a:rPr>
              <a:t> 1. Rewrite the </a:t>
            </a:r>
            <a:r>
              <a:rPr lang="en-US" sz="2400" b="1" dirty="0" err="1" smtClean="0">
                <a:solidFill>
                  <a:srgbClr val="FF0000"/>
                </a:solidFill>
              </a:rPr>
              <a:t>postorder</a:t>
            </a:r>
            <a:r>
              <a:rPr lang="en-US" sz="2400" b="1" dirty="0" smtClean="0">
                <a:solidFill>
                  <a:srgbClr val="FF0000"/>
                </a:solidFill>
              </a:rPr>
              <a:t> traversal code without using </a:t>
            </a:r>
            <a:r>
              <a:rPr lang="en-US" sz="2400" b="1" dirty="0" err="1" smtClean="0">
                <a:solidFill>
                  <a:srgbClr val="FF0000"/>
                </a:solidFill>
              </a:rPr>
              <a:t>goto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Ques</a:t>
            </a:r>
            <a:r>
              <a:rPr lang="en-US" sz="2400" b="1" dirty="0" smtClean="0">
                <a:solidFill>
                  <a:srgbClr val="0070C0"/>
                </a:solidFill>
              </a:rPr>
              <a:t> 2. Write a function called </a:t>
            </a:r>
            <a:r>
              <a:rPr lang="en-US" sz="2400" b="1" dirty="0" err="1" smtClean="0">
                <a:solidFill>
                  <a:srgbClr val="0070C0"/>
                </a:solidFill>
              </a:rPr>
              <a:t>checkbst</a:t>
            </a:r>
            <a:r>
              <a:rPr lang="en-US" sz="2400" b="1" dirty="0" smtClean="0">
                <a:solidFill>
                  <a:srgbClr val="0070C0"/>
                </a:solidFill>
              </a:rPr>
              <a:t>, which accepts the address of a binary tree as argument and checks whether it is a BINARY SEARCH TREE or NOT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3431</TotalTime>
  <Words>257</Words>
  <Application>Microsoft Office PowerPoint</Application>
  <PresentationFormat>On-screen Show (4:3)</PresentationFormat>
  <Paragraphs>133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Slide 1</vt:lpstr>
      <vt:lpstr>Pseudocode For Postorder Traversal</vt:lpstr>
      <vt:lpstr>Implementation Of Postorder traversal</vt:lpstr>
      <vt:lpstr>Implementing Inorder </vt:lpstr>
      <vt:lpstr>Example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308</cp:revision>
  <dcterms:created xsi:type="dcterms:W3CDTF">2015-12-21T13:46:48Z</dcterms:created>
  <dcterms:modified xsi:type="dcterms:W3CDTF">2020-09-28T09:08:51Z</dcterms:modified>
</cp:coreProperties>
</file>