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425" r:id="rId3"/>
    <p:sldId id="391" r:id="rId4"/>
    <p:sldId id="429" r:id="rId5"/>
    <p:sldId id="430" r:id="rId6"/>
    <p:sldId id="432" r:id="rId7"/>
    <p:sldId id="433" r:id="rId8"/>
    <p:sldId id="434" r:id="rId9"/>
    <p:sldId id="431" r:id="rId10"/>
    <p:sldId id="435" r:id="rId11"/>
    <p:sldId id="436" r:id="rId12"/>
    <p:sldId id="43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24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7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err="1" smtClean="0"/>
              <a:t>int</a:t>
            </a:r>
            <a:r>
              <a:rPr lang="en-US" dirty="0" smtClean="0"/>
              <a:t> search(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*p,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**pc,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**pp)</a:t>
            </a:r>
          </a:p>
          <a:p>
            <a:pPr marL="457200" indent="-457200"/>
            <a:r>
              <a:rPr lang="en-US" dirty="0" smtClean="0"/>
              <a:t>{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*q=NULL;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while(p!=NULL)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 marL="457200" indent="-457200"/>
            <a:r>
              <a:rPr lang="en-US" dirty="0" smtClean="0"/>
              <a:t>		if(p-&gt;data==x)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{</a:t>
            </a:r>
          </a:p>
          <a:p>
            <a:pPr marL="457200" indent="-457200"/>
            <a:r>
              <a:rPr lang="en-US" dirty="0" smtClean="0"/>
              <a:t>			*pp=q;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	*pc=p;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	return 1;</a:t>
            </a:r>
            <a:endParaRPr lang="en-US" dirty="0" smtClean="0"/>
          </a:p>
          <a:p>
            <a:pPr marL="457200" indent="-457200"/>
            <a:r>
              <a:rPr lang="en-US" dirty="0" smtClean="0"/>
              <a:t>		}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q=p;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if(p-&gt;data&gt;x)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p=p-&gt;left;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else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p=p-&gt;right;</a:t>
            </a:r>
            <a:endParaRPr lang="en-US" dirty="0" smtClean="0"/>
          </a:p>
          <a:p>
            <a:pPr marL="457200" indent="-457200"/>
            <a:r>
              <a:rPr lang="en-US" dirty="0" smtClean="0"/>
              <a:t>	}</a:t>
            </a:r>
          </a:p>
          <a:p>
            <a:pPr marL="457200" indent="-457200"/>
            <a:r>
              <a:rPr lang="en-US" dirty="0" smtClean="0"/>
              <a:t>	return 0;</a:t>
            </a:r>
            <a:endParaRPr lang="en-US" dirty="0" smtClean="0"/>
          </a:p>
          <a:p>
            <a:pPr marL="457200" indent="-457200"/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7"/>
            <a:ext cx="4286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void </a:t>
            </a:r>
            <a:r>
              <a:rPr lang="en-US" dirty="0" err="1" smtClean="0"/>
              <a:t>del_node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**pr,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marL="457200" indent="-457200"/>
            <a:r>
              <a:rPr lang="en-US" dirty="0" smtClean="0"/>
              <a:t>{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*child, *par, *</a:t>
            </a:r>
            <a:r>
              <a:rPr lang="en-US" dirty="0" err="1" smtClean="0"/>
              <a:t>succ</a:t>
            </a:r>
            <a:r>
              <a:rPr lang="en-US" dirty="0" smtClean="0"/>
              <a:t>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if(*pr==NULL)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 marL="457200" indent="-457200"/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(“Empty tree”);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pPr marL="457200" indent="-457200"/>
            <a:r>
              <a:rPr lang="en-US" dirty="0" smtClean="0"/>
              <a:t>	}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result=search(*pr, x, &amp;child, &amp;par);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if(result==0)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 marL="457200" indent="-457200"/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(“Node not found”);</a:t>
            </a:r>
          </a:p>
          <a:p>
            <a:pPr marL="457200" indent="-457200"/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pPr marL="457200" indent="-457200"/>
            <a:r>
              <a:rPr lang="en-US" dirty="0" smtClean="0"/>
              <a:t>	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4876" y="1386095"/>
            <a:ext cx="44291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400" dirty="0" smtClean="0"/>
              <a:t>if(child-</a:t>
            </a:r>
            <a:r>
              <a:rPr lang="en-US" sz="1400" dirty="0" smtClean="0"/>
              <a:t>&gt;left!=NULL </a:t>
            </a:r>
            <a:r>
              <a:rPr lang="en-US" sz="1400" dirty="0" smtClean="0"/>
              <a:t>&amp;&amp; child-</a:t>
            </a:r>
            <a:r>
              <a:rPr lang="en-US" sz="1400" dirty="0" smtClean="0"/>
              <a:t>&gt;right!=NULL)</a:t>
            </a:r>
          </a:p>
          <a:p>
            <a:pPr marL="457200" indent="-457200"/>
            <a:r>
              <a:rPr lang="en-US" sz="1400" dirty="0" smtClean="0"/>
              <a:t>{</a:t>
            </a:r>
            <a:endParaRPr lang="en-US" sz="1400" dirty="0" smtClean="0"/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err="1" smtClean="0"/>
              <a:t>succ</a:t>
            </a:r>
            <a:r>
              <a:rPr lang="en-US" sz="1400" dirty="0" smtClean="0"/>
              <a:t>=child-&gt;right;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par=child;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while(</a:t>
            </a:r>
            <a:r>
              <a:rPr lang="en-US" sz="1400" dirty="0" err="1" smtClean="0"/>
              <a:t>succ</a:t>
            </a:r>
            <a:r>
              <a:rPr lang="en-US" sz="1400" dirty="0" smtClean="0"/>
              <a:t>-&gt;left!=NULL)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{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	par=</a:t>
            </a:r>
            <a:r>
              <a:rPr lang="en-US" sz="1400" dirty="0" err="1" smtClean="0"/>
              <a:t>succ</a:t>
            </a:r>
            <a:r>
              <a:rPr lang="en-US" sz="1400" dirty="0" smtClean="0"/>
              <a:t>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succ</a:t>
            </a:r>
            <a:r>
              <a:rPr lang="en-US" sz="1400" dirty="0" smtClean="0"/>
              <a:t>=</a:t>
            </a:r>
            <a:r>
              <a:rPr lang="en-US" sz="1400" dirty="0" err="1" smtClean="0"/>
              <a:t>succ</a:t>
            </a:r>
            <a:r>
              <a:rPr lang="en-US" sz="1400" dirty="0" smtClean="0"/>
              <a:t>-&gt;left;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}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child-&gt;data=</a:t>
            </a:r>
            <a:r>
              <a:rPr lang="en-US" sz="1400" dirty="0" err="1" smtClean="0"/>
              <a:t>succ</a:t>
            </a:r>
            <a:r>
              <a:rPr lang="en-US" sz="1400" dirty="0" smtClean="0"/>
              <a:t>-&gt;data;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child=</a:t>
            </a:r>
            <a:r>
              <a:rPr lang="en-US" sz="1400" dirty="0" err="1" smtClean="0"/>
              <a:t>succ</a:t>
            </a:r>
            <a:r>
              <a:rPr lang="en-US" sz="1400" dirty="0" smtClean="0"/>
              <a:t>;</a:t>
            </a:r>
          </a:p>
          <a:p>
            <a:pPr marL="457200" indent="-457200"/>
            <a:r>
              <a:rPr lang="en-US" sz="1400" dirty="0" smtClean="0"/>
              <a:t>}</a:t>
            </a:r>
          </a:p>
          <a:p>
            <a:pPr marL="457200" indent="-457200"/>
            <a:r>
              <a:rPr lang="en-US" sz="1400" dirty="0" smtClean="0"/>
              <a:t>if(child-&gt;left==NULL &amp;&amp; child-&gt;right==NULL)</a:t>
            </a:r>
          </a:p>
          <a:p>
            <a:pPr marL="457200" indent="-457200"/>
            <a:r>
              <a:rPr lang="en-US" sz="1400" dirty="0" smtClean="0"/>
              <a:t>{</a:t>
            </a:r>
          </a:p>
          <a:p>
            <a:pPr marL="457200" indent="-457200"/>
            <a:r>
              <a:rPr lang="en-US" sz="1400" dirty="0" smtClean="0"/>
              <a:t>	if(par==NULL)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	*pr=NULL;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else if(par-&gt;left==child)</a:t>
            </a:r>
          </a:p>
          <a:p>
            <a:pPr marL="457200" indent="-457200"/>
            <a:r>
              <a:rPr lang="en-US" sz="1400" dirty="0" smtClean="0"/>
              <a:t>		</a:t>
            </a:r>
            <a:r>
              <a:rPr lang="en-US" sz="1400" dirty="0" smtClean="0"/>
              <a:t>par-&gt;left=NULL;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else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	par-&gt;right=NULL;</a:t>
            </a:r>
          </a:p>
          <a:p>
            <a:pPr marL="457200" indent="-457200"/>
            <a:r>
              <a:rPr lang="en-US" sz="1400" dirty="0" smtClean="0"/>
              <a:t>	</a:t>
            </a:r>
            <a:r>
              <a:rPr lang="en-US" sz="1400" dirty="0" smtClean="0"/>
              <a:t>free(child);</a:t>
            </a:r>
            <a:endParaRPr lang="en-US" sz="1400" dirty="0" smtClean="0"/>
          </a:p>
          <a:p>
            <a:pPr marL="457200" indent="-457200"/>
            <a:r>
              <a:rPr lang="en-US" sz="1400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454428"/>
            <a:ext cx="6143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1600" dirty="0" smtClean="0"/>
              <a:t>else if(child-&gt;right!=NULL &amp;&amp; child-&gt;left==NULL)</a:t>
            </a:r>
          </a:p>
          <a:p>
            <a:pPr marL="457200" indent="-457200"/>
            <a:r>
              <a:rPr lang="en-US" sz="1600" dirty="0" smtClean="0"/>
              <a:t>{</a:t>
            </a:r>
          </a:p>
          <a:p>
            <a:pPr marL="457200" indent="-457200"/>
            <a:r>
              <a:rPr lang="en-US" sz="1600" dirty="0" smtClean="0"/>
              <a:t>	if(par==NULL)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*pr=child-&gt;right;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else if(par-&gt;left==child)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par-&gt;left=child-&gt;right;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else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par-&gt;right=child-&gt;right;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free(child);</a:t>
            </a:r>
            <a:endParaRPr lang="en-US" sz="1600" dirty="0" smtClean="0"/>
          </a:p>
          <a:p>
            <a:pPr marL="457200" indent="-457200"/>
            <a:r>
              <a:rPr lang="en-US" sz="1600" dirty="0" smtClean="0"/>
              <a:t>}</a:t>
            </a:r>
          </a:p>
          <a:p>
            <a:pPr marL="457200" indent="-457200"/>
            <a:r>
              <a:rPr lang="en-US" sz="1600" dirty="0" smtClean="0"/>
              <a:t>else if(child-&gt;left!=NULL &amp;&amp; child-&gt;right==NULL)</a:t>
            </a:r>
          </a:p>
          <a:p>
            <a:pPr marL="457200" indent="-457200"/>
            <a:r>
              <a:rPr lang="en-US" sz="1600" dirty="0" smtClean="0"/>
              <a:t>{</a:t>
            </a:r>
          </a:p>
          <a:p>
            <a:pPr marL="457200" indent="-457200"/>
            <a:r>
              <a:rPr lang="en-US" sz="1600" dirty="0" smtClean="0"/>
              <a:t>	if(par==NULL)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*pr=child-&gt;left;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else if(par-&gt;left==child)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par-&gt;left=child-&gt;left;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else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	par-&gt;right=child-&gt;left;</a:t>
            </a:r>
          </a:p>
          <a:p>
            <a:pPr marL="457200" indent="-457200"/>
            <a:r>
              <a:rPr lang="en-US" sz="1600" dirty="0" smtClean="0"/>
              <a:t>	</a:t>
            </a:r>
            <a:r>
              <a:rPr lang="en-US" sz="1600" dirty="0" smtClean="0"/>
              <a:t>free(child);</a:t>
            </a:r>
            <a:endParaRPr lang="en-US" sz="1600" dirty="0" smtClean="0"/>
          </a:p>
          <a:p>
            <a:pPr marL="457200" indent="-457200"/>
            <a:r>
              <a:rPr lang="en-US" sz="1600" dirty="0" smtClean="0"/>
              <a:t>}</a:t>
            </a:r>
          </a:p>
          <a:p>
            <a:pPr marL="457200" indent="-457200"/>
            <a:r>
              <a:rPr lang="en-US" sz="1600" dirty="0" smtClean="0"/>
              <a:t>}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7"/>
            <a:ext cx="871543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we </a:t>
            </a:r>
            <a:r>
              <a:rPr lang="en-US" sz="2100" b="1" dirty="0" smtClean="0">
                <a:solidFill>
                  <a:srgbClr val="00B050"/>
                </a:solidFill>
              </a:rPr>
              <a:t>want the node </a:t>
            </a:r>
            <a:r>
              <a:rPr lang="en-US" sz="2100" dirty="0" smtClean="0"/>
              <a:t>to be </a:t>
            </a:r>
            <a:r>
              <a:rPr lang="en-US" sz="2100" b="1" dirty="0" smtClean="0">
                <a:solidFill>
                  <a:srgbClr val="7030A0"/>
                </a:solidFill>
              </a:rPr>
              <a:t>deleted</a:t>
            </a:r>
            <a:r>
              <a:rPr lang="en-US" sz="2100" dirty="0" smtClean="0"/>
              <a:t> is </a:t>
            </a:r>
            <a:r>
              <a:rPr lang="en-US" sz="2100" b="1" dirty="0" smtClean="0">
                <a:solidFill>
                  <a:srgbClr val="0070C0"/>
                </a:solidFill>
              </a:rPr>
              <a:t>present</a:t>
            </a:r>
            <a:r>
              <a:rPr lang="en-US" sz="2100" dirty="0" smtClean="0"/>
              <a:t> in the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tree</a:t>
            </a:r>
            <a:r>
              <a:rPr lang="en-US" sz="2100" dirty="0" smtClean="0"/>
              <a:t> then there will be </a:t>
            </a:r>
            <a:r>
              <a:rPr lang="en-US" sz="2100" b="1" dirty="0" smtClean="0">
                <a:solidFill>
                  <a:srgbClr val="FF0000"/>
                </a:solidFill>
              </a:rPr>
              <a:t>3 </a:t>
            </a:r>
            <a:r>
              <a:rPr lang="en-US" sz="2100" b="1" dirty="0" err="1" smtClean="0">
                <a:solidFill>
                  <a:srgbClr val="FF0000"/>
                </a:solidFill>
              </a:rPr>
              <a:t>possiblities</a:t>
            </a:r>
            <a:r>
              <a:rPr lang="en-US" sz="21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 smtClean="0">
                <a:solidFill>
                  <a:srgbClr val="7030A0"/>
                </a:solidFill>
              </a:rPr>
              <a:t>Node</a:t>
            </a:r>
            <a:r>
              <a:rPr lang="en-US" sz="2100" dirty="0" smtClean="0"/>
              <a:t> to be </a:t>
            </a:r>
            <a:r>
              <a:rPr lang="en-US" sz="2100" b="1" dirty="0" smtClean="0">
                <a:solidFill>
                  <a:srgbClr val="00B050"/>
                </a:solidFill>
              </a:rPr>
              <a:t>deleted</a:t>
            </a:r>
            <a:r>
              <a:rPr lang="en-US" sz="2100" dirty="0" smtClean="0"/>
              <a:t> is the </a:t>
            </a:r>
            <a:r>
              <a:rPr lang="en-US" sz="2100" b="1" dirty="0" smtClean="0">
                <a:solidFill>
                  <a:srgbClr val="0070C0"/>
                </a:solidFill>
              </a:rPr>
              <a:t>leaf node</a:t>
            </a:r>
            <a:r>
              <a:rPr lang="en-US" sz="2100" dirty="0" smtClean="0"/>
              <a:t>: We will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 set </a:t>
            </a:r>
            <a:r>
              <a:rPr lang="en-US" sz="2100" dirty="0" smtClean="0"/>
              <a:t>the left or right of parent to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2100" dirty="0" smtClean="0"/>
              <a:t> (depending on whether the node being deleted is </a:t>
            </a:r>
            <a:r>
              <a:rPr lang="en-US" sz="2100" b="1" dirty="0" smtClean="0">
                <a:solidFill>
                  <a:srgbClr val="FF0000"/>
                </a:solidFill>
              </a:rPr>
              <a:t>LEFT </a:t>
            </a:r>
            <a:r>
              <a:rPr lang="en-US" sz="2100" dirty="0" smtClean="0"/>
              <a:t>or </a:t>
            </a:r>
            <a:r>
              <a:rPr lang="en-US" sz="2100" b="1" dirty="0" smtClean="0">
                <a:solidFill>
                  <a:srgbClr val="7030A0"/>
                </a:solidFill>
              </a:rPr>
              <a:t>RIGHT</a:t>
            </a:r>
            <a:r>
              <a:rPr lang="en-US" sz="2100" dirty="0" smtClean="0"/>
              <a:t> child) and we will </a:t>
            </a:r>
            <a:r>
              <a:rPr lang="en-US" sz="2100" b="1" dirty="0" smtClean="0">
                <a:solidFill>
                  <a:srgbClr val="0070C0"/>
                </a:solidFill>
              </a:rPr>
              <a:t>free</a:t>
            </a:r>
            <a:r>
              <a:rPr lang="en-US" sz="2100" dirty="0" smtClean="0"/>
              <a:t> the node.</a:t>
            </a:r>
          </a:p>
          <a:p>
            <a:pPr marL="914400" lvl="1" indent="-457200">
              <a:buFont typeface="+mj-lt"/>
              <a:buAutoNum type="arabicPeriod"/>
            </a:pPr>
            <a:endParaRPr lang="en-US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 smtClean="0">
                <a:solidFill>
                  <a:srgbClr val="00B050"/>
                </a:solidFill>
              </a:rPr>
              <a:t>Node</a:t>
            </a:r>
            <a:r>
              <a:rPr lang="en-US" sz="2100" dirty="0" smtClean="0"/>
              <a:t> to be </a:t>
            </a:r>
            <a:r>
              <a:rPr lang="en-US" sz="2100" b="1" dirty="0" smtClean="0">
                <a:solidFill>
                  <a:srgbClr val="0070C0"/>
                </a:solidFill>
              </a:rPr>
              <a:t>deleted</a:t>
            </a:r>
            <a:r>
              <a:rPr lang="en-US" sz="2100" dirty="0" smtClean="0"/>
              <a:t> has only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one child</a:t>
            </a:r>
            <a:r>
              <a:rPr lang="en-US" sz="2100" dirty="0" smtClean="0"/>
              <a:t>: We will 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</a:rPr>
              <a:t>connect</a:t>
            </a:r>
            <a:r>
              <a:rPr lang="en-US" sz="2100" dirty="0" smtClean="0"/>
              <a:t> the </a:t>
            </a:r>
            <a:r>
              <a:rPr lang="en-US" sz="2100" b="1" dirty="0" smtClean="0">
                <a:solidFill>
                  <a:srgbClr val="FF0000"/>
                </a:solidFill>
              </a:rPr>
              <a:t>GRANDPARENT</a:t>
            </a:r>
            <a:r>
              <a:rPr lang="en-US" sz="2100" dirty="0" smtClean="0"/>
              <a:t> (parent of the node to be deleted) with the </a:t>
            </a:r>
            <a:r>
              <a:rPr lang="en-US" sz="2100" b="1" dirty="0" smtClean="0">
                <a:solidFill>
                  <a:srgbClr val="7030A0"/>
                </a:solidFill>
              </a:rPr>
              <a:t>GRANDCHILD</a:t>
            </a:r>
            <a:r>
              <a:rPr lang="en-US" sz="2100" dirty="0" smtClean="0"/>
              <a:t>(child of the node to be deleted) and </a:t>
            </a:r>
            <a:r>
              <a:rPr lang="en-US" sz="2100" b="1" dirty="0" smtClean="0">
                <a:solidFill>
                  <a:srgbClr val="0070C0"/>
                </a:solidFill>
              </a:rPr>
              <a:t>free</a:t>
            </a:r>
            <a:r>
              <a:rPr lang="en-US" sz="2100" dirty="0" smtClean="0"/>
              <a:t> the node itself.</a:t>
            </a:r>
          </a:p>
          <a:p>
            <a:pPr marL="914400" lvl="1" indent="-457200">
              <a:buFont typeface="+mj-lt"/>
              <a:buAutoNum type="arabicPeriod"/>
            </a:pPr>
            <a:endParaRPr lang="en-US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 smtClean="0">
                <a:solidFill>
                  <a:srgbClr val="0070C0"/>
                </a:solidFill>
              </a:rPr>
              <a:t>Node</a:t>
            </a:r>
            <a:r>
              <a:rPr lang="en-US" sz="2100" dirty="0" smtClean="0"/>
              <a:t> to be </a:t>
            </a:r>
            <a:r>
              <a:rPr lang="en-US" sz="2100" b="1" dirty="0" smtClean="0">
                <a:solidFill>
                  <a:srgbClr val="7030A0"/>
                </a:solidFill>
              </a:rPr>
              <a:t>deleted</a:t>
            </a:r>
            <a:r>
              <a:rPr lang="en-US" sz="2100" dirty="0" smtClean="0"/>
              <a:t> has </a:t>
            </a:r>
            <a:r>
              <a:rPr lang="en-US" sz="2100" b="1" dirty="0" smtClean="0">
                <a:solidFill>
                  <a:srgbClr val="00B050"/>
                </a:solidFill>
              </a:rPr>
              <a:t>2 children </a:t>
            </a:r>
            <a:r>
              <a:rPr lang="en-US" sz="2100" dirty="0" smtClean="0"/>
              <a:t>: </a:t>
            </a:r>
            <a:r>
              <a:rPr lang="en-US" sz="2100" b="1" dirty="0" smtClean="0">
                <a:solidFill>
                  <a:srgbClr val="FF0000"/>
                </a:solidFill>
              </a:rPr>
              <a:t>THINK</a:t>
            </a:r>
            <a:r>
              <a:rPr lang="en-US" sz="2100" dirty="0" smtClean="0"/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Of Leaf Node In A Binary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2341392" y="17144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8585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214678" y="28574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2859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85735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929058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627144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1742185" y="20926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821505" y="3250405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 rot="16200000" flipH="1">
            <a:off x="1535885" y="33932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5" idx="0"/>
          </p:cNvCxnSpPr>
          <p:nvPr/>
        </p:nvCxnSpPr>
        <p:spPr>
          <a:xfrm rot="5400000">
            <a:off x="2938771" y="34388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0"/>
          </p:cNvCxnSpPr>
          <p:nvPr/>
        </p:nvCxnSpPr>
        <p:spPr>
          <a:xfrm rot="16200000" flipH="1">
            <a:off x="3589727" y="33397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1" idx="0"/>
          </p:cNvCxnSpPr>
          <p:nvPr/>
        </p:nvCxnSpPr>
        <p:spPr>
          <a:xfrm rot="16200000" flipH="1">
            <a:off x="2898192" y="22552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9954" y="22572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14348" y="30718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694628" y="31859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57158" y="447182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785918" y="44718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62841" y="45005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920163" y="4471829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5143512"/>
            <a:ext cx="1782860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Before Deletion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2839628" y="3839769"/>
            <a:ext cx="4000529" cy="3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056300" y="18668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6000760" y="29384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929586" y="30098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7" name="Oval 36"/>
          <p:cNvSpPr/>
          <p:nvPr/>
        </p:nvSpPr>
        <p:spPr>
          <a:xfrm>
            <a:off x="5143504" y="41529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6572264" y="41529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342052" y="41529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1" name="Straight Connector 40"/>
          <p:cNvCxnSpPr>
            <a:stCxn id="34" idx="3"/>
            <a:endCxn id="35" idx="0"/>
          </p:cNvCxnSpPr>
          <p:nvPr/>
        </p:nvCxnSpPr>
        <p:spPr>
          <a:xfrm rot="5400000">
            <a:off x="6457093" y="22450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37" idx="0"/>
          </p:cNvCxnSpPr>
          <p:nvPr/>
        </p:nvCxnSpPr>
        <p:spPr>
          <a:xfrm rot="5400000">
            <a:off x="5536413" y="3402805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4"/>
            <a:endCxn id="38" idx="0"/>
          </p:cNvCxnSpPr>
          <p:nvPr/>
        </p:nvCxnSpPr>
        <p:spPr>
          <a:xfrm rot="16200000" flipH="1">
            <a:off x="6250793" y="35456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4"/>
            <a:endCxn id="40" idx="0"/>
          </p:cNvCxnSpPr>
          <p:nvPr/>
        </p:nvCxnSpPr>
        <p:spPr>
          <a:xfrm rot="5400000">
            <a:off x="7653679" y="35912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5"/>
            <a:endCxn id="36" idx="0"/>
          </p:cNvCxnSpPr>
          <p:nvPr/>
        </p:nvCxnSpPr>
        <p:spPr>
          <a:xfrm rot="16200000" flipH="1">
            <a:off x="7613100" y="24076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84862" y="24096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429256" y="32242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8409536" y="33383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072066" y="462422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6500826" y="46242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277749" y="46529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146726" y="5186209"/>
            <a:ext cx="1630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After Deletion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Node T0 Be Deleted Has Only One Child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2341392" y="17144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8585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214678" y="28574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85735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929058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627144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1742185" y="20926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 rot="16200000" flipH="1">
            <a:off x="1535885" y="33932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5" idx="0"/>
          </p:cNvCxnSpPr>
          <p:nvPr/>
        </p:nvCxnSpPr>
        <p:spPr>
          <a:xfrm rot="5400000">
            <a:off x="2938771" y="34388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0"/>
          </p:cNvCxnSpPr>
          <p:nvPr/>
        </p:nvCxnSpPr>
        <p:spPr>
          <a:xfrm rot="16200000" flipH="1">
            <a:off x="3589727" y="33397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1" idx="0"/>
          </p:cNvCxnSpPr>
          <p:nvPr/>
        </p:nvCxnSpPr>
        <p:spPr>
          <a:xfrm rot="16200000" flipH="1">
            <a:off x="2898192" y="22552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9954" y="22572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14348" y="30718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694628" y="31859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785918" y="44718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62841" y="45005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920163" y="4471829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785918" y="5143512"/>
            <a:ext cx="1782860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Before Deletion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2839628" y="3839769"/>
            <a:ext cx="4000529" cy="35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715140" y="18668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643834" y="30098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5786446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6929454" y="41529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1" name="Straight Connector 40"/>
          <p:cNvCxnSpPr>
            <a:stCxn id="34" idx="3"/>
            <a:endCxn id="38" idx="7"/>
          </p:cNvCxnSpPr>
          <p:nvPr/>
        </p:nvCxnSpPr>
        <p:spPr>
          <a:xfrm rot="5400000">
            <a:off x="6314736" y="2375192"/>
            <a:ext cx="454080" cy="5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4"/>
            <a:endCxn id="40" idx="0"/>
          </p:cNvCxnSpPr>
          <p:nvPr/>
        </p:nvCxnSpPr>
        <p:spPr>
          <a:xfrm rot="5400000">
            <a:off x="7304504" y="3527822"/>
            <a:ext cx="571504" cy="678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5"/>
            <a:endCxn id="36" idx="0"/>
          </p:cNvCxnSpPr>
          <p:nvPr/>
        </p:nvCxnSpPr>
        <p:spPr>
          <a:xfrm rot="16200000" flipH="1">
            <a:off x="7299644" y="2379953"/>
            <a:ext cx="594223" cy="66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84862" y="24096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8409536" y="33383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5699701" y="3286124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6858016" y="4686143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146726" y="5186209"/>
            <a:ext cx="1630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After Deletion</a:t>
            </a:r>
            <a:endParaRPr lang="en-IN" dirty="0"/>
          </a:p>
        </p:txBody>
      </p:sp>
      <p:cxnSp>
        <p:nvCxnSpPr>
          <p:cNvPr id="53" name="Straight Arrow Connector 52"/>
          <p:cNvCxnSpPr>
            <a:endCxn id="10" idx="1"/>
          </p:cNvCxnSpPr>
          <p:nvPr/>
        </p:nvCxnSpPr>
        <p:spPr>
          <a:xfrm>
            <a:off x="1142976" y="2714620"/>
            <a:ext cx="226571" cy="155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4282" y="1857364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Node To Be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Deleted</a:t>
            </a:r>
            <a:endParaRPr lang="en-IN" dirty="0"/>
          </a:p>
        </p:txBody>
      </p:sp>
      <p:sp>
        <p:nvSpPr>
          <p:cNvPr id="60" name="Oval 59"/>
          <p:cNvSpPr/>
          <p:nvPr/>
        </p:nvSpPr>
        <p:spPr>
          <a:xfrm>
            <a:off x="8358214" y="41529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cxnSp>
        <p:nvCxnSpPr>
          <p:cNvPr id="61" name="Straight Connector 60"/>
          <p:cNvCxnSpPr>
            <a:endCxn id="60" idx="0"/>
          </p:cNvCxnSpPr>
          <p:nvPr/>
        </p:nvCxnSpPr>
        <p:spPr>
          <a:xfrm rot="16200000" flipH="1">
            <a:off x="8018883" y="34921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77881" y="4686143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Node T0 Be Deleted Has 2 Children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2" name="Oval 41"/>
          <p:cNvSpPr/>
          <p:nvPr/>
        </p:nvSpPr>
        <p:spPr>
          <a:xfrm>
            <a:off x="3631961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4434811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5" name="Straight Connector 44"/>
          <p:cNvCxnSpPr>
            <a:stCxn id="42" idx="5"/>
            <a:endCxn id="43" idx="1"/>
          </p:cNvCxnSpPr>
          <p:nvPr/>
        </p:nvCxnSpPr>
        <p:spPr>
          <a:xfrm rot="16200000" flipH="1">
            <a:off x="4271162" y="2111881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63175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0" name="Straight Connector 49"/>
          <p:cNvCxnSpPr>
            <a:stCxn id="42" idx="3"/>
            <a:endCxn id="48" idx="7"/>
          </p:cNvCxnSpPr>
          <p:nvPr/>
        </p:nvCxnSpPr>
        <p:spPr>
          <a:xfrm rot="5400000">
            <a:off x="3485344" y="212891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63505" y="278605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57" name="Straight Connector 56"/>
          <p:cNvCxnSpPr>
            <a:stCxn id="43" idx="5"/>
          </p:cNvCxnSpPr>
          <p:nvPr/>
        </p:nvCxnSpPr>
        <p:spPr>
          <a:xfrm rot="16200000" flipH="1">
            <a:off x="5095984" y="2661412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92199" y="328612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9" name="Straight Connector 58"/>
          <p:cNvCxnSpPr>
            <a:stCxn id="55" idx="5"/>
          </p:cNvCxnSpPr>
          <p:nvPr/>
        </p:nvCxnSpPr>
        <p:spPr>
          <a:xfrm rot="16200000" flipH="1">
            <a:off x="6065628" y="3120529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05919" y="279831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64" name="Straight Connector 63"/>
          <p:cNvCxnSpPr>
            <a:endCxn id="63" idx="7"/>
          </p:cNvCxnSpPr>
          <p:nvPr/>
        </p:nvCxnSpPr>
        <p:spPr>
          <a:xfrm rot="5400000">
            <a:off x="2628088" y="2641236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62188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6" name="Straight Connector 65"/>
          <p:cNvCxnSpPr>
            <a:stCxn id="48" idx="5"/>
          </p:cNvCxnSpPr>
          <p:nvPr/>
        </p:nvCxnSpPr>
        <p:spPr>
          <a:xfrm rot="16200000" flipH="1">
            <a:off x="3458610" y="2727150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4414" y="329838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68" name="Straight Connector 67"/>
          <p:cNvCxnSpPr>
            <a:endCxn id="67" idx="7"/>
          </p:cNvCxnSpPr>
          <p:nvPr/>
        </p:nvCxnSpPr>
        <p:spPr>
          <a:xfrm rot="5400000">
            <a:off x="1836583" y="314130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86644" y="37392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7060073" y="3573672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23569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cxnSp>
        <p:nvCxnSpPr>
          <p:cNvPr id="72" name="Straight Connector 71"/>
          <p:cNvCxnSpPr>
            <a:endCxn id="71" idx="7"/>
          </p:cNvCxnSpPr>
          <p:nvPr/>
        </p:nvCxnSpPr>
        <p:spPr>
          <a:xfrm rot="5400000">
            <a:off x="6045738" y="362911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572000" y="336981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5194169" y="3212740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649125" y="442913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5643570" y="488227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 rot="16200000" flipH="1">
            <a:off x="5416999" y="4716680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216888" y="421287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720" y="4121072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out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data part of </a:t>
            </a:r>
            <a:r>
              <a:rPr lang="en-US" dirty="0" err="1" smtClean="0"/>
              <a:t>inorder</a:t>
            </a:r>
            <a:r>
              <a:rPr lang="en-US" dirty="0" smtClean="0"/>
              <a:t> successor at the  node to be deleted.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delete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55" idx="7"/>
          </p:cNvCxnSpPr>
          <p:nvPr/>
        </p:nvCxnSpPr>
        <p:spPr>
          <a:xfrm rot="5400000" flipH="1" flipV="1">
            <a:off x="5914678" y="2426481"/>
            <a:ext cx="440885" cy="44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7950" y="2000240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node to be deleted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Node T0 Be Deleted Has 2 Children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2" name="Oval 41"/>
          <p:cNvSpPr/>
          <p:nvPr/>
        </p:nvSpPr>
        <p:spPr>
          <a:xfrm>
            <a:off x="3631961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4434811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5" name="Straight Connector 44"/>
          <p:cNvCxnSpPr>
            <a:stCxn id="42" idx="5"/>
            <a:endCxn id="43" idx="1"/>
          </p:cNvCxnSpPr>
          <p:nvPr/>
        </p:nvCxnSpPr>
        <p:spPr>
          <a:xfrm rot="16200000" flipH="1">
            <a:off x="4271162" y="2111881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63175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0" name="Straight Connector 49"/>
          <p:cNvCxnSpPr>
            <a:stCxn id="42" idx="3"/>
            <a:endCxn id="48" idx="7"/>
          </p:cNvCxnSpPr>
          <p:nvPr/>
        </p:nvCxnSpPr>
        <p:spPr>
          <a:xfrm rot="5400000">
            <a:off x="3485344" y="212891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63505" y="278605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cxnSp>
        <p:nvCxnSpPr>
          <p:cNvPr id="57" name="Straight Connector 56"/>
          <p:cNvCxnSpPr>
            <a:stCxn id="43" idx="5"/>
          </p:cNvCxnSpPr>
          <p:nvPr/>
        </p:nvCxnSpPr>
        <p:spPr>
          <a:xfrm rot="16200000" flipH="1">
            <a:off x="5095984" y="2661412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92199" y="328612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9" name="Straight Connector 58"/>
          <p:cNvCxnSpPr>
            <a:stCxn id="55" idx="5"/>
          </p:cNvCxnSpPr>
          <p:nvPr/>
        </p:nvCxnSpPr>
        <p:spPr>
          <a:xfrm rot="16200000" flipH="1">
            <a:off x="6065628" y="3120529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05919" y="279831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64" name="Straight Connector 63"/>
          <p:cNvCxnSpPr>
            <a:endCxn id="63" idx="7"/>
          </p:cNvCxnSpPr>
          <p:nvPr/>
        </p:nvCxnSpPr>
        <p:spPr>
          <a:xfrm rot="5400000">
            <a:off x="2628088" y="2641236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62188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6" name="Straight Connector 65"/>
          <p:cNvCxnSpPr>
            <a:stCxn id="48" idx="5"/>
          </p:cNvCxnSpPr>
          <p:nvPr/>
        </p:nvCxnSpPr>
        <p:spPr>
          <a:xfrm rot="16200000" flipH="1">
            <a:off x="3458610" y="2727150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4414" y="329838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68" name="Straight Connector 67"/>
          <p:cNvCxnSpPr>
            <a:endCxn id="67" idx="7"/>
          </p:cNvCxnSpPr>
          <p:nvPr/>
        </p:nvCxnSpPr>
        <p:spPr>
          <a:xfrm rot="5400000">
            <a:off x="1836583" y="314130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86644" y="37392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7060073" y="3573672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23569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cxnSp>
        <p:nvCxnSpPr>
          <p:cNvPr id="72" name="Straight Connector 71"/>
          <p:cNvCxnSpPr>
            <a:endCxn id="71" idx="7"/>
          </p:cNvCxnSpPr>
          <p:nvPr/>
        </p:nvCxnSpPr>
        <p:spPr>
          <a:xfrm rot="5400000">
            <a:off x="6045738" y="362911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572000" y="336981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5194169" y="3212740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649125" y="442913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5643570" y="488227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 rot="16200000" flipH="1">
            <a:off x="5416999" y="4716680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216888" y="421287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720" y="4121072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out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data part of </a:t>
            </a:r>
            <a:r>
              <a:rPr lang="en-US" dirty="0" err="1" smtClean="0"/>
              <a:t>inorder</a:t>
            </a:r>
            <a:r>
              <a:rPr lang="en-US" dirty="0" smtClean="0"/>
              <a:t> successor at the  node to be deleted.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delete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55" idx="7"/>
          </p:cNvCxnSpPr>
          <p:nvPr/>
        </p:nvCxnSpPr>
        <p:spPr>
          <a:xfrm rot="5400000" flipH="1" flipV="1">
            <a:off x="5914678" y="2426481"/>
            <a:ext cx="440885" cy="445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57950" y="200024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</a:t>
            </a:r>
            <a:r>
              <a:rPr lang="en-US" dirty="0" err="1" smtClean="0"/>
              <a:t>inorder</a:t>
            </a:r>
            <a:r>
              <a:rPr lang="en-US" dirty="0" smtClean="0"/>
              <a:t> successor at that node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Node T0 Be Deleted Has 2 Children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2" name="Oval 41"/>
          <p:cNvSpPr/>
          <p:nvPr/>
        </p:nvSpPr>
        <p:spPr>
          <a:xfrm>
            <a:off x="3631961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4434811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5" name="Straight Connector 44"/>
          <p:cNvCxnSpPr>
            <a:stCxn id="42" idx="5"/>
            <a:endCxn id="43" idx="1"/>
          </p:cNvCxnSpPr>
          <p:nvPr/>
        </p:nvCxnSpPr>
        <p:spPr>
          <a:xfrm rot="16200000" flipH="1">
            <a:off x="4271162" y="2111881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63175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0" name="Straight Connector 49"/>
          <p:cNvCxnSpPr>
            <a:stCxn id="42" idx="3"/>
            <a:endCxn id="48" idx="7"/>
          </p:cNvCxnSpPr>
          <p:nvPr/>
        </p:nvCxnSpPr>
        <p:spPr>
          <a:xfrm rot="5400000">
            <a:off x="3485344" y="212891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63505" y="278605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cxnSp>
        <p:nvCxnSpPr>
          <p:cNvPr id="57" name="Straight Connector 56"/>
          <p:cNvCxnSpPr>
            <a:stCxn id="43" idx="5"/>
          </p:cNvCxnSpPr>
          <p:nvPr/>
        </p:nvCxnSpPr>
        <p:spPr>
          <a:xfrm rot="16200000" flipH="1">
            <a:off x="5095984" y="2661412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92199" y="328612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9" name="Straight Connector 58"/>
          <p:cNvCxnSpPr>
            <a:stCxn id="55" idx="5"/>
          </p:cNvCxnSpPr>
          <p:nvPr/>
        </p:nvCxnSpPr>
        <p:spPr>
          <a:xfrm rot="16200000" flipH="1">
            <a:off x="6065628" y="3120529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05919" y="279831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64" name="Straight Connector 63"/>
          <p:cNvCxnSpPr>
            <a:endCxn id="63" idx="7"/>
          </p:cNvCxnSpPr>
          <p:nvPr/>
        </p:nvCxnSpPr>
        <p:spPr>
          <a:xfrm rot="5400000">
            <a:off x="2628088" y="2641236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62188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6" name="Straight Connector 65"/>
          <p:cNvCxnSpPr>
            <a:stCxn id="48" idx="5"/>
          </p:cNvCxnSpPr>
          <p:nvPr/>
        </p:nvCxnSpPr>
        <p:spPr>
          <a:xfrm rot="16200000" flipH="1">
            <a:off x="3458610" y="2727150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4414" y="329838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68" name="Straight Connector 67"/>
          <p:cNvCxnSpPr>
            <a:endCxn id="67" idx="7"/>
          </p:cNvCxnSpPr>
          <p:nvPr/>
        </p:nvCxnSpPr>
        <p:spPr>
          <a:xfrm rot="5400000">
            <a:off x="1836583" y="314130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86644" y="37392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7060073" y="3573672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23569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cxnSp>
        <p:nvCxnSpPr>
          <p:cNvPr id="72" name="Straight Connector 71"/>
          <p:cNvCxnSpPr>
            <a:endCxn id="71" idx="7"/>
          </p:cNvCxnSpPr>
          <p:nvPr/>
        </p:nvCxnSpPr>
        <p:spPr>
          <a:xfrm rot="5400000">
            <a:off x="6045738" y="362911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572000" y="336981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5194169" y="3212740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649125" y="442913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sp>
        <p:nvSpPr>
          <p:cNvPr id="76" name="Oval 75"/>
          <p:cNvSpPr/>
          <p:nvPr/>
        </p:nvSpPr>
        <p:spPr>
          <a:xfrm>
            <a:off x="5643570" y="488227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77" name="Straight Connector 76"/>
          <p:cNvCxnSpPr/>
          <p:nvPr/>
        </p:nvCxnSpPr>
        <p:spPr>
          <a:xfrm rot="16200000" flipH="1">
            <a:off x="5416999" y="4716680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216888" y="421287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720" y="4121072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out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data part of </a:t>
            </a:r>
            <a:r>
              <a:rPr lang="en-US" dirty="0" err="1" smtClean="0"/>
              <a:t>inorder</a:t>
            </a:r>
            <a:r>
              <a:rPr lang="en-US" dirty="0" smtClean="0"/>
              <a:t> successor at the  node to be deleted.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delete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75" idx="6"/>
            <a:endCxn id="33" idx="1"/>
          </p:cNvCxnSpPr>
          <p:nvPr/>
        </p:nvCxnSpPr>
        <p:spPr>
          <a:xfrm>
            <a:off x="5292067" y="4714884"/>
            <a:ext cx="1208759" cy="2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0826" y="455975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delete this node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Node T0 Be Deleted Has 2 Children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2" name="Oval 41"/>
          <p:cNvSpPr/>
          <p:nvPr/>
        </p:nvSpPr>
        <p:spPr>
          <a:xfrm>
            <a:off x="3631961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4434811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5" name="Straight Connector 44"/>
          <p:cNvCxnSpPr>
            <a:stCxn id="42" idx="5"/>
            <a:endCxn id="43" idx="1"/>
          </p:cNvCxnSpPr>
          <p:nvPr/>
        </p:nvCxnSpPr>
        <p:spPr>
          <a:xfrm rot="16200000" flipH="1">
            <a:off x="4271162" y="2111881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63175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0" name="Straight Connector 49"/>
          <p:cNvCxnSpPr>
            <a:stCxn id="42" idx="3"/>
            <a:endCxn id="48" idx="7"/>
          </p:cNvCxnSpPr>
          <p:nvPr/>
        </p:nvCxnSpPr>
        <p:spPr>
          <a:xfrm rot="5400000">
            <a:off x="3485344" y="212891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363505" y="278605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IN" dirty="0"/>
          </a:p>
        </p:txBody>
      </p:sp>
      <p:cxnSp>
        <p:nvCxnSpPr>
          <p:cNvPr id="57" name="Straight Connector 56"/>
          <p:cNvCxnSpPr>
            <a:stCxn id="43" idx="5"/>
          </p:cNvCxnSpPr>
          <p:nvPr/>
        </p:nvCxnSpPr>
        <p:spPr>
          <a:xfrm rot="16200000" flipH="1">
            <a:off x="5095984" y="2661412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292199" y="328612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9" name="Straight Connector 58"/>
          <p:cNvCxnSpPr>
            <a:stCxn id="55" idx="5"/>
          </p:cNvCxnSpPr>
          <p:nvPr/>
        </p:nvCxnSpPr>
        <p:spPr>
          <a:xfrm rot="16200000" flipH="1">
            <a:off x="6065628" y="3120529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005919" y="279831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64" name="Straight Connector 63"/>
          <p:cNvCxnSpPr>
            <a:endCxn id="63" idx="7"/>
          </p:cNvCxnSpPr>
          <p:nvPr/>
        </p:nvCxnSpPr>
        <p:spPr>
          <a:xfrm rot="5400000">
            <a:off x="2628088" y="2641236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62188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6" name="Straight Connector 65"/>
          <p:cNvCxnSpPr>
            <a:stCxn id="48" idx="5"/>
          </p:cNvCxnSpPr>
          <p:nvPr/>
        </p:nvCxnSpPr>
        <p:spPr>
          <a:xfrm rot="16200000" flipH="1">
            <a:off x="3458610" y="2727150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4414" y="329838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68" name="Straight Connector 67"/>
          <p:cNvCxnSpPr>
            <a:endCxn id="67" idx="7"/>
          </p:cNvCxnSpPr>
          <p:nvPr/>
        </p:nvCxnSpPr>
        <p:spPr>
          <a:xfrm rot="5400000">
            <a:off x="1836583" y="314130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286644" y="37392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0" name="Straight Connector 69"/>
          <p:cNvCxnSpPr/>
          <p:nvPr/>
        </p:nvCxnSpPr>
        <p:spPr>
          <a:xfrm rot="16200000" flipH="1">
            <a:off x="7060073" y="3573672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23569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cxnSp>
        <p:nvCxnSpPr>
          <p:cNvPr id="72" name="Straight Connector 71"/>
          <p:cNvCxnSpPr>
            <a:endCxn id="71" idx="7"/>
          </p:cNvCxnSpPr>
          <p:nvPr/>
        </p:nvCxnSpPr>
        <p:spPr>
          <a:xfrm rot="5400000">
            <a:off x="6045738" y="362911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572000" y="336981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5194169" y="3212740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649125" y="442913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5216888" y="421287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5720" y="4121072"/>
            <a:ext cx="507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out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the data part of </a:t>
            </a:r>
            <a:r>
              <a:rPr lang="en-US" dirty="0" err="1" smtClean="0"/>
              <a:t>inorder</a:t>
            </a:r>
            <a:r>
              <a:rPr lang="en-US" dirty="0" smtClean="0"/>
              <a:t> successor at the  node to be deleted.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Now delete the </a:t>
            </a:r>
            <a:r>
              <a:rPr lang="en-US" dirty="0" err="1" smtClean="0"/>
              <a:t>inorder</a:t>
            </a:r>
            <a:r>
              <a:rPr lang="en-US" dirty="0" smtClean="0"/>
              <a:t> successor.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75" idx="6"/>
            <a:endCxn id="33" idx="1"/>
          </p:cNvCxnSpPr>
          <p:nvPr/>
        </p:nvCxnSpPr>
        <p:spPr>
          <a:xfrm>
            <a:off x="5292067" y="4714884"/>
            <a:ext cx="1208759" cy="2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0826" y="455975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deletion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Deletion In A 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7"/>
            <a:ext cx="871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{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*left;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err="1" smtClean="0"/>
              <a:t>int</a:t>
            </a:r>
            <a:r>
              <a:rPr lang="en-US" sz="2100" dirty="0" smtClean="0"/>
              <a:t> data;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*right;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};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void </a:t>
            </a:r>
            <a:r>
              <a:rPr lang="en-US" sz="2100" dirty="0" err="1" smtClean="0"/>
              <a:t>del_node</a:t>
            </a:r>
            <a:r>
              <a:rPr lang="en-US" sz="2100" dirty="0" smtClean="0"/>
              <a:t>(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**, </a:t>
            </a:r>
            <a:r>
              <a:rPr lang="en-US" sz="2100" dirty="0" err="1" smtClean="0"/>
              <a:t>int</a:t>
            </a:r>
            <a:r>
              <a:rPr lang="en-US" sz="2100" dirty="0" smtClean="0"/>
              <a:t>);</a:t>
            </a:r>
          </a:p>
          <a:p>
            <a:pPr marL="457200" indent="-457200"/>
            <a:r>
              <a:rPr lang="en-US" sz="2100" dirty="0" err="1" smtClean="0"/>
              <a:t>int</a:t>
            </a:r>
            <a:r>
              <a:rPr lang="en-US" sz="2100" dirty="0" smtClean="0"/>
              <a:t> search(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*, </a:t>
            </a:r>
            <a:r>
              <a:rPr lang="en-US" sz="2100" dirty="0" err="1" smtClean="0"/>
              <a:t>int</a:t>
            </a:r>
            <a:r>
              <a:rPr lang="en-US" sz="2100" dirty="0" smtClean="0"/>
              <a:t>, 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**, 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**);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void main()</a:t>
            </a:r>
          </a:p>
          <a:p>
            <a:pPr marL="457200" indent="-457200"/>
            <a:r>
              <a:rPr lang="en-US" sz="2100" dirty="0" smtClean="0"/>
              <a:t>{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*root=NULL;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	append(&amp;root, 10);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smtClean="0"/>
              <a:t>.</a:t>
            </a:r>
          </a:p>
          <a:p>
            <a:pPr marL="457200" indent="-457200"/>
            <a:r>
              <a:rPr lang="en-US" sz="2100" dirty="0" smtClean="0"/>
              <a:t>	.</a:t>
            </a:r>
          </a:p>
          <a:p>
            <a:pPr marL="457200" indent="-457200"/>
            <a:r>
              <a:rPr lang="en-US" sz="2100" dirty="0" smtClean="0"/>
              <a:t>	</a:t>
            </a:r>
            <a:r>
              <a:rPr lang="en-US" sz="2100" dirty="0" err="1" smtClean="0"/>
              <a:t>del_node</a:t>
            </a:r>
            <a:r>
              <a:rPr lang="en-US" sz="2100" dirty="0" smtClean="0"/>
              <a:t>(&amp;</a:t>
            </a:r>
            <a:r>
              <a:rPr lang="en-US" sz="2100" dirty="0" err="1" smtClean="0"/>
              <a:t>root,x</a:t>
            </a:r>
            <a:r>
              <a:rPr lang="en-US" sz="2100" dirty="0" smtClean="0"/>
              <a:t>);</a:t>
            </a:r>
            <a:endParaRPr lang="en-US" sz="2100" dirty="0" smtClean="0"/>
          </a:p>
          <a:p>
            <a:pPr marL="457200" indent="-457200"/>
            <a:r>
              <a:rPr lang="en-US" sz="2100" dirty="0" smtClean="0"/>
              <a:t>}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3558</TotalTime>
  <Words>492</Words>
  <Application>Microsoft Office PowerPoint</Application>
  <PresentationFormat>On-screen Show (4:3)</PresentationFormat>
  <Paragraphs>252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Deletion In A Binary Search Tree</vt:lpstr>
      <vt:lpstr>Deletion Of Leaf Node In A Binary Tree</vt:lpstr>
      <vt:lpstr>Node T0 Be Deleted Has Only One Child </vt:lpstr>
      <vt:lpstr>Node T0 Be Deleted Has 2 Children</vt:lpstr>
      <vt:lpstr>Node T0 Be Deleted Has 2 Children</vt:lpstr>
      <vt:lpstr>Node T0 Be Deleted Has 2 Children</vt:lpstr>
      <vt:lpstr>Node T0 Be Deleted Has 2 Children</vt:lpstr>
      <vt:lpstr>Deletion In A Binary Search Tree</vt:lpstr>
      <vt:lpstr>Deletion In A Binary Search Tree</vt:lpstr>
      <vt:lpstr>Deletion In A Binary Search Tree</vt:lpstr>
      <vt:lpstr>Deletion In A Binary Search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316</cp:revision>
  <dcterms:created xsi:type="dcterms:W3CDTF">2015-12-21T13:46:48Z</dcterms:created>
  <dcterms:modified xsi:type="dcterms:W3CDTF">2020-10-08T05:29:49Z</dcterms:modified>
</cp:coreProperties>
</file>