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391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</a:t>
            </a:r>
            <a:r>
              <a:rPr lang="en-US" sz="4400" smtClean="0">
                <a:solidFill>
                  <a:srgbClr val="FF0000"/>
                </a:solidFill>
              </a:rPr>
              <a:t>25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85720" y="1500174"/>
            <a:ext cx="40783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insert(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index,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, par;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=index;</a:t>
            </a:r>
          </a:p>
          <a:p>
            <a:r>
              <a:rPr lang="en-US" dirty="0" smtClean="0"/>
              <a:t>	while(</a:t>
            </a:r>
            <a:r>
              <a:rPr lang="en-US" dirty="0" err="1" smtClean="0"/>
              <a:t>ptr</a:t>
            </a:r>
            <a:r>
              <a:rPr lang="en-US" dirty="0" smtClean="0"/>
              <a:t>&gt;1)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par=</a:t>
            </a:r>
            <a:r>
              <a:rPr lang="en-US" dirty="0" err="1" smtClean="0"/>
              <a:t>ptr</a:t>
            </a:r>
            <a:r>
              <a:rPr lang="en-US" dirty="0" smtClean="0"/>
              <a:t>/2;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arr</a:t>
            </a:r>
            <a:r>
              <a:rPr lang="en-US" dirty="0" smtClean="0"/>
              <a:t>[par]&gt;x)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ptr</a:t>
            </a:r>
            <a:r>
              <a:rPr lang="en-US" dirty="0" smtClean="0"/>
              <a:t>]=x;</a:t>
            </a:r>
          </a:p>
          <a:p>
            <a:r>
              <a:rPr lang="en-US" dirty="0" smtClean="0"/>
              <a:t>			return;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ptr</a:t>
            </a:r>
            <a:r>
              <a:rPr lang="en-US" dirty="0" smtClean="0"/>
              <a:t>]=</a:t>
            </a:r>
            <a:r>
              <a:rPr lang="en-US" dirty="0" err="1" smtClean="0"/>
              <a:t>arr</a:t>
            </a:r>
            <a:r>
              <a:rPr lang="en-US" dirty="0" smtClean="0"/>
              <a:t>[par];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ptr</a:t>
            </a:r>
            <a:r>
              <a:rPr lang="en-US" dirty="0" smtClean="0"/>
              <a:t>=par;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smtClean="0"/>
              <a:t>[1]=x;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Drawing A Binary Tree Using Tree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4341656" y="171448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286116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214942" y="285749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428860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857620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929322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4627408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3"/>
            <a:endCxn id="10" idx="0"/>
          </p:cNvCxnSpPr>
          <p:nvPr/>
        </p:nvCxnSpPr>
        <p:spPr>
          <a:xfrm rot="5400000">
            <a:off x="3742449" y="2092693"/>
            <a:ext cx="522785" cy="8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rot="5400000">
            <a:off x="2821769" y="3250405"/>
            <a:ext cx="642942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 rot="16200000" flipH="1">
            <a:off x="3536149" y="3393281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5" idx="0"/>
          </p:cNvCxnSpPr>
          <p:nvPr/>
        </p:nvCxnSpPr>
        <p:spPr>
          <a:xfrm rot="5400000">
            <a:off x="4939035" y="3438845"/>
            <a:ext cx="571504" cy="551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0"/>
          </p:cNvCxnSpPr>
          <p:nvPr/>
        </p:nvCxnSpPr>
        <p:spPr>
          <a:xfrm rot="16200000" flipH="1">
            <a:off x="5589991" y="3339702"/>
            <a:ext cx="571504" cy="7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1" idx="0"/>
          </p:cNvCxnSpPr>
          <p:nvPr/>
        </p:nvCxnSpPr>
        <p:spPr>
          <a:xfrm rot="16200000" flipH="1">
            <a:off x="4898456" y="2255257"/>
            <a:ext cx="594223" cy="61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70218" y="2257251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714612" y="3071810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694892" y="3185945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357422" y="4471829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4000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786182" y="4471829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563105" y="4500570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920427" y="4471829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Drawing A Binary Tree Using Tree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4341656" y="3114507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286116" y="4186077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214942" y="4257515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428860" y="5400523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857620" y="5400523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929322" y="5400523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4627408" y="5400523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3"/>
            <a:endCxn id="10" idx="0"/>
          </p:cNvCxnSpPr>
          <p:nvPr/>
        </p:nvCxnSpPr>
        <p:spPr>
          <a:xfrm rot="5400000">
            <a:off x="3742449" y="3492712"/>
            <a:ext cx="522785" cy="8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rot="5400000">
            <a:off x="2821769" y="4650424"/>
            <a:ext cx="642942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 rot="16200000" flipH="1">
            <a:off x="3536149" y="4793300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5" idx="0"/>
          </p:cNvCxnSpPr>
          <p:nvPr/>
        </p:nvCxnSpPr>
        <p:spPr>
          <a:xfrm rot="5400000">
            <a:off x="4939035" y="4838864"/>
            <a:ext cx="571504" cy="551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0"/>
          </p:cNvCxnSpPr>
          <p:nvPr/>
        </p:nvCxnSpPr>
        <p:spPr>
          <a:xfrm rot="16200000" flipH="1">
            <a:off x="5589991" y="4739721"/>
            <a:ext cx="571504" cy="7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1" idx="0"/>
          </p:cNvCxnSpPr>
          <p:nvPr/>
        </p:nvCxnSpPr>
        <p:spPr>
          <a:xfrm rot="16200000" flipH="1">
            <a:off x="4898456" y="3655276"/>
            <a:ext cx="594223" cy="61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70218" y="3657270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714612" y="4471829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694892" y="4585964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357422" y="5871848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4000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786182" y="5871848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563105" y="5900589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920427" y="5871848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14282" y="1571612"/>
            <a:ext cx="7233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Preorder : 10, 5, 2, 8, 15, 12, 20    (Root, Left, Right)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Inorder</a:t>
            </a:r>
            <a:r>
              <a:rPr lang="en-US" sz="2400" dirty="0" smtClean="0"/>
              <a:t> : 2, 5, 8, 10, 12, 15, 20       (Left, Root, Right)</a:t>
            </a:r>
            <a:endParaRPr lang="en-IN" sz="2400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1821637" y="2321711"/>
            <a:ext cx="357190" cy="10001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Brace 32"/>
          <p:cNvSpPr/>
          <p:nvPr/>
        </p:nvSpPr>
        <p:spPr>
          <a:xfrm rot="5400000">
            <a:off x="3464711" y="2178835"/>
            <a:ext cx="357190" cy="1285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650177" y="2857496"/>
            <a:ext cx="59182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Left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286116" y="2857496"/>
            <a:ext cx="74571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Right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Drawing A Binary Tree Using Tree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4341656" y="3114507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286116" y="4186077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214942" y="4257515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428860" y="5400523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857620" y="5400523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929322" y="5400523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3"/>
            <a:endCxn id="10" idx="0"/>
          </p:cNvCxnSpPr>
          <p:nvPr/>
        </p:nvCxnSpPr>
        <p:spPr>
          <a:xfrm rot="5400000">
            <a:off x="3742449" y="3492712"/>
            <a:ext cx="522785" cy="8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rot="5400000">
            <a:off x="2821769" y="4650424"/>
            <a:ext cx="642942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 rot="16200000" flipH="1">
            <a:off x="3536149" y="4793300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0"/>
          </p:cNvCxnSpPr>
          <p:nvPr/>
        </p:nvCxnSpPr>
        <p:spPr>
          <a:xfrm rot="16200000" flipH="1">
            <a:off x="5589991" y="4739721"/>
            <a:ext cx="571504" cy="7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1" idx="0"/>
          </p:cNvCxnSpPr>
          <p:nvPr/>
        </p:nvCxnSpPr>
        <p:spPr>
          <a:xfrm rot="16200000" flipH="1">
            <a:off x="4898456" y="3655276"/>
            <a:ext cx="594223" cy="61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70218" y="3657270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714612" y="4471829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694892" y="4585964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357422" y="5871848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4000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786182" y="5871848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920427" y="5871848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14282" y="1571612"/>
            <a:ext cx="7233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Postorder</a:t>
            </a:r>
            <a:r>
              <a:rPr lang="en-US" sz="2400" dirty="0" smtClean="0"/>
              <a:t> : 2, 8, 5, 20, 15, 12       (Left, Right, Root)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Inorder</a:t>
            </a:r>
            <a:r>
              <a:rPr lang="en-US" sz="2400" dirty="0" smtClean="0"/>
              <a:t> : 2, 5, 8, 10,  15, 20          (Left, Root, Right)</a:t>
            </a:r>
            <a:endParaRPr lang="en-IN" sz="2400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1821637" y="2321711"/>
            <a:ext cx="357190" cy="10001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Brace 32"/>
          <p:cNvSpPr/>
          <p:nvPr/>
        </p:nvSpPr>
        <p:spPr>
          <a:xfrm rot="5400000">
            <a:off x="3321835" y="2321711"/>
            <a:ext cx="357190" cy="10001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650177" y="2857496"/>
            <a:ext cx="59182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Left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143240" y="2857496"/>
            <a:ext cx="74571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Right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214283" y="1500174"/>
            <a:ext cx="89297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Heap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7030A0"/>
                </a:solidFill>
              </a:rPr>
              <a:t>special </a:t>
            </a:r>
            <a:r>
              <a:rPr lang="en-US" sz="2400" dirty="0" smtClean="0"/>
              <a:t>type of </a:t>
            </a:r>
            <a:r>
              <a:rPr lang="en-US" sz="2400" b="1" dirty="0" smtClean="0">
                <a:solidFill>
                  <a:srgbClr val="FF0000"/>
                </a:solidFill>
              </a:rPr>
              <a:t>COMPLETE BINARY TREE</a:t>
            </a:r>
            <a:r>
              <a:rPr lang="en-US" sz="2400" dirty="0" smtClean="0"/>
              <a:t>, where the </a:t>
            </a:r>
            <a:r>
              <a:rPr lang="en-US" sz="2400" b="1" dirty="0" smtClean="0">
                <a:solidFill>
                  <a:srgbClr val="0070C0"/>
                </a:solidFill>
              </a:rPr>
              <a:t>root node</a:t>
            </a:r>
            <a:r>
              <a:rPr lang="en-US" sz="2400" dirty="0" smtClean="0"/>
              <a:t> and it’s children have a </a:t>
            </a:r>
            <a:r>
              <a:rPr lang="en-US" sz="2400" b="1" dirty="0" smtClean="0">
                <a:solidFill>
                  <a:srgbClr val="00B050"/>
                </a:solidFill>
              </a:rPr>
              <a:t>special bond/rule </a:t>
            </a:r>
            <a:r>
              <a:rPr lang="en-US" sz="2400" dirty="0" smtClean="0"/>
              <a:t>to be followed. The rule is either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root </a:t>
            </a:r>
            <a:r>
              <a:rPr lang="en-US" sz="2400" dirty="0" smtClean="0"/>
              <a:t>will be </a:t>
            </a:r>
            <a:r>
              <a:rPr lang="en-US" sz="2400" b="1" dirty="0" smtClean="0">
                <a:solidFill>
                  <a:srgbClr val="0070C0"/>
                </a:solidFill>
              </a:rPr>
              <a:t>greater than</a:t>
            </a:r>
            <a:r>
              <a:rPr lang="en-US" sz="2400" dirty="0" smtClean="0"/>
              <a:t> both it’s </a:t>
            </a:r>
            <a:r>
              <a:rPr lang="en-US" sz="2400" b="1" dirty="0" smtClean="0">
                <a:solidFill>
                  <a:srgbClr val="7030A0"/>
                </a:solidFill>
              </a:rPr>
              <a:t>children</a:t>
            </a:r>
            <a:r>
              <a:rPr lang="en-US" sz="2400" dirty="0" smtClean="0"/>
              <a:t> or it will be </a:t>
            </a:r>
            <a:r>
              <a:rPr lang="en-US" sz="2400" b="1" dirty="0" smtClean="0">
                <a:solidFill>
                  <a:srgbClr val="FF0000"/>
                </a:solidFill>
              </a:rPr>
              <a:t>smaller than </a:t>
            </a:r>
            <a:r>
              <a:rPr lang="en-US" sz="2400" dirty="0" smtClean="0"/>
              <a:t>both the children.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00B050"/>
                </a:solidFill>
              </a:rPr>
              <a:t>first case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heap</a:t>
            </a:r>
            <a:r>
              <a:rPr lang="en-US" sz="2400" dirty="0" smtClean="0"/>
              <a:t> is called </a:t>
            </a:r>
            <a:r>
              <a:rPr lang="en-US" sz="2400" b="1" dirty="0" smtClean="0">
                <a:solidFill>
                  <a:srgbClr val="0070C0"/>
                </a:solidFill>
              </a:rPr>
              <a:t>MAX HEAP </a:t>
            </a:r>
            <a:r>
              <a:rPr lang="en-US" sz="2400" dirty="0" smtClean="0"/>
              <a:t>while in the </a:t>
            </a:r>
            <a:r>
              <a:rPr lang="en-US" sz="2400" b="1" dirty="0" smtClean="0">
                <a:solidFill>
                  <a:srgbClr val="7030A0"/>
                </a:solidFill>
              </a:rPr>
              <a:t>second case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heap</a:t>
            </a:r>
            <a:r>
              <a:rPr lang="en-US" sz="2400" dirty="0" smtClean="0"/>
              <a:t> is called </a:t>
            </a:r>
            <a:r>
              <a:rPr lang="en-US" sz="2400" b="1" dirty="0" smtClean="0">
                <a:solidFill>
                  <a:srgbClr val="FF0000"/>
                </a:solidFill>
              </a:rPr>
              <a:t>MIN HEAP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214283" y="1500174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Draw a max heap for the following set of values:</a:t>
            </a:r>
          </a:p>
          <a:p>
            <a:endParaRPr lang="en-US" sz="2400" dirty="0" smtClean="0"/>
          </a:p>
          <a:p>
            <a:r>
              <a:rPr lang="en-US" sz="2400" dirty="0" smtClean="0"/>
              <a:t>10, 15, 2, 12, 18, 34, 11</a:t>
            </a:r>
            <a:endParaRPr lang="en-IN" sz="2400" dirty="0"/>
          </a:p>
        </p:txBody>
      </p:sp>
      <p:sp>
        <p:nvSpPr>
          <p:cNvPr id="6" name="Oval 5"/>
          <p:cNvSpPr/>
          <p:nvPr/>
        </p:nvSpPr>
        <p:spPr>
          <a:xfrm>
            <a:off x="1643042" y="3114507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314324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a.</a:t>
            </a:r>
            <a:endParaRPr lang="en-IN" sz="2400" dirty="0"/>
          </a:p>
        </p:txBody>
      </p:sp>
      <p:sp>
        <p:nvSpPr>
          <p:cNvPr id="14" name="Oval 13"/>
          <p:cNvSpPr/>
          <p:nvPr/>
        </p:nvSpPr>
        <p:spPr>
          <a:xfrm>
            <a:off x="1643042" y="466342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28596" y="469216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b.</a:t>
            </a:r>
            <a:endParaRPr lang="en-IN" sz="2400" dirty="0"/>
          </a:p>
        </p:txBody>
      </p:sp>
      <p:sp>
        <p:nvSpPr>
          <p:cNvPr id="16" name="Oval 15"/>
          <p:cNvSpPr/>
          <p:nvPr/>
        </p:nvSpPr>
        <p:spPr>
          <a:xfrm>
            <a:off x="857224" y="571501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17" name="Straight Connector 16"/>
          <p:cNvCxnSpPr>
            <a:stCxn id="14" idx="3"/>
            <a:endCxn id="16" idx="0"/>
          </p:cNvCxnSpPr>
          <p:nvPr/>
        </p:nvCxnSpPr>
        <p:spPr>
          <a:xfrm rot="5400000">
            <a:off x="1188685" y="5166501"/>
            <a:ext cx="502807" cy="59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3106572">
            <a:off x="1120480" y="4661101"/>
            <a:ext cx="435672" cy="1350618"/>
          </a:xfrm>
          <a:prstGeom prst="arc">
            <a:avLst>
              <a:gd name="adj1" fmla="val 16665279"/>
              <a:gd name="adj2" fmla="val 47526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3752692" y="466342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2928926" y="571501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21" name="Straight Connector 20"/>
          <p:cNvCxnSpPr>
            <a:stCxn id="19" idx="3"/>
            <a:endCxn id="20" idx="0"/>
          </p:cNvCxnSpPr>
          <p:nvPr/>
        </p:nvCxnSpPr>
        <p:spPr>
          <a:xfrm rot="5400000">
            <a:off x="3288848" y="5157014"/>
            <a:ext cx="502807" cy="61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286117" y="4572007"/>
            <a:ext cx="300039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53088" y="323466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5929322" y="428625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30" name="Straight Connector 29"/>
          <p:cNvCxnSpPr>
            <a:stCxn id="27" idx="3"/>
            <a:endCxn id="28" idx="0"/>
          </p:cNvCxnSpPr>
          <p:nvPr/>
        </p:nvCxnSpPr>
        <p:spPr>
          <a:xfrm rot="5400000">
            <a:off x="6289244" y="3728254"/>
            <a:ext cx="502807" cy="61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29520" y="435769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32" name="Straight Connector 31"/>
          <p:cNvCxnSpPr>
            <a:stCxn id="27" idx="5"/>
            <a:endCxn id="31" idx="0"/>
          </p:cNvCxnSpPr>
          <p:nvPr/>
        </p:nvCxnSpPr>
        <p:spPr>
          <a:xfrm rot="16200000" flipH="1">
            <a:off x="7239310" y="3846012"/>
            <a:ext cx="574245" cy="44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7" name="Oval 26"/>
          <p:cNvSpPr/>
          <p:nvPr/>
        </p:nvSpPr>
        <p:spPr>
          <a:xfrm>
            <a:off x="1966742" y="178592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1285852" y="250030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30" name="Straight Connector 29"/>
          <p:cNvCxnSpPr>
            <a:stCxn id="27" idx="3"/>
            <a:endCxn id="28" idx="0"/>
          </p:cNvCxnSpPr>
          <p:nvPr/>
        </p:nvCxnSpPr>
        <p:spPr>
          <a:xfrm rot="5400000">
            <a:off x="1742942" y="2182348"/>
            <a:ext cx="165595" cy="470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43174" y="257174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32" name="Straight Connector 31"/>
          <p:cNvCxnSpPr>
            <a:stCxn id="27" idx="5"/>
            <a:endCxn id="31" idx="0"/>
          </p:cNvCxnSpPr>
          <p:nvPr/>
        </p:nvCxnSpPr>
        <p:spPr>
          <a:xfrm rot="16200000" flipH="1">
            <a:off x="2621570" y="2228668"/>
            <a:ext cx="237033" cy="44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596" y="189576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c.</a:t>
            </a:r>
            <a:endParaRPr lang="en-IN" sz="2400" dirty="0"/>
          </a:p>
        </p:txBody>
      </p:sp>
      <p:sp>
        <p:nvSpPr>
          <p:cNvPr id="23" name="Oval 22"/>
          <p:cNvSpPr/>
          <p:nvPr/>
        </p:nvSpPr>
        <p:spPr>
          <a:xfrm>
            <a:off x="819276" y="3429000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25" name="Straight Connector 24"/>
          <p:cNvCxnSpPr>
            <a:stCxn id="28" idx="4"/>
            <a:endCxn id="23" idx="0"/>
          </p:cNvCxnSpPr>
          <p:nvPr/>
        </p:nvCxnSpPr>
        <p:spPr>
          <a:xfrm rot="5400000">
            <a:off x="1214414" y="3052836"/>
            <a:ext cx="285752" cy="466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3106572">
            <a:off x="906166" y="2417917"/>
            <a:ext cx="435672" cy="1350618"/>
          </a:xfrm>
          <a:prstGeom prst="arc">
            <a:avLst>
              <a:gd name="adj1" fmla="val 15779211"/>
              <a:gd name="adj2" fmla="val 47526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181584" y="178592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5534184" y="257174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36" name="Straight Connector 35"/>
          <p:cNvCxnSpPr>
            <a:stCxn id="34" idx="3"/>
            <a:endCxn id="35" idx="0"/>
          </p:cNvCxnSpPr>
          <p:nvPr/>
        </p:nvCxnSpPr>
        <p:spPr>
          <a:xfrm rot="5400000">
            <a:off x="5938810" y="2234812"/>
            <a:ext cx="237033" cy="43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8016" y="257174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38" name="Straight Connector 37"/>
          <p:cNvCxnSpPr>
            <a:stCxn id="34" idx="5"/>
            <a:endCxn id="37" idx="0"/>
          </p:cNvCxnSpPr>
          <p:nvPr/>
        </p:nvCxnSpPr>
        <p:spPr>
          <a:xfrm rot="16200000" flipH="1">
            <a:off x="6836412" y="2228668"/>
            <a:ext cx="237033" cy="44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62680" y="3429000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41" name="Straight Connector 40"/>
          <p:cNvCxnSpPr>
            <a:stCxn id="35" idx="4"/>
            <a:endCxn id="40" idx="0"/>
          </p:cNvCxnSpPr>
          <p:nvPr/>
        </p:nvCxnSpPr>
        <p:spPr>
          <a:xfrm rot="5400000">
            <a:off x="5446001" y="3036091"/>
            <a:ext cx="21431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04690" y="414338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1357290" y="492919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5" name="Straight Connector 44"/>
          <p:cNvCxnSpPr>
            <a:stCxn id="43" idx="3"/>
            <a:endCxn id="44" idx="0"/>
          </p:cNvCxnSpPr>
          <p:nvPr/>
        </p:nvCxnSpPr>
        <p:spPr>
          <a:xfrm rot="5400000">
            <a:off x="1761916" y="4592266"/>
            <a:ext cx="237033" cy="43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681122" y="492919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47" name="Straight Connector 46"/>
          <p:cNvCxnSpPr>
            <a:stCxn id="43" idx="5"/>
            <a:endCxn id="46" idx="0"/>
          </p:cNvCxnSpPr>
          <p:nvPr/>
        </p:nvCxnSpPr>
        <p:spPr>
          <a:xfrm rot="16200000" flipH="1">
            <a:off x="2659518" y="4586122"/>
            <a:ext cx="237033" cy="44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85786" y="578645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49" name="Straight Connector 48"/>
          <p:cNvCxnSpPr>
            <a:stCxn id="44" idx="4"/>
            <a:endCxn id="48" idx="0"/>
          </p:cNvCxnSpPr>
          <p:nvPr/>
        </p:nvCxnSpPr>
        <p:spPr>
          <a:xfrm rot="5400000">
            <a:off x="1269107" y="5393545"/>
            <a:ext cx="21431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7158" y="4324657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d.</a:t>
            </a:r>
            <a:endParaRPr lang="en-IN" sz="2400" dirty="0"/>
          </a:p>
        </p:txBody>
      </p:sp>
      <p:sp>
        <p:nvSpPr>
          <p:cNvPr id="51" name="Oval 50"/>
          <p:cNvSpPr/>
          <p:nvPr/>
        </p:nvSpPr>
        <p:spPr>
          <a:xfrm>
            <a:off x="1770689" y="578645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52" name="Straight Connector 51"/>
          <p:cNvCxnSpPr>
            <a:stCxn id="44" idx="4"/>
            <a:endCxn id="51" idx="0"/>
          </p:cNvCxnSpPr>
          <p:nvPr/>
        </p:nvCxnSpPr>
        <p:spPr>
          <a:xfrm rot="16200000" flipH="1">
            <a:off x="1769931" y="5464225"/>
            <a:ext cx="214314" cy="430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20566484">
            <a:off x="1976127" y="4982427"/>
            <a:ext cx="435672" cy="1350618"/>
          </a:xfrm>
          <a:prstGeom prst="arc">
            <a:avLst>
              <a:gd name="adj1" fmla="val 15779211"/>
              <a:gd name="adj2" fmla="val 47526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4681386" y="421481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56" name="Oval 55"/>
          <p:cNvSpPr/>
          <p:nvPr/>
        </p:nvSpPr>
        <p:spPr>
          <a:xfrm>
            <a:off x="4033986" y="500063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57" name="Straight Connector 56"/>
          <p:cNvCxnSpPr>
            <a:stCxn id="55" idx="3"/>
            <a:endCxn id="56" idx="0"/>
          </p:cNvCxnSpPr>
          <p:nvPr/>
        </p:nvCxnSpPr>
        <p:spPr>
          <a:xfrm rot="5400000">
            <a:off x="4438612" y="4663704"/>
            <a:ext cx="237033" cy="43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357818" y="500063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59" name="Straight Connector 58"/>
          <p:cNvCxnSpPr>
            <a:stCxn id="55" idx="5"/>
            <a:endCxn id="58" idx="0"/>
          </p:cNvCxnSpPr>
          <p:nvPr/>
        </p:nvCxnSpPr>
        <p:spPr>
          <a:xfrm rot="16200000" flipH="1">
            <a:off x="5336214" y="4657560"/>
            <a:ext cx="237033" cy="44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462482" y="585789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61" name="Straight Connector 60"/>
          <p:cNvCxnSpPr>
            <a:stCxn id="56" idx="4"/>
            <a:endCxn id="60" idx="0"/>
          </p:cNvCxnSpPr>
          <p:nvPr/>
        </p:nvCxnSpPr>
        <p:spPr>
          <a:xfrm rot="5400000">
            <a:off x="3945803" y="5464983"/>
            <a:ext cx="21431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447385" y="585789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63" name="Straight Connector 62"/>
          <p:cNvCxnSpPr>
            <a:stCxn id="56" idx="4"/>
            <a:endCxn id="62" idx="0"/>
          </p:cNvCxnSpPr>
          <p:nvPr/>
        </p:nvCxnSpPr>
        <p:spPr>
          <a:xfrm rot="16200000" flipH="1">
            <a:off x="4446627" y="5535663"/>
            <a:ext cx="214314" cy="430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13664550">
            <a:off x="4286088" y="3995731"/>
            <a:ext cx="435672" cy="1350618"/>
          </a:xfrm>
          <a:prstGeom prst="arc">
            <a:avLst>
              <a:gd name="adj1" fmla="val 15779211"/>
              <a:gd name="adj2" fmla="val 47526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7467468" y="423106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sp>
        <p:nvSpPr>
          <p:cNvPr id="66" name="Oval 65"/>
          <p:cNvSpPr/>
          <p:nvPr/>
        </p:nvSpPr>
        <p:spPr>
          <a:xfrm>
            <a:off x="6820068" y="501688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67" name="Straight Connector 66"/>
          <p:cNvCxnSpPr>
            <a:stCxn id="65" idx="3"/>
            <a:endCxn id="66" idx="0"/>
          </p:cNvCxnSpPr>
          <p:nvPr/>
        </p:nvCxnSpPr>
        <p:spPr>
          <a:xfrm rot="5400000">
            <a:off x="7224694" y="4679954"/>
            <a:ext cx="237033" cy="43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143900" y="501688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69" name="Straight Connector 68"/>
          <p:cNvCxnSpPr>
            <a:stCxn id="65" idx="5"/>
            <a:endCxn id="68" idx="0"/>
          </p:cNvCxnSpPr>
          <p:nvPr/>
        </p:nvCxnSpPr>
        <p:spPr>
          <a:xfrm rot="16200000" flipH="1">
            <a:off x="8122296" y="4673810"/>
            <a:ext cx="237033" cy="449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564" y="587414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71" name="Straight Connector 70"/>
          <p:cNvCxnSpPr>
            <a:stCxn id="66" idx="4"/>
            <a:endCxn id="70" idx="0"/>
          </p:cNvCxnSpPr>
          <p:nvPr/>
        </p:nvCxnSpPr>
        <p:spPr>
          <a:xfrm rot="5400000">
            <a:off x="6731885" y="5481233"/>
            <a:ext cx="21431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233467" y="587414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73" name="Straight Connector 72"/>
          <p:cNvCxnSpPr>
            <a:stCxn id="66" idx="4"/>
            <a:endCxn id="72" idx="0"/>
          </p:cNvCxnSpPr>
          <p:nvPr/>
        </p:nvCxnSpPr>
        <p:spPr>
          <a:xfrm rot="16200000" flipH="1">
            <a:off x="7232709" y="5551913"/>
            <a:ext cx="214314" cy="430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5" name="Oval 64"/>
          <p:cNvSpPr/>
          <p:nvPr/>
        </p:nvSpPr>
        <p:spPr>
          <a:xfrm>
            <a:off x="1823866" y="164305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sp>
        <p:nvSpPr>
          <p:cNvPr id="66" name="Oval 65"/>
          <p:cNvSpPr/>
          <p:nvPr/>
        </p:nvSpPr>
        <p:spPr>
          <a:xfrm>
            <a:off x="928662" y="242886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67" name="Straight Connector 66"/>
          <p:cNvCxnSpPr>
            <a:stCxn id="65" idx="3"/>
            <a:endCxn id="66" idx="0"/>
          </p:cNvCxnSpPr>
          <p:nvPr/>
        </p:nvCxnSpPr>
        <p:spPr>
          <a:xfrm rot="5400000">
            <a:off x="1457190" y="1968034"/>
            <a:ext cx="237033" cy="68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786050" y="242886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69" name="Straight Connector 68"/>
          <p:cNvCxnSpPr>
            <a:stCxn id="65" idx="5"/>
            <a:endCxn id="68" idx="0"/>
          </p:cNvCxnSpPr>
          <p:nvPr/>
        </p:nvCxnSpPr>
        <p:spPr>
          <a:xfrm rot="16200000" flipH="1">
            <a:off x="2621570" y="1942916"/>
            <a:ext cx="237033" cy="734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57158" y="328612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71" name="Straight Connector 70"/>
          <p:cNvCxnSpPr>
            <a:stCxn id="66" idx="4"/>
            <a:endCxn id="70" idx="0"/>
          </p:cNvCxnSpPr>
          <p:nvPr/>
        </p:nvCxnSpPr>
        <p:spPr>
          <a:xfrm rot="5400000">
            <a:off x="840479" y="2893215"/>
            <a:ext cx="21431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357290" y="328612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73" name="Straight Connector 72"/>
          <p:cNvCxnSpPr>
            <a:stCxn id="66" idx="4"/>
            <a:endCxn id="72" idx="0"/>
          </p:cNvCxnSpPr>
          <p:nvPr/>
        </p:nvCxnSpPr>
        <p:spPr>
          <a:xfrm rot="16200000" flipH="1">
            <a:off x="1348917" y="2956280"/>
            <a:ext cx="214314" cy="44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8596" y="1785926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</a:t>
            </a:r>
            <a:endParaRPr lang="en-IN" sz="2400" dirty="0"/>
          </a:p>
        </p:txBody>
      </p:sp>
      <p:sp>
        <p:nvSpPr>
          <p:cNvPr id="74" name="Oval 73"/>
          <p:cNvSpPr/>
          <p:nvPr/>
        </p:nvSpPr>
        <p:spPr>
          <a:xfrm>
            <a:off x="2143108" y="3286124"/>
            <a:ext cx="714380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IN" dirty="0"/>
          </a:p>
        </p:txBody>
      </p:sp>
      <p:cxnSp>
        <p:nvCxnSpPr>
          <p:cNvPr id="75" name="Straight Connector 74"/>
          <p:cNvCxnSpPr>
            <a:stCxn id="68" idx="4"/>
            <a:endCxn id="74" idx="0"/>
          </p:cNvCxnSpPr>
          <p:nvPr/>
        </p:nvCxnSpPr>
        <p:spPr>
          <a:xfrm rot="5400000">
            <a:off x="2696753" y="2875356"/>
            <a:ext cx="214314" cy="607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rc 77"/>
          <p:cNvSpPr/>
          <p:nvPr/>
        </p:nvSpPr>
        <p:spPr>
          <a:xfrm rot="13106572">
            <a:off x="2334284" y="2538946"/>
            <a:ext cx="435672" cy="893078"/>
          </a:xfrm>
          <a:prstGeom prst="arc">
            <a:avLst>
              <a:gd name="adj1" fmla="val 15779211"/>
              <a:gd name="adj2" fmla="val 47526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c 78"/>
          <p:cNvSpPr/>
          <p:nvPr/>
        </p:nvSpPr>
        <p:spPr>
          <a:xfrm rot="19487651">
            <a:off x="2575014" y="1686958"/>
            <a:ext cx="435672" cy="893078"/>
          </a:xfrm>
          <a:prstGeom prst="arc">
            <a:avLst>
              <a:gd name="adj1" fmla="val 15779211"/>
              <a:gd name="adj2" fmla="val 47526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5824394" y="164305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81" name="Oval 80"/>
          <p:cNvSpPr/>
          <p:nvPr/>
        </p:nvSpPr>
        <p:spPr>
          <a:xfrm>
            <a:off x="4929190" y="242886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82" name="Straight Connector 81"/>
          <p:cNvCxnSpPr>
            <a:stCxn id="80" idx="3"/>
            <a:endCxn id="81" idx="0"/>
          </p:cNvCxnSpPr>
          <p:nvPr/>
        </p:nvCxnSpPr>
        <p:spPr>
          <a:xfrm rot="5400000">
            <a:off x="5457718" y="1968034"/>
            <a:ext cx="237033" cy="68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786578" y="242886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84" name="Straight Connector 83"/>
          <p:cNvCxnSpPr>
            <a:stCxn id="80" idx="5"/>
            <a:endCxn id="83" idx="0"/>
          </p:cNvCxnSpPr>
          <p:nvPr/>
        </p:nvCxnSpPr>
        <p:spPr>
          <a:xfrm rot="16200000" flipH="1">
            <a:off x="6622098" y="1942916"/>
            <a:ext cx="237033" cy="734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357686" y="328612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86" name="Straight Connector 85"/>
          <p:cNvCxnSpPr>
            <a:stCxn id="81" idx="4"/>
            <a:endCxn id="85" idx="0"/>
          </p:cNvCxnSpPr>
          <p:nvPr/>
        </p:nvCxnSpPr>
        <p:spPr>
          <a:xfrm rot="5400000">
            <a:off x="4841007" y="2893215"/>
            <a:ext cx="21431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357818" y="328612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88" name="Straight Connector 87"/>
          <p:cNvCxnSpPr>
            <a:stCxn id="81" idx="4"/>
            <a:endCxn id="87" idx="0"/>
          </p:cNvCxnSpPr>
          <p:nvPr/>
        </p:nvCxnSpPr>
        <p:spPr>
          <a:xfrm rot="16200000" flipH="1">
            <a:off x="5349445" y="2956280"/>
            <a:ext cx="214314" cy="44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143636" y="328612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91" name="Straight Connector 90"/>
          <p:cNvCxnSpPr>
            <a:stCxn id="83" idx="4"/>
            <a:endCxn id="90" idx="0"/>
          </p:cNvCxnSpPr>
          <p:nvPr/>
        </p:nvCxnSpPr>
        <p:spPr>
          <a:xfrm rot="5400000">
            <a:off x="6679421" y="2857496"/>
            <a:ext cx="214314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252494" y="428625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97" name="Oval 96"/>
          <p:cNvSpPr/>
          <p:nvPr/>
        </p:nvSpPr>
        <p:spPr>
          <a:xfrm>
            <a:off x="1357290" y="507207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98" name="Straight Connector 97"/>
          <p:cNvCxnSpPr>
            <a:stCxn id="96" idx="3"/>
            <a:endCxn id="97" idx="0"/>
          </p:cNvCxnSpPr>
          <p:nvPr/>
        </p:nvCxnSpPr>
        <p:spPr>
          <a:xfrm rot="5400000">
            <a:off x="1885818" y="4611240"/>
            <a:ext cx="237033" cy="68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214678" y="507207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100" name="Straight Connector 99"/>
          <p:cNvCxnSpPr>
            <a:stCxn id="96" idx="5"/>
            <a:endCxn id="99" idx="0"/>
          </p:cNvCxnSpPr>
          <p:nvPr/>
        </p:nvCxnSpPr>
        <p:spPr>
          <a:xfrm rot="16200000" flipH="1">
            <a:off x="3050198" y="4586122"/>
            <a:ext cx="237033" cy="734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85786" y="5929330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102" name="Straight Connector 101"/>
          <p:cNvCxnSpPr>
            <a:stCxn id="97" idx="4"/>
            <a:endCxn id="101" idx="0"/>
          </p:cNvCxnSpPr>
          <p:nvPr/>
        </p:nvCxnSpPr>
        <p:spPr>
          <a:xfrm rot="5400000">
            <a:off x="1269107" y="5536421"/>
            <a:ext cx="21431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785918" y="592933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04" name="Straight Connector 103"/>
          <p:cNvCxnSpPr>
            <a:stCxn id="97" idx="4"/>
            <a:endCxn id="103" idx="0"/>
          </p:cNvCxnSpPr>
          <p:nvPr/>
        </p:nvCxnSpPr>
        <p:spPr>
          <a:xfrm rot="16200000" flipH="1">
            <a:off x="1777545" y="5599486"/>
            <a:ext cx="214314" cy="44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2571736" y="592933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106" name="Straight Connector 105"/>
          <p:cNvCxnSpPr>
            <a:stCxn id="99" idx="4"/>
            <a:endCxn id="105" idx="0"/>
          </p:cNvCxnSpPr>
          <p:nvPr/>
        </p:nvCxnSpPr>
        <p:spPr>
          <a:xfrm rot="5400000">
            <a:off x="3107521" y="5500702"/>
            <a:ext cx="214314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8596" y="450057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f.</a:t>
            </a:r>
            <a:endParaRPr lang="en-IN" sz="2400" dirty="0"/>
          </a:p>
        </p:txBody>
      </p:sp>
      <p:sp>
        <p:nvSpPr>
          <p:cNvPr id="108" name="Oval 107"/>
          <p:cNvSpPr/>
          <p:nvPr/>
        </p:nvSpPr>
        <p:spPr>
          <a:xfrm>
            <a:off x="3695771" y="5929331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IN" dirty="0"/>
          </a:p>
        </p:txBody>
      </p:sp>
      <p:cxnSp>
        <p:nvCxnSpPr>
          <p:cNvPr id="109" name="Straight Connector 108"/>
          <p:cNvCxnSpPr>
            <a:stCxn id="99" idx="4"/>
            <a:endCxn id="108" idx="0"/>
          </p:cNvCxnSpPr>
          <p:nvPr/>
        </p:nvCxnSpPr>
        <p:spPr>
          <a:xfrm rot="16200000" flipH="1">
            <a:off x="3669538" y="5581626"/>
            <a:ext cx="214315" cy="481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85720" y="1500174"/>
            <a:ext cx="46410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insert(</a:t>
            </a:r>
            <a:r>
              <a:rPr lang="en-US" dirty="0" err="1" smtClean="0"/>
              <a:t>int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[11];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i,x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=1;i&lt;=10;i++)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(“Enter Elements”);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insert(</a:t>
            </a:r>
            <a:r>
              <a:rPr lang="en-US" dirty="0" err="1" smtClean="0"/>
              <a:t>arr,i,x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=1;i&lt;=10;i++)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print(“\</a:t>
            </a:r>
            <a:r>
              <a:rPr lang="en-US" dirty="0" err="1" smtClean="0"/>
              <a:t>n%d”,arr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3672</TotalTime>
  <Words>340</Words>
  <Application>Microsoft Office PowerPoint</Application>
  <PresentationFormat>On-screen Show (4:3)</PresentationFormat>
  <Paragraphs>161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Drawing A Binary Tree Using Tree Traversal</vt:lpstr>
      <vt:lpstr>Drawing A Binary Tree Using Tree Traversal</vt:lpstr>
      <vt:lpstr>Drawing A Binary Tree Using Tree Traversal</vt:lpstr>
      <vt:lpstr>Heap</vt:lpstr>
      <vt:lpstr>Heap</vt:lpstr>
      <vt:lpstr>Heap</vt:lpstr>
      <vt:lpstr>Heap</vt:lpstr>
      <vt:lpstr>Heap</vt:lpstr>
      <vt:lpstr>Heap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323</cp:revision>
  <dcterms:created xsi:type="dcterms:W3CDTF">2015-12-21T13:46:48Z</dcterms:created>
  <dcterms:modified xsi:type="dcterms:W3CDTF">2020-10-12T11:21:17Z</dcterms:modified>
</cp:coreProperties>
</file>