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391" r:id="rId3"/>
    <p:sldId id="446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6" d="100"/>
          <a:sy n="66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27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6" name="Oval 55"/>
          <p:cNvSpPr/>
          <p:nvPr/>
        </p:nvSpPr>
        <p:spPr>
          <a:xfrm>
            <a:off x="1428728" y="20317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59" name="Straight Connector 58"/>
          <p:cNvCxnSpPr>
            <a:stCxn id="67" idx="1"/>
            <a:endCxn id="56" idx="5"/>
          </p:cNvCxnSpPr>
          <p:nvPr/>
        </p:nvCxnSpPr>
        <p:spPr>
          <a:xfrm rot="16200000" flipV="1">
            <a:off x="1971781" y="2557722"/>
            <a:ext cx="380603" cy="426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071802" y="372427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1857356" y="186688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IN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786050" y="260329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00034" y="19254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533524" y="27681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65" name="Straight Connector 64"/>
          <p:cNvCxnSpPr>
            <a:stCxn id="56" idx="3"/>
            <a:endCxn id="64" idx="0"/>
          </p:cNvCxnSpPr>
          <p:nvPr/>
        </p:nvCxnSpPr>
        <p:spPr>
          <a:xfrm rot="5400000">
            <a:off x="1084305" y="23345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0034" y="25318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67" name="Oval 66"/>
          <p:cNvSpPr/>
          <p:nvPr/>
        </p:nvSpPr>
        <p:spPr>
          <a:xfrm>
            <a:off x="2285984" y="286702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IN" dirty="0"/>
          </a:p>
        </p:txBody>
      </p:sp>
      <p:cxnSp>
        <p:nvCxnSpPr>
          <p:cNvPr id="68" name="Straight Connector 67"/>
          <p:cNvCxnSpPr>
            <a:stCxn id="60" idx="1"/>
            <a:endCxn id="67" idx="4"/>
          </p:cNvCxnSpPr>
          <p:nvPr/>
        </p:nvCxnSpPr>
        <p:spPr>
          <a:xfrm rot="16200000" flipV="1">
            <a:off x="2724100" y="3376573"/>
            <a:ext cx="308471" cy="57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71604" y="355937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70" name="Straight Connector 69"/>
          <p:cNvCxnSpPr>
            <a:stCxn id="90" idx="0"/>
            <a:endCxn id="67" idx="4"/>
          </p:cNvCxnSpPr>
          <p:nvPr/>
        </p:nvCxnSpPr>
        <p:spPr>
          <a:xfrm rot="5400000" flipH="1" flipV="1">
            <a:off x="2134735" y="3339740"/>
            <a:ext cx="285752" cy="6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43042" y="379571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3571868" y="3509962"/>
            <a:ext cx="26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333280" y="457200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93" name="Straight Connector 92"/>
          <p:cNvCxnSpPr>
            <a:stCxn id="94" idx="0"/>
            <a:endCxn id="60" idx="3"/>
          </p:cNvCxnSpPr>
          <p:nvPr/>
        </p:nvCxnSpPr>
        <p:spPr>
          <a:xfrm rot="5400000" flipH="1" flipV="1">
            <a:off x="2725163" y="4345526"/>
            <a:ext cx="513261" cy="36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476156" y="478632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38" name="Arc 37"/>
          <p:cNvSpPr/>
          <p:nvPr/>
        </p:nvSpPr>
        <p:spPr>
          <a:xfrm rot="3052627">
            <a:off x="1147198" y="2991615"/>
            <a:ext cx="805398" cy="1130649"/>
          </a:xfrm>
          <a:prstGeom prst="arc">
            <a:avLst>
              <a:gd name="adj1" fmla="val 13412171"/>
              <a:gd name="adj2" fmla="val 193080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rot="10800000" flipV="1">
            <a:off x="1357290" y="3098274"/>
            <a:ext cx="228006" cy="44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4000496" y="2786058"/>
            <a:ext cx="642942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6500826" y="18793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IN" dirty="0"/>
          </a:p>
        </p:txBody>
      </p:sp>
      <p:cxnSp>
        <p:nvCxnSpPr>
          <p:cNvPr id="99" name="Straight Connector 98"/>
          <p:cNvCxnSpPr>
            <a:stCxn id="108" idx="1"/>
            <a:endCxn id="98" idx="5"/>
          </p:cNvCxnSpPr>
          <p:nvPr/>
        </p:nvCxnSpPr>
        <p:spPr>
          <a:xfrm rot="16200000" flipV="1">
            <a:off x="7189208" y="2259993"/>
            <a:ext cx="237727" cy="574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143768" y="385762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6929454" y="171448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920064" y="2428868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72132" y="17730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04" name="Oval 103"/>
          <p:cNvSpPr/>
          <p:nvPr/>
        </p:nvSpPr>
        <p:spPr>
          <a:xfrm>
            <a:off x="5605622" y="26157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105" name="Straight Connector 104"/>
          <p:cNvCxnSpPr>
            <a:stCxn id="98" idx="3"/>
            <a:endCxn id="104" idx="0"/>
          </p:cNvCxnSpPr>
          <p:nvPr/>
        </p:nvCxnSpPr>
        <p:spPr>
          <a:xfrm rot="5400000">
            <a:off x="6156403" y="21821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72132" y="23794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107" name="Straight Connector 106"/>
          <p:cNvCxnSpPr>
            <a:stCxn id="108" idx="4"/>
            <a:endCxn id="100" idx="0"/>
          </p:cNvCxnSpPr>
          <p:nvPr/>
        </p:nvCxnSpPr>
        <p:spPr>
          <a:xfrm rot="5400000">
            <a:off x="7322363" y="3357562"/>
            <a:ext cx="64294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500958" y="257174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6572264" y="369272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110" name="Straight Connector 109"/>
          <p:cNvCxnSpPr>
            <a:stCxn id="111" idx="0"/>
            <a:endCxn id="104" idx="4"/>
          </p:cNvCxnSpPr>
          <p:nvPr/>
        </p:nvCxnSpPr>
        <p:spPr>
          <a:xfrm rot="16200000" flipV="1">
            <a:off x="5888282" y="3280802"/>
            <a:ext cx="598892" cy="554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143636" y="385762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7572396" y="369272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113" name="Oval 112"/>
          <p:cNvSpPr/>
          <p:nvPr/>
        </p:nvSpPr>
        <p:spPr>
          <a:xfrm>
            <a:off x="4929190" y="385762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114" name="Straight Connector 113"/>
          <p:cNvCxnSpPr>
            <a:stCxn id="104" idx="4"/>
            <a:endCxn id="113" idx="0"/>
          </p:cNvCxnSpPr>
          <p:nvPr/>
        </p:nvCxnSpPr>
        <p:spPr>
          <a:xfrm rot="5400000">
            <a:off x="5281059" y="3228339"/>
            <a:ext cx="598892" cy="659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357818" y="369272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00562" y="5000636"/>
            <a:ext cx="4643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Rule :</a:t>
            </a:r>
            <a:r>
              <a:rPr lang="en-IN" b="1" dirty="0" smtClean="0">
                <a:solidFill>
                  <a:srgbClr val="FF0000"/>
                </a:solidFill>
              </a:rPr>
              <a:t> A special rule to remember is that the LEFT child of RIGHT child of CRITICAL Node always become RIGHT Child of the critical Node after Rotation.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85720" y="1500174"/>
            <a:ext cx="8858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Draw AVL Tree for the given sets of values: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20, 11, 5, 3, 19, 17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10, 5, 9, 4, 2, 16, 20, 13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10, 8, 15, 6, 9, 7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AVL Tree (Height Balanced Tree)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282" y="1500174"/>
            <a:ext cx="8715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/>
              <a:t> is an </a:t>
            </a:r>
            <a:r>
              <a:rPr lang="en-US" sz="2000" b="1" dirty="0" smtClean="0">
                <a:solidFill>
                  <a:srgbClr val="0070C0"/>
                </a:solidFill>
              </a:rPr>
              <a:t>AVL tree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tree</a:t>
            </a:r>
            <a:r>
              <a:rPr lang="en-US" sz="2000" dirty="0" smtClean="0"/>
              <a:t> is an </a:t>
            </a:r>
            <a:r>
              <a:rPr lang="en-US" sz="2000" b="1" dirty="0" smtClean="0">
                <a:solidFill>
                  <a:srgbClr val="00B050"/>
                </a:solidFill>
              </a:rPr>
              <a:t>AVL Tree </a:t>
            </a:r>
            <a:r>
              <a:rPr lang="en-US" sz="2000" dirty="0" smtClean="0"/>
              <a:t>if the </a:t>
            </a:r>
            <a:r>
              <a:rPr lang="en-US" sz="2000" b="1" dirty="0" smtClean="0">
                <a:solidFill>
                  <a:srgbClr val="7030A0"/>
                </a:solidFill>
              </a:rPr>
              <a:t>difference</a:t>
            </a:r>
            <a:r>
              <a:rPr lang="en-US" sz="2000" dirty="0" smtClean="0"/>
              <a:t> between the heights of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Left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Subtree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Right </a:t>
            </a:r>
            <a:r>
              <a:rPr lang="en-US" sz="2000" b="1" dirty="0" err="1" smtClean="0">
                <a:solidFill>
                  <a:srgbClr val="FF0000"/>
                </a:solidFill>
              </a:rPr>
              <a:t>Subtree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for each node falls within the range of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-1,0 and 1</a:t>
            </a:r>
            <a:r>
              <a:rPr lang="en-US" sz="2000" dirty="0" smtClean="0"/>
              <a:t>. The difference is called as </a:t>
            </a:r>
            <a:r>
              <a:rPr lang="en-US" sz="2000" b="1" dirty="0" smtClean="0">
                <a:solidFill>
                  <a:srgbClr val="0070C0"/>
                </a:solidFill>
              </a:rPr>
              <a:t>BALANCE FACTOR</a:t>
            </a:r>
            <a:r>
              <a:rPr lang="en-US" sz="2000" dirty="0" smtClean="0"/>
              <a:t>. Thus an AVL tree is tree in which the </a:t>
            </a:r>
            <a:r>
              <a:rPr lang="en-US" sz="2000" b="1" dirty="0" smtClean="0">
                <a:solidFill>
                  <a:srgbClr val="00B050"/>
                </a:solidFill>
              </a:rPr>
              <a:t>BALANCE FACTOR </a:t>
            </a:r>
            <a:r>
              <a:rPr lang="en-US" sz="2000" dirty="0" smtClean="0"/>
              <a:t>of every node is within the </a:t>
            </a:r>
            <a:r>
              <a:rPr lang="en-US" sz="2000" b="1" dirty="0" smtClean="0">
                <a:solidFill>
                  <a:srgbClr val="7030A0"/>
                </a:solidFill>
              </a:rPr>
              <a:t>range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-1, 0 &amp; 1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If any of the </a:t>
            </a:r>
            <a:r>
              <a:rPr lang="en-US" sz="2000" b="1" dirty="0" smtClean="0">
                <a:solidFill>
                  <a:srgbClr val="00B050"/>
                </a:solidFill>
              </a:rPr>
              <a:t>nodes</a:t>
            </a:r>
            <a:r>
              <a:rPr lang="en-US" sz="2000" dirty="0" smtClean="0"/>
              <a:t> have it’s </a:t>
            </a:r>
            <a:r>
              <a:rPr lang="en-US" sz="2000" b="1" dirty="0" smtClean="0">
                <a:solidFill>
                  <a:srgbClr val="0070C0"/>
                </a:solidFill>
              </a:rPr>
              <a:t>BALANCE FACTOR </a:t>
            </a:r>
            <a:r>
              <a:rPr lang="en-US" sz="2000" dirty="0" smtClean="0"/>
              <a:t>beyond the above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mentioned range</a:t>
            </a:r>
            <a:r>
              <a:rPr lang="en-US" sz="2000" dirty="0" smtClean="0"/>
              <a:t>, then the node is called </a:t>
            </a:r>
            <a:r>
              <a:rPr lang="en-US" sz="2000" b="1" dirty="0" smtClean="0">
                <a:solidFill>
                  <a:srgbClr val="7030A0"/>
                </a:solidFill>
              </a:rPr>
              <a:t>CRITICAL NODE </a:t>
            </a:r>
            <a:r>
              <a:rPr lang="en-US" sz="2000" dirty="0" smtClean="0"/>
              <a:t>while tree is called </a:t>
            </a:r>
            <a:r>
              <a:rPr lang="en-US" sz="2000" b="1" dirty="0" smtClean="0">
                <a:solidFill>
                  <a:srgbClr val="FF0000"/>
                </a:solidFill>
              </a:rPr>
              <a:t>Unbalanced Tree.</a:t>
            </a:r>
          </a:p>
          <a:p>
            <a:endParaRPr lang="en-US" sz="2000" dirty="0" smtClean="0"/>
          </a:p>
          <a:p>
            <a:r>
              <a:rPr lang="en-US" sz="2000" dirty="0" smtClean="0"/>
              <a:t>So,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before </a:t>
            </a:r>
            <a:r>
              <a:rPr lang="en-US" sz="2000" dirty="0" smtClean="0"/>
              <a:t>we can </a:t>
            </a:r>
            <a:r>
              <a:rPr lang="en-US" sz="2000" b="1" dirty="0" smtClean="0">
                <a:solidFill>
                  <a:srgbClr val="FF0000"/>
                </a:solidFill>
              </a:rPr>
              <a:t>add</a:t>
            </a:r>
            <a:r>
              <a:rPr lang="en-US" sz="2000" dirty="0" smtClean="0"/>
              <a:t> any new node to the </a:t>
            </a:r>
            <a:r>
              <a:rPr lang="en-US" sz="2000" b="1" dirty="0" smtClean="0">
                <a:solidFill>
                  <a:srgbClr val="0070C0"/>
                </a:solidFill>
              </a:rPr>
              <a:t>tree</a:t>
            </a:r>
            <a:r>
              <a:rPr lang="en-US" sz="2000" dirty="0" smtClean="0"/>
              <a:t>, we must </a:t>
            </a:r>
            <a:r>
              <a:rPr lang="en-US" sz="2000" b="1" dirty="0" smtClean="0">
                <a:solidFill>
                  <a:srgbClr val="7030A0"/>
                </a:solidFill>
              </a:rPr>
              <a:t>balance </a:t>
            </a:r>
            <a:r>
              <a:rPr lang="en-US" sz="2000" dirty="0" smtClean="0"/>
              <a:t>it which is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done by performing </a:t>
            </a:r>
            <a:r>
              <a:rPr lang="en-US" sz="2000" b="1" dirty="0" smtClean="0">
                <a:solidFill>
                  <a:srgbClr val="00B050"/>
                </a:solidFill>
              </a:rPr>
              <a:t>ROTATIONS.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85720" y="1500174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AVL Tree for the following set of values.</a:t>
            </a:r>
          </a:p>
          <a:p>
            <a:endParaRPr lang="en-US" dirty="0" smtClean="0"/>
          </a:p>
          <a:p>
            <a:r>
              <a:rPr lang="en-US" dirty="0" smtClean="0"/>
              <a:t>10, 7, 5, 15, 19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1714480" y="300037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57158" y="30718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205024" y="28354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38" name="Oval 37"/>
          <p:cNvSpPr/>
          <p:nvPr/>
        </p:nvSpPr>
        <p:spPr>
          <a:xfrm>
            <a:off x="642910" y="550070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39" name="Straight Connector 38"/>
          <p:cNvCxnSpPr>
            <a:stCxn id="41" idx="3"/>
            <a:endCxn id="38" idx="0"/>
          </p:cNvCxnSpPr>
          <p:nvPr/>
        </p:nvCxnSpPr>
        <p:spPr>
          <a:xfrm rot="5400000">
            <a:off x="1116745" y="4951685"/>
            <a:ext cx="379909" cy="71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1604" y="457200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062148" y="4407107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1538" y="54072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7158" y="455986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IN" dirty="0"/>
          </a:p>
        </p:txBody>
      </p:sp>
      <p:sp>
        <p:nvSpPr>
          <p:cNvPr id="59" name="Oval 58"/>
          <p:cNvSpPr/>
          <p:nvPr/>
        </p:nvSpPr>
        <p:spPr>
          <a:xfrm>
            <a:off x="5429256" y="400050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60" name="Straight Connector 59"/>
          <p:cNvCxnSpPr>
            <a:stCxn id="61" idx="3"/>
            <a:endCxn id="59" idx="0"/>
          </p:cNvCxnSpPr>
          <p:nvPr/>
        </p:nvCxnSpPr>
        <p:spPr>
          <a:xfrm rot="5400000">
            <a:off x="5903091" y="3451487"/>
            <a:ext cx="379909" cy="71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57950" y="307181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6848494" y="290690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857884" y="390704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1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439744" y="3059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4572000" y="507207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66" name="Straight Connector 65"/>
          <p:cNvCxnSpPr>
            <a:stCxn id="59" idx="4"/>
            <a:endCxn id="65" idx="0"/>
          </p:cNvCxnSpPr>
          <p:nvPr/>
        </p:nvCxnSpPr>
        <p:spPr>
          <a:xfrm rot="5400000">
            <a:off x="5091040" y="4429132"/>
            <a:ext cx="428628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38576" y="490647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91" name="Arc 90"/>
          <p:cNvSpPr/>
          <p:nvPr/>
        </p:nvSpPr>
        <p:spPr>
          <a:xfrm rot="19470520">
            <a:off x="6027052" y="4213591"/>
            <a:ext cx="1721788" cy="2364225"/>
          </a:xfrm>
          <a:prstGeom prst="arc">
            <a:avLst>
              <a:gd name="adj1" fmla="val 13412171"/>
              <a:gd name="adj2" fmla="val 193080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/>
          <p:cNvCxnSpPr>
            <a:stCxn id="91" idx="2"/>
          </p:cNvCxnSpPr>
          <p:nvPr/>
        </p:nvCxnSpPr>
        <p:spPr>
          <a:xfrm>
            <a:off x="7154870" y="4483495"/>
            <a:ext cx="131774" cy="8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9" name="Oval 58"/>
          <p:cNvSpPr/>
          <p:nvPr/>
        </p:nvSpPr>
        <p:spPr>
          <a:xfrm>
            <a:off x="1500166" y="185736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60" name="Straight Connector 59"/>
          <p:cNvCxnSpPr>
            <a:stCxn id="61" idx="0"/>
            <a:endCxn id="59" idx="5"/>
          </p:cNvCxnSpPr>
          <p:nvPr/>
        </p:nvCxnSpPr>
        <p:spPr>
          <a:xfrm rot="16200000" flipV="1">
            <a:off x="2123957" y="2302559"/>
            <a:ext cx="379909" cy="58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285984" y="278605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1928794" y="169246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238688" y="262115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1472" y="175106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819276" y="285749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66" name="Straight Connector 65"/>
          <p:cNvCxnSpPr>
            <a:stCxn id="59" idx="3"/>
            <a:endCxn id="65" idx="0"/>
          </p:cNvCxnSpPr>
          <p:nvPr/>
        </p:nvCxnSpPr>
        <p:spPr>
          <a:xfrm rot="5400000">
            <a:off x="1131037" y="2399114"/>
            <a:ext cx="451347" cy="465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5786" y="262115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32" name="Oval 31"/>
          <p:cNvSpPr/>
          <p:nvPr/>
        </p:nvSpPr>
        <p:spPr>
          <a:xfrm>
            <a:off x="1571604" y="421481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33" name="Straight Connector 32"/>
          <p:cNvCxnSpPr>
            <a:stCxn id="36" idx="0"/>
            <a:endCxn id="32" idx="5"/>
          </p:cNvCxnSpPr>
          <p:nvPr/>
        </p:nvCxnSpPr>
        <p:spPr>
          <a:xfrm rot="16200000" flipV="1">
            <a:off x="2386625" y="4468782"/>
            <a:ext cx="187620" cy="777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47594" y="4951223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000232" y="404991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990842" y="476429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42910" y="41085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676400" y="4951223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46" name="Straight Connector 45"/>
          <p:cNvCxnSpPr>
            <a:stCxn id="32" idx="3"/>
            <a:endCxn id="45" idx="0"/>
          </p:cNvCxnSpPr>
          <p:nvPr/>
        </p:nvCxnSpPr>
        <p:spPr>
          <a:xfrm rot="5400000">
            <a:off x="1227181" y="4517548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2910" y="471488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48" name="Straight Connector 47"/>
          <p:cNvCxnSpPr>
            <a:stCxn id="49" idx="0"/>
            <a:endCxn id="36" idx="4"/>
          </p:cNvCxnSpPr>
          <p:nvPr/>
        </p:nvCxnSpPr>
        <p:spPr>
          <a:xfrm rot="16200000" flipV="1">
            <a:off x="3142182" y="5321049"/>
            <a:ext cx="192289" cy="738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86116" y="578645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633784" y="557214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52" name="Oval 51"/>
          <p:cNvSpPr/>
          <p:nvPr/>
        </p:nvSpPr>
        <p:spPr>
          <a:xfrm>
            <a:off x="5786446" y="18793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53" name="Straight Connector 52"/>
          <p:cNvCxnSpPr>
            <a:stCxn id="54" idx="0"/>
            <a:endCxn id="52" idx="5"/>
          </p:cNvCxnSpPr>
          <p:nvPr/>
        </p:nvCxnSpPr>
        <p:spPr>
          <a:xfrm rot="16200000" flipV="1">
            <a:off x="6601467" y="2133353"/>
            <a:ext cx="187620" cy="777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762436" y="261579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215074" y="171448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5684" y="242886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I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857752" y="1773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</a:t>
            </a:r>
            <a:endParaRPr lang="en-IN" dirty="0"/>
          </a:p>
        </p:txBody>
      </p:sp>
      <p:sp>
        <p:nvSpPr>
          <p:cNvPr id="69" name="Oval 68"/>
          <p:cNvSpPr/>
          <p:nvPr/>
        </p:nvSpPr>
        <p:spPr>
          <a:xfrm>
            <a:off x="4891242" y="26157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70" name="Straight Connector 69"/>
          <p:cNvCxnSpPr>
            <a:stCxn id="52" idx="3"/>
            <a:endCxn id="69" idx="0"/>
          </p:cNvCxnSpPr>
          <p:nvPr/>
        </p:nvCxnSpPr>
        <p:spPr>
          <a:xfrm rot="5400000">
            <a:off x="5442023" y="21821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57752" y="23794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72" name="Straight Connector 71"/>
          <p:cNvCxnSpPr>
            <a:stCxn id="73" idx="0"/>
            <a:endCxn id="54" idx="4"/>
          </p:cNvCxnSpPr>
          <p:nvPr/>
        </p:nvCxnSpPr>
        <p:spPr>
          <a:xfrm rot="16200000" flipV="1">
            <a:off x="7225160" y="3117483"/>
            <a:ext cx="313140" cy="59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358082" y="357187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7705750" y="335756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75" name="Straight Connector 74"/>
          <p:cNvCxnSpPr>
            <a:stCxn id="76" idx="0"/>
            <a:endCxn id="73" idx="4"/>
          </p:cNvCxnSpPr>
          <p:nvPr/>
        </p:nvCxnSpPr>
        <p:spPr>
          <a:xfrm rot="16200000" flipV="1">
            <a:off x="7822429" y="4071942"/>
            <a:ext cx="357190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001024" y="457200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8348692" y="435769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79" name="Arc 78"/>
          <p:cNvSpPr/>
          <p:nvPr/>
        </p:nvSpPr>
        <p:spPr>
          <a:xfrm rot="1844102">
            <a:off x="5829884" y="3704927"/>
            <a:ext cx="1551017" cy="1714512"/>
          </a:xfrm>
          <a:prstGeom prst="arc">
            <a:avLst>
              <a:gd name="adj1" fmla="val 13412171"/>
              <a:gd name="adj2" fmla="val 20269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/>
          <p:cNvCxnSpPr/>
          <p:nvPr/>
        </p:nvCxnSpPr>
        <p:spPr>
          <a:xfrm rot="10800000" flipV="1">
            <a:off x="6215074" y="3786190"/>
            <a:ext cx="142876" cy="7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2" name="Oval 51"/>
          <p:cNvSpPr/>
          <p:nvPr/>
        </p:nvSpPr>
        <p:spPr>
          <a:xfrm>
            <a:off x="1428728" y="18793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53" name="Straight Connector 52"/>
          <p:cNvCxnSpPr>
            <a:stCxn id="73" idx="1"/>
            <a:endCxn id="52" idx="5"/>
          </p:cNvCxnSpPr>
          <p:nvPr/>
        </p:nvCxnSpPr>
        <p:spPr>
          <a:xfrm rot="16200000" flipV="1">
            <a:off x="2117110" y="2259993"/>
            <a:ext cx="237727" cy="574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643042" y="364331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1857356" y="171448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47966" y="242886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00034" y="17730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9" name="Oval 68"/>
          <p:cNvSpPr/>
          <p:nvPr/>
        </p:nvSpPr>
        <p:spPr>
          <a:xfrm>
            <a:off x="533524" y="26157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70" name="Straight Connector 69"/>
          <p:cNvCxnSpPr>
            <a:stCxn id="52" idx="3"/>
            <a:endCxn id="69" idx="0"/>
          </p:cNvCxnSpPr>
          <p:nvPr/>
        </p:nvCxnSpPr>
        <p:spPr>
          <a:xfrm rot="5400000">
            <a:off x="1084305" y="21821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34" y="23794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72" name="Straight Connector 71"/>
          <p:cNvCxnSpPr>
            <a:stCxn id="73" idx="4"/>
            <a:endCxn id="54" idx="0"/>
          </p:cNvCxnSpPr>
          <p:nvPr/>
        </p:nvCxnSpPr>
        <p:spPr>
          <a:xfrm rot="5400000">
            <a:off x="2143108" y="3036091"/>
            <a:ext cx="428628" cy="78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428860" y="257174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2143108" y="347841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75" name="Straight Connector 74"/>
          <p:cNvCxnSpPr>
            <a:stCxn id="76" idx="0"/>
            <a:endCxn id="73" idx="4"/>
          </p:cNvCxnSpPr>
          <p:nvPr/>
        </p:nvCxnSpPr>
        <p:spPr>
          <a:xfrm rot="16200000" flipV="1">
            <a:off x="2857488" y="3107529"/>
            <a:ext cx="428628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071802" y="364331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3419470" y="342900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85720" y="1500174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AVL Tree for the following set of values.</a:t>
            </a:r>
          </a:p>
          <a:p>
            <a:endParaRPr lang="en-US" dirty="0" smtClean="0"/>
          </a:p>
          <a:p>
            <a:r>
              <a:rPr lang="en-US" dirty="0" smtClean="0"/>
              <a:t>S, A, C, H, I, N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1714480" y="300037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57158" y="30718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205024" y="28354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38" name="Oval 37"/>
          <p:cNvSpPr/>
          <p:nvPr/>
        </p:nvSpPr>
        <p:spPr>
          <a:xfrm>
            <a:off x="642910" y="550070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39" name="Straight Connector 38"/>
          <p:cNvCxnSpPr>
            <a:stCxn id="41" idx="3"/>
            <a:endCxn id="38" idx="0"/>
          </p:cNvCxnSpPr>
          <p:nvPr/>
        </p:nvCxnSpPr>
        <p:spPr>
          <a:xfrm rot="5400000">
            <a:off x="1116745" y="4951685"/>
            <a:ext cx="379909" cy="71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1604" y="457200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062148" y="4407107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1538" y="54072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7158" y="455986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IN" dirty="0"/>
          </a:p>
        </p:txBody>
      </p:sp>
      <p:sp>
        <p:nvSpPr>
          <p:cNvPr id="59" name="Oval 58"/>
          <p:cNvSpPr/>
          <p:nvPr/>
        </p:nvSpPr>
        <p:spPr>
          <a:xfrm>
            <a:off x="5429256" y="400050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60" name="Straight Connector 59"/>
          <p:cNvCxnSpPr>
            <a:stCxn id="61" idx="3"/>
            <a:endCxn id="59" idx="0"/>
          </p:cNvCxnSpPr>
          <p:nvPr/>
        </p:nvCxnSpPr>
        <p:spPr>
          <a:xfrm rot="5400000">
            <a:off x="5903091" y="3451487"/>
            <a:ext cx="379909" cy="71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57950" y="307181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6848494" y="290690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857884" y="3907041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439744" y="3059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6320002" y="4951917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66" name="Straight Connector 65"/>
          <p:cNvCxnSpPr>
            <a:stCxn id="59" idx="4"/>
            <a:endCxn id="65" idx="0"/>
          </p:cNvCxnSpPr>
          <p:nvPr/>
        </p:nvCxnSpPr>
        <p:spPr>
          <a:xfrm rot="16200000" flipH="1">
            <a:off x="6025120" y="4352308"/>
            <a:ext cx="308471" cy="89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86578" y="47863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91" name="Arc 90"/>
          <p:cNvSpPr/>
          <p:nvPr/>
        </p:nvSpPr>
        <p:spPr>
          <a:xfrm rot="3052627">
            <a:off x="4888890" y="4730953"/>
            <a:ext cx="1145009" cy="1545745"/>
          </a:xfrm>
          <a:prstGeom prst="arc">
            <a:avLst>
              <a:gd name="adj1" fmla="val 13412171"/>
              <a:gd name="adj2" fmla="val 193080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/>
          <p:cNvCxnSpPr/>
          <p:nvPr/>
        </p:nvCxnSpPr>
        <p:spPr>
          <a:xfrm rot="10800000" flipV="1">
            <a:off x="5286382" y="4857760"/>
            <a:ext cx="214313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9" name="Oval 58"/>
          <p:cNvSpPr/>
          <p:nvPr/>
        </p:nvSpPr>
        <p:spPr>
          <a:xfrm>
            <a:off x="1294870" y="250030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60" name="Straight Connector 59"/>
          <p:cNvCxnSpPr>
            <a:stCxn id="61" idx="3"/>
            <a:endCxn id="59" idx="0"/>
          </p:cNvCxnSpPr>
          <p:nvPr/>
        </p:nvCxnSpPr>
        <p:spPr>
          <a:xfrm rot="5400000">
            <a:off x="1810927" y="2145406"/>
            <a:ext cx="143570" cy="566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071670" y="1807951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2562214" y="164305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723498" y="2406843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1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57158" y="179580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571472" y="321468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66" name="Straight Connector 65"/>
          <p:cNvCxnSpPr>
            <a:stCxn id="59" idx="4"/>
            <a:endCxn id="65" idx="0"/>
          </p:cNvCxnSpPr>
          <p:nvPr/>
        </p:nvCxnSpPr>
        <p:spPr>
          <a:xfrm rot="5400000">
            <a:off x="1202178" y="2817268"/>
            <a:ext cx="71438" cy="72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71538" y="314324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26" name="Arc 25"/>
          <p:cNvSpPr/>
          <p:nvPr/>
        </p:nvSpPr>
        <p:spPr>
          <a:xfrm rot="18599376">
            <a:off x="1761289" y="2866086"/>
            <a:ext cx="1721788" cy="2044162"/>
          </a:xfrm>
          <a:prstGeom prst="arc">
            <a:avLst>
              <a:gd name="adj1" fmla="val 14473303"/>
              <a:gd name="adj2" fmla="val 193080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2650722" y="2975501"/>
            <a:ext cx="62932" cy="30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3357554" y="2643182"/>
            <a:ext cx="642942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6215074" y="214311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52" name="Straight Connector 51"/>
          <p:cNvCxnSpPr>
            <a:stCxn id="53" idx="0"/>
            <a:endCxn id="51" idx="5"/>
          </p:cNvCxnSpPr>
          <p:nvPr/>
        </p:nvCxnSpPr>
        <p:spPr>
          <a:xfrm rot="16200000" flipV="1">
            <a:off x="6838865" y="2588311"/>
            <a:ext cx="451347" cy="65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72330" y="314324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643702" y="1978215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953596" y="290690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286380" y="20368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sp>
        <p:nvSpPr>
          <p:cNvPr id="68" name="Oval 67"/>
          <p:cNvSpPr/>
          <p:nvPr/>
        </p:nvSpPr>
        <p:spPr>
          <a:xfrm>
            <a:off x="5534184" y="314324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69" name="Straight Connector 68"/>
          <p:cNvCxnSpPr>
            <a:stCxn id="51" idx="3"/>
            <a:endCxn id="68" idx="0"/>
          </p:cNvCxnSpPr>
          <p:nvPr/>
        </p:nvCxnSpPr>
        <p:spPr>
          <a:xfrm rot="5400000">
            <a:off x="5845945" y="2684866"/>
            <a:ext cx="451347" cy="465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00694" y="290690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71" name="Oval 70"/>
          <p:cNvSpPr/>
          <p:nvPr/>
        </p:nvSpPr>
        <p:spPr>
          <a:xfrm>
            <a:off x="1428728" y="442913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72" name="Straight Connector 71"/>
          <p:cNvCxnSpPr>
            <a:stCxn id="73" idx="0"/>
            <a:endCxn id="71" idx="5"/>
          </p:cNvCxnSpPr>
          <p:nvPr/>
        </p:nvCxnSpPr>
        <p:spPr>
          <a:xfrm rot="16200000" flipV="1">
            <a:off x="2220101" y="4706744"/>
            <a:ext cx="187620" cy="72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357422" y="5165537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1857356" y="4264231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786050" y="5000636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00034" y="43228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533524" y="5165537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8" name="Straight Connector 77"/>
          <p:cNvCxnSpPr>
            <a:stCxn id="71" idx="3"/>
            <a:endCxn id="77" idx="0"/>
          </p:cNvCxnSpPr>
          <p:nvPr/>
        </p:nvCxnSpPr>
        <p:spPr>
          <a:xfrm rot="5400000">
            <a:off x="1084305" y="4731862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0034" y="492919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80" name="Oval 79"/>
          <p:cNvSpPr/>
          <p:nvPr/>
        </p:nvSpPr>
        <p:spPr>
          <a:xfrm>
            <a:off x="1444404" y="5879917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cxnSp>
        <p:nvCxnSpPr>
          <p:cNvPr id="81" name="Straight Connector 80"/>
          <p:cNvCxnSpPr>
            <a:stCxn id="73" idx="3"/>
            <a:endCxn id="80" idx="0"/>
          </p:cNvCxnSpPr>
          <p:nvPr/>
        </p:nvCxnSpPr>
        <p:spPr>
          <a:xfrm rot="5400000">
            <a:off x="2017558" y="5445895"/>
            <a:ext cx="165595" cy="70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410914" y="564357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71" name="Oval 70"/>
          <p:cNvSpPr/>
          <p:nvPr/>
        </p:nvSpPr>
        <p:spPr>
          <a:xfrm>
            <a:off x="1428728" y="18793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72" name="Straight Connector 71"/>
          <p:cNvCxnSpPr>
            <a:stCxn id="73" idx="0"/>
            <a:endCxn id="71" idx="5"/>
          </p:cNvCxnSpPr>
          <p:nvPr/>
        </p:nvCxnSpPr>
        <p:spPr>
          <a:xfrm rot="16200000" flipV="1">
            <a:off x="2220101" y="2157001"/>
            <a:ext cx="187620" cy="72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357422" y="261579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1857356" y="171448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IN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786050" y="245089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IN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00034" y="1773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533524" y="26157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8" name="Straight Connector 77"/>
          <p:cNvCxnSpPr>
            <a:stCxn id="71" idx="3"/>
            <a:endCxn id="77" idx="0"/>
          </p:cNvCxnSpPr>
          <p:nvPr/>
        </p:nvCxnSpPr>
        <p:spPr>
          <a:xfrm rot="5400000">
            <a:off x="1084305" y="21821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0034" y="23794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80" name="Oval 79"/>
          <p:cNvSpPr/>
          <p:nvPr/>
        </p:nvSpPr>
        <p:spPr>
          <a:xfrm>
            <a:off x="1444404" y="333017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cxnSp>
        <p:nvCxnSpPr>
          <p:cNvPr id="81" name="Straight Connector 80"/>
          <p:cNvCxnSpPr>
            <a:stCxn id="73" idx="3"/>
            <a:endCxn id="80" idx="0"/>
          </p:cNvCxnSpPr>
          <p:nvPr/>
        </p:nvCxnSpPr>
        <p:spPr>
          <a:xfrm rot="5400000">
            <a:off x="2017558" y="2896152"/>
            <a:ext cx="165595" cy="70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410914" y="309383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cxnSp>
        <p:nvCxnSpPr>
          <p:cNvPr id="38" name="Straight Connector 37"/>
          <p:cNvCxnSpPr>
            <a:stCxn id="39" idx="0"/>
            <a:endCxn id="80" idx="4"/>
          </p:cNvCxnSpPr>
          <p:nvPr/>
        </p:nvCxnSpPr>
        <p:spPr>
          <a:xfrm rot="16200000" flipV="1">
            <a:off x="2105232" y="3617014"/>
            <a:ext cx="170264" cy="882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10126" y="414338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738754" y="3978479"/>
            <a:ext cx="26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42" name="Arc 41"/>
          <p:cNvSpPr/>
          <p:nvPr/>
        </p:nvSpPr>
        <p:spPr>
          <a:xfrm rot="3052627">
            <a:off x="888362" y="4016573"/>
            <a:ext cx="1145009" cy="1545745"/>
          </a:xfrm>
          <a:prstGeom prst="arc">
            <a:avLst>
              <a:gd name="adj1" fmla="val 13412171"/>
              <a:gd name="adj2" fmla="val 193080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rot="10800000" flipV="1">
            <a:off x="1285854" y="4143380"/>
            <a:ext cx="214313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429484" y="18793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45" name="Straight Connector 44"/>
          <p:cNvCxnSpPr>
            <a:stCxn id="46" idx="0"/>
            <a:endCxn id="44" idx="5"/>
          </p:cNvCxnSpPr>
          <p:nvPr/>
        </p:nvCxnSpPr>
        <p:spPr>
          <a:xfrm rot="16200000" flipV="1">
            <a:off x="7220857" y="2157001"/>
            <a:ext cx="187620" cy="72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358178" y="261579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858112" y="171448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786806" y="245089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0790" y="1773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5534280" y="26157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8" name="Straight Connector 57"/>
          <p:cNvCxnSpPr>
            <a:stCxn id="44" idx="3"/>
            <a:endCxn id="57" idx="0"/>
          </p:cNvCxnSpPr>
          <p:nvPr/>
        </p:nvCxnSpPr>
        <p:spPr>
          <a:xfrm rot="5400000">
            <a:off x="6085061" y="21821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00790" y="23794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84" name="Oval 83"/>
          <p:cNvSpPr/>
          <p:nvPr/>
        </p:nvSpPr>
        <p:spPr>
          <a:xfrm>
            <a:off x="6891506" y="347305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IN" dirty="0"/>
          </a:p>
        </p:txBody>
      </p:sp>
      <p:cxnSp>
        <p:nvCxnSpPr>
          <p:cNvPr id="85" name="Straight Connector 84"/>
          <p:cNvCxnSpPr>
            <a:stCxn id="46" idx="3"/>
            <a:endCxn id="84" idx="0"/>
          </p:cNvCxnSpPr>
          <p:nvPr/>
        </p:nvCxnSpPr>
        <p:spPr>
          <a:xfrm rot="5400000">
            <a:off x="7170049" y="3190763"/>
            <a:ext cx="308471" cy="256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58016" y="3236711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cxnSp>
        <p:nvCxnSpPr>
          <p:cNvPr id="87" name="Straight Connector 86"/>
          <p:cNvCxnSpPr>
            <a:stCxn id="88" idx="0"/>
            <a:endCxn id="84" idx="4"/>
          </p:cNvCxnSpPr>
          <p:nvPr/>
        </p:nvCxnSpPr>
        <p:spPr>
          <a:xfrm rot="5400000" flipH="1" flipV="1">
            <a:off x="6793327" y="4097666"/>
            <a:ext cx="384578" cy="421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453530" y="450057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7096472" y="4429132"/>
            <a:ext cx="26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91" name="Arc 90"/>
          <p:cNvSpPr/>
          <p:nvPr/>
        </p:nvSpPr>
        <p:spPr>
          <a:xfrm rot="18599376">
            <a:off x="7619205" y="3590826"/>
            <a:ext cx="1721788" cy="2044162"/>
          </a:xfrm>
          <a:prstGeom prst="arc">
            <a:avLst>
              <a:gd name="adj1" fmla="val 14473303"/>
              <a:gd name="adj2" fmla="val 193080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/>
          <p:cNvCxnSpPr>
            <a:stCxn id="91" idx="2"/>
          </p:cNvCxnSpPr>
          <p:nvPr/>
        </p:nvCxnSpPr>
        <p:spPr>
          <a:xfrm>
            <a:off x="8508638" y="3700241"/>
            <a:ext cx="62932" cy="30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>
            <a:off x="4000496" y="2786058"/>
            <a:ext cx="642942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AVL Tree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Oval 43"/>
          <p:cNvSpPr/>
          <p:nvPr/>
        </p:nvSpPr>
        <p:spPr>
          <a:xfrm>
            <a:off x="1500166" y="18793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45" name="Straight Connector 44"/>
          <p:cNvCxnSpPr>
            <a:stCxn id="84" idx="1"/>
            <a:endCxn id="44" idx="5"/>
          </p:cNvCxnSpPr>
          <p:nvPr/>
        </p:nvCxnSpPr>
        <p:spPr>
          <a:xfrm rot="16200000" flipV="1">
            <a:off x="2043219" y="2405322"/>
            <a:ext cx="380603" cy="426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43240" y="357187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928794" y="171448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57488" y="245089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1472" y="1773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604962" y="26157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8" name="Straight Connector 57"/>
          <p:cNvCxnSpPr>
            <a:stCxn id="44" idx="3"/>
            <a:endCxn id="57" idx="0"/>
          </p:cNvCxnSpPr>
          <p:nvPr/>
        </p:nvCxnSpPr>
        <p:spPr>
          <a:xfrm rot="5400000">
            <a:off x="1155743" y="21821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1472" y="23794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84" name="Oval 83"/>
          <p:cNvSpPr/>
          <p:nvPr/>
        </p:nvSpPr>
        <p:spPr>
          <a:xfrm>
            <a:off x="2357422" y="271462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IN" dirty="0"/>
          </a:p>
        </p:txBody>
      </p:sp>
      <p:cxnSp>
        <p:nvCxnSpPr>
          <p:cNvPr id="85" name="Straight Connector 84"/>
          <p:cNvCxnSpPr>
            <a:stCxn id="46" idx="1"/>
            <a:endCxn id="84" idx="4"/>
          </p:cNvCxnSpPr>
          <p:nvPr/>
        </p:nvCxnSpPr>
        <p:spPr>
          <a:xfrm rot="16200000" flipV="1">
            <a:off x="2795538" y="3224173"/>
            <a:ext cx="308471" cy="57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43042" y="340697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87" name="Straight Connector 86"/>
          <p:cNvCxnSpPr>
            <a:stCxn id="88" idx="0"/>
            <a:endCxn id="84" idx="4"/>
          </p:cNvCxnSpPr>
          <p:nvPr/>
        </p:nvCxnSpPr>
        <p:spPr>
          <a:xfrm rot="5400000" flipH="1" flipV="1">
            <a:off x="2206173" y="3187340"/>
            <a:ext cx="285752" cy="6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714480" y="364331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3643306" y="3357562"/>
            <a:ext cx="26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56" name="Oval 55"/>
          <p:cNvSpPr/>
          <p:nvPr/>
        </p:nvSpPr>
        <p:spPr>
          <a:xfrm>
            <a:off x="6096340" y="2031789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cxnSp>
        <p:nvCxnSpPr>
          <p:cNvPr id="59" name="Straight Connector 58"/>
          <p:cNvCxnSpPr>
            <a:stCxn id="67" idx="1"/>
            <a:endCxn id="56" idx="5"/>
          </p:cNvCxnSpPr>
          <p:nvPr/>
        </p:nvCxnSpPr>
        <p:spPr>
          <a:xfrm rot="16200000" flipV="1">
            <a:off x="6639393" y="2557722"/>
            <a:ext cx="380603" cy="426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739414" y="372427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6524968" y="186688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IN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53662" y="260329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167646" y="19254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5201136" y="276819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65" name="Straight Connector 64"/>
          <p:cNvCxnSpPr>
            <a:stCxn id="56" idx="3"/>
            <a:endCxn id="64" idx="0"/>
          </p:cNvCxnSpPr>
          <p:nvPr/>
        </p:nvCxnSpPr>
        <p:spPr>
          <a:xfrm rot="5400000">
            <a:off x="5751917" y="2334519"/>
            <a:ext cx="187620" cy="67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67646" y="253185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67" name="Oval 66"/>
          <p:cNvSpPr/>
          <p:nvPr/>
        </p:nvSpPr>
        <p:spPr>
          <a:xfrm>
            <a:off x="6953596" y="286702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IN" dirty="0"/>
          </a:p>
        </p:txBody>
      </p:sp>
      <p:cxnSp>
        <p:nvCxnSpPr>
          <p:cNvPr id="68" name="Straight Connector 67"/>
          <p:cNvCxnSpPr>
            <a:stCxn id="60" idx="1"/>
            <a:endCxn id="67" idx="4"/>
          </p:cNvCxnSpPr>
          <p:nvPr/>
        </p:nvCxnSpPr>
        <p:spPr>
          <a:xfrm rot="16200000" flipV="1">
            <a:off x="7391712" y="3376573"/>
            <a:ext cx="308471" cy="57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9216" y="355937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70" name="Straight Connector 69"/>
          <p:cNvCxnSpPr>
            <a:stCxn id="90" idx="0"/>
            <a:endCxn id="67" idx="4"/>
          </p:cNvCxnSpPr>
          <p:nvPr/>
        </p:nvCxnSpPr>
        <p:spPr>
          <a:xfrm rot="5400000" flipH="1" flipV="1">
            <a:off x="6802347" y="3339740"/>
            <a:ext cx="285752" cy="6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310654" y="379571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8239480" y="3509962"/>
            <a:ext cx="26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IN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7000892" y="457200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IN" sz="1400" dirty="0"/>
          </a:p>
        </p:txBody>
      </p:sp>
      <p:cxnSp>
        <p:nvCxnSpPr>
          <p:cNvPr id="93" name="Straight Connector 92"/>
          <p:cNvCxnSpPr>
            <a:stCxn id="94" idx="0"/>
            <a:endCxn id="60" idx="3"/>
          </p:cNvCxnSpPr>
          <p:nvPr/>
        </p:nvCxnSpPr>
        <p:spPr>
          <a:xfrm rot="5400000" flipH="1" flipV="1">
            <a:off x="7392775" y="4345526"/>
            <a:ext cx="513261" cy="36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143768" y="478632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3794</TotalTime>
  <Words>481</Words>
  <Application>Microsoft Office PowerPoint</Application>
  <PresentationFormat>On-screen Show (4:3)</PresentationFormat>
  <Paragraphs>199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AVL Tree (Height Balanced Tree)</vt:lpstr>
      <vt:lpstr>Creating AVL Tree </vt:lpstr>
      <vt:lpstr>Creating AVL Tree </vt:lpstr>
      <vt:lpstr>Creating AVL Tree </vt:lpstr>
      <vt:lpstr>Creating AVL Tree </vt:lpstr>
      <vt:lpstr>Creating AVL Tree </vt:lpstr>
      <vt:lpstr>Creating AVL Tree </vt:lpstr>
      <vt:lpstr>Creating AVL Tree </vt:lpstr>
      <vt:lpstr>Creating AVL Tree 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331</cp:revision>
  <dcterms:created xsi:type="dcterms:W3CDTF">2015-12-21T13:46:48Z</dcterms:created>
  <dcterms:modified xsi:type="dcterms:W3CDTF">2020-10-16T10:50:39Z</dcterms:modified>
</cp:coreProperties>
</file>