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391" r:id="rId3"/>
    <p:sldId id="455" r:id="rId4"/>
    <p:sldId id="456" r:id="rId5"/>
    <p:sldId id="457" r:id="rId6"/>
    <p:sldId id="446" r:id="rId7"/>
    <p:sldId id="448" r:id="rId8"/>
    <p:sldId id="449" r:id="rId9"/>
    <p:sldId id="459" r:id="rId10"/>
    <p:sldId id="4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28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One Way </a:t>
            </a:r>
            <a:r>
              <a:rPr lang="en-US" b="1" dirty="0" err="1" smtClean="0"/>
              <a:t>Inorder</a:t>
            </a:r>
            <a:r>
              <a:rPr lang="en-US" b="1" dirty="0" smtClean="0"/>
              <a:t> TBT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*temp;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if(p==NULL)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(“Tree is empty”);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temp=leftmost(p);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while(temp!=NULL)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n%d”,temp</a:t>
            </a:r>
            <a:r>
              <a:rPr lang="en-US" dirty="0" smtClean="0"/>
              <a:t>-&gt;data);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if(temp-&gt;thread==1)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temp=temp-&gt;right;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temp=leftmost(temp-&gt;right)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0908" y="1500174"/>
            <a:ext cx="4270248" cy="5116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leftmost(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aseline="0" dirty="0" smtClean="0"/>
              <a:t>{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en-US" sz="2000" dirty="0" smtClean="0"/>
              <a:t>if(p==NULL)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return NULL;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en-US" sz="2000" dirty="0" smtClean="0"/>
              <a:t>while(p-&gt;left!=NULL)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p=p-&gt;left;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</a:pPr>
            <a:r>
              <a:rPr lang="en-US" sz="2000" dirty="0" smtClean="0"/>
              <a:t>return p;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aseline="0" dirty="0" smtClean="0"/>
              <a:t>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Threaded Binary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500174"/>
            <a:ext cx="8715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Normally</a:t>
            </a:r>
            <a:r>
              <a:rPr lang="en-US" sz="2000" dirty="0" smtClean="0"/>
              <a:t> we can observe that </a:t>
            </a:r>
            <a:r>
              <a:rPr lang="en-US" sz="2000" b="1" dirty="0" smtClean="0">
                <a:solidFill>
                  <a:srgbClr val="FF0000"/>
                </a:solidFill>
              </a:rPr>
              <a:t>not both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pointers</a:t>
            </a:r>
            <a:r>
              <a:rPr lang="en-US" sz="2000" dirty="0" smtClean="0"/>
              <a:t> of a node is a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Binary tree</a:t>
            </a:r>
            <a:r>
              <a:rPr lang="en-US" sz="2000" dirty="0" smtClean="0"/>
              <a:t> are always used. Some of the nodes have their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left pointer </a:t>
            </a:r>
            <a:r>
              <a:rPr lang="en-US" sz="2000" dirty="0" smtClean="0"/>
              <a:t>NULL, while some have their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right pointer </a:t>
            </a:r>
            <a:r>
              <a:rPr lang="en-US" sz="2000" dirty="0" smtClean="0"/>
              <a:t>and some nodes which are </a:t>
            </a:r>
            <a:r>
              <a:rPr lang="en-US" sz="2000" b="1" dirty="0" smtClean="0">
                <a:solidFill>
                  <a:srgbClr val="7030A0"/>
                </a:solidFill>
              </a:rPr>
              <a:t>leaf nodes </a:t>
            </a:r>
            <a:r>
              <a:rPr lang="en-US" sz="2000" dirty="0" smtClean="0"/>
              <a:t>have </a:t>
            </a:r>
            <a:r>
              <a:rPr lang="en-US" sz="2000" b="1" dirty="0" smtClean="0">
                <a:solidFill>
                  <a:srgbClr val="0070C0"/>
                </a:solidFill>
              </a:rPr>
              <a:t>NULL </a:t>
            </a:r>
            <a:r>
              <a:rPr lang="en-US" sz="2000" dirty="0" smtClean="0"/>
              <a:t>in both the </a:t>
            </a:r>
            <a:r>
              <a:rPr lang="en-US" sz="2000" b="1" dirty="0" smtClean="0">
                <a:solidFill>
                  <a:srgbClr val="FF0000"/>
                </a:solidFill>
              </a:rPr>
              <a:t>pointers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If a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pointer</a:t>
            </a:r>
            <a:r>
              <a:rPr lang="en-US" sz="2000" dirty="0" smtClean="0"/>
              <a:t> stores </a:t>
            </a:r>
            <a:r>
              <a:rPr lang="en-US" sz="2000" b="1" dirty="0" smtClean="0">
                <a:solidFill>
                  <a:srgbClr val="00B050"/>
                </a:solidFill>
              </a:rPr>
              <a:t>NULL</a:t>
            </a:r>
            <a:r>
              <a:rPr lang="en-US" sz="2000" dirty="0" smtClean="0"/>
              <a:t>, still it </a:t>
            </a:r>
            <a:r>
              <a:rPr lang="en-US" sz="2000" b="1" dirty="0" smtClean="0">
                <a:solidFill>
                  <a:srgbClr val="0070C0"/>
                </a:solidFill>
              </a:rPr>
              <a:t>occupies space </a:t>
            </a:r>
            <a:r>
              <a:rPr lang="en-US" sz="2000" dirty="0" smtClean="0"/>
              <a:t>in memory, so data structure suggests to replace these </a:t>
            </a:r>
            <a:r>
              <a:rPr lang="en-US" sz="2000" b="1" dirty="0" smtClean="0">
                <a:solidFill>
                  <a:srgbClr val="7030A0"/>
                </a:solidFill>
              </a:rPr>
              <a:t>NULL addresses </a:t>
            </a:r>
            <a:r>
              <a:rPr lang="en-US" sz="2000" dirty="0" smtClean="0"/>
              <a:t>with some meaningful </a:t>
            </a:r>
            <a:r>
              <a:rPr lang="en-US" sz="2000" b="1" dirty="0" smtClean="0">
                <a:solidFill>
                  <a:srgbClr val="7030A0"/>
                </a:solidFill>
              </a:rPr>
              <a:t>addresses</a:t>
            </a:r>
            <a:r>
              <a:rPr lang="en-US" sz="2000" dirty="0" smtClean="0"/>
              <a:t> and for this we have been given the concept of </a:t>
            </a:r>
            <a:r>
              <a:rPr lang="en-US" sz="2000" b="1" dirty="0" smtClean="0">
                <a:solidFill>
                  <a:srgbClr val="00B050"/>
                </a:solidFill>
              </a:rPr>
              <a:t>TBT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 TBT </a:t>
            </a:r>
            <a:r>
              <a:rPr lang="en-US" sz="2000" b="1" dirty="0" smtClean="0">
                <a:solidFill>
                  <a:srgbClr val="FF0000"/>
                </a:solidFill>
              </a:rPr>
              <a:t>(Threaded Binary Tree) </a:t>
            </a:r>
            <a:r>
              <a:rPr lang="en-US" sz="2000" dirty="0" smtClean="0"/>
              <a:t>is a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special variety </a:t>
            </a:r>
            <a:r>
              <a:rPr lang="en-US" sz="2000" dirty="0" smtClean="0"/>
              <a:t>of a binary tree which says that we must eradicate all </a:t>
            </a:r>
            <a:r>
              <a:rPr lang="en-US" sz="2000" b="1" dirty="0" smtClean="0">
                <a:solidFill>
                  <a:srgbClr val="0070C0"/>
                </a:solidFill>
              </a:rPr>
              <a:t>NULL</a:t>
            </a:r>
            <a:r>
              <a:rPr lang="en-US" sz="2000" dirty="0" smtClean="0"/>
              <a:t> values from the Tree and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replace </a:t>
            </a:r>
            <a:r>
              <a:rPr lang="en-US" sz="2000" dirty="0" smtClean="0"/>
              <a:t>them with the addresses of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successors</a:t>
            </a:r>
            <a:r>
              <a:rPr lang="en-US" sz="2000" dirty="0" smtClean="0"/>
              <a:t> or</a:t>
            </a:r>
            <a:r>
              <a:rPr lang="en-US" sz="2000" b="1" dirty="0" smtClean="0">
                <a:solidFill>
                  <a:srgbClr val="7030A0"/>
                </a:solidFill>
              </a:rPr>
              <a:t> predecessors</a:t>
            </a:r>
            <a:r>
              <a:rPr lang="en-US" sz="2000" dirty="0" smtClean="0"/>
              <a:t> of a node. In this way we will not require a </a:t>
            </a:r>
            <a:r>
              <a:rPr lang="en-US" sz="2000" b="1" dirty="0" smtClean="0">
                <a:solidFill>
                  <a:srgbClr val="FF0000"/>
                </a:solidFill>
              </a:rPr>
              <a:t>STACK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rgbClr val="00B050"/>
                </a:solidFill>
              </a:rPr>
              <a:t>traverse</a:t>
            </a:r>
            <a:r>
              <a:rPr lang="en-US" sz="2000" dirty="0" smtClean="0"/>
              <a:t> the tree.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Types Of TBT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500174"/>
            <a:ext cx="8715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TBT</a:t>
            </a:r>
            <a:r>
              <a:rPr lang="en-US" sz="2000" dirty="0" smtClean="0"/>
              <a:t> are based upon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traversal orders </a:t>
            </a:r>
            <a:r>
              <a:rPr lang="en-US" sz="2000" dirty="0" smtClean="0"/>
              <a:t>but most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popular</a:t>
            </a:r>
            <a:r>
              <a:rPr lang="en-US" sz="2000" dirty="0" smtClean="0"/>
              <a:t> amongst them are </a:t>
            </a:r>
            <a:r>
              <a:rPr lang="en-US" sz="2000" b="1" dirty="0" smtClean="0">
                <a:solidFill>
                  <a:srgbClr val="7030A0"/>
                </a:solidFill>
              </a:rPr>
              <a:t>INORDER TBT </a:t>
            </a:r>
            <a:r>
              <a:rPr lang="en-US" sz="2000" dirty="0" smtClean="0"/>
              <a:t>which themselves are of </a:t>
            </a:r>
            <a:r>
              <a:rPr lang="en-US" sz="2000" b="1" dirty="0" smtClean="0">
                <a:solidFill>
                  <a:srgbClr val="00B050"/>
                </a:solidFill>
              </a:rPr>
              <a:t>3 types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One Way </a:t>
            </a:r>
            <a:r>
              <a:rPr lang="en-US" sz="2000" b="1" dirty="0" err="1" smtClean="0">
                <a:solidFill>
                  <a:srgbClr val="0070C0"/>
                </a:solidFill>
              </a:rPr>
              <a:t>Inorder</a:t>
            </a:r>
            <a:r>
              <a:rPr lang="en-US" sz="2000" b="1" dirty="0" smtClean="0">
                <a:solidFill>
                  <a:srgbClr val="0070C0"/>
                </a:solidFill>
              </a:rPr>
              <a:t> TBT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Two Way </a:t>
            </a:r>
            <a:r>
              <a:rPr lang="en-US" sz="2000" b="1" dirty="0" err="1" smtClean="0">
                <a:solidFill>
                  <a:srgbClr val="7030A0"/>
                </a:solidFill>
              </a:rPr>
              <a:t>Inorder</a:t>
            </a:r>
            <a:r>
              <a:rPr lang="en-US" sz="2000" b="1" dirty="0" smtClean="0">
                <a:solidFill>
                  <a:srgbClr val="7030A0"/>
                </a:solidFill>
              </a:rPr>
              <a:t> TBT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Two Way </a:t>
            </a:r>
            <a:r>
              <a:rPr lang="en-US" sz="2000" b="1" dirty="0" err="1" smtClean="0">
                <a:solidFill>
                  <a:srgbClr val="FF0000"/>
                </a:solidFill>
              </a:rPr>
              <a:t>Inorder</a:t>
            </a:r>
            <a:r>
              <a:rPr lang="en-US" sz="2000" b="1" dirty="0" smtClean="0">
                <a:solidFill>
                  <a:srgbClr val="FF0000"/>
                </a:solidFill>
              </a:rPr>
              <a:t> TBT With a Header Node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One Way </a:t>
            </a:r>
            <a:r>
              <a:rPr lang="en-US" b="1" dirty="0" err="1" smtClean="0"/>
              <a:t>Inorder</a:t>
            </a:r>
            <a:r>
              <a:rPr lang="en-US" b="1" dirty="0" smtClean="0"/>
              <a:t> TBT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500174"/>
            <a:ext cx="871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B050"/>
                </a:solidFill>
              </a:rPr>
              <a:t>One Way TBT </a:t>
            </a:r>
            <a:r>
              <a:rPr lang="en-US" sz="2000" dirty="0" smtClean="0"/>
              <a:t>is a </a:t>
            </a:r>
            <a:r>
              <a:rPr lang="en-US" sz="2000" b="1" dirty="0" smtClean="0">
                <a:solidFill>
                  <a:srgbClr val="7030A0"/>
                </a:solidFill>
              </a:rPr>
              <a:t>Threaded Binary Tree </a:t>
            </a:r>
            <a:r>
              <a:rPr lang="en-US" sz="2000" dirty="0" smtClean="0"/>
              <a:t>where, if the </a:t>
            </a:r>
            <a:r>
              <a:rPr lang="en-US" sz="2000" b="1" dirty="0" smtClean="0">
                <a:solidFill>
                  <a:srgbClr val="0070C0"/>
                </a:solidFill>
              </a:rPr>
              <a:t>right child </a:t>
            </a:r>
            <a:r>
              <a:rPr lang="en-US" sz="2000" dirty="0" smtClean="0"/>
              <a:t>of a node is </a:t>
            </a:r>
            <a:r>
              <a:rPr lang="en-US" sz="2000" b="1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, then we replace that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NULL </a:t>
            </a:r>
            <a:r>
              <a:rPr lang="en-US" sz="2000" dirty="0" smtClean="0"/>
              <a:t>with the address of that node’s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INORDER SUCCESSOR</a:t>
            </a:r>
            <a:r>
              <a:rPr lang="en-US" sz="2000" dirty="0" smtClean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3952489" y="292893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752560" y="421481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10" name="Straight Connector 9"/>
          <p:cNvCxnSpPr>
            <a:stCxn id="8" idx="3"/>
            <a:endCxn id="9" idx="0"/>
          </p:cNvCxnSpPr>
          <p:nvPr/>
        </p:nvCxnSpPr>
        <p:spPr>
          <a:xfrm rot="5400000">
            <a:off x="3183417" y="3351588"/>
            <a:ext cx="737099" cy="98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10014" y="421481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cxnSp>
        <p:nvCxnSpPr>
          <p:cNvPr id="12" name="Straight Connector 11"/>
          <p:cNvCxnSpPr>
            <a:stCxn id="8" idx="5"/>
            <a:endCxn id="11" idx="0"/>
          </p:cNvCxnSpPr>
          <p:nvPr/>
        </p:nvCxnSpPr>
        <p:spPr>
          <a:xfrm rot="16200000" flipH="1">
            <a:off x="4597830" y="3381162"/>
            <a:ext cx="737099" cy="930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57356" y="550070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4" name="Straight Connector 13"/>
          <p:cNvCxnSpPr>
            <a:stCxn id="9" idx="4"/>
            <a:endCxn id="13" idx="0"/>
          </p:cNvCxnSpPr>
          <p:nvPr/>
        </p:nvCxnSpPr>
        <p:spPr>
          <a:xfrm rot="5400000">
            <a:off x="2288213" y="4731629"/>
            <a:ext cx="642942" cy="895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85913" y="550070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4"/>
            <a:endCxn id="15" idx="0"/>
          </p:cNvCxnSpPr>
          <p:nvPr/>
        </p:nvCxnSpPr>
        <p:spPr>
          <a:xfrm rot="16200000" flipH="1">
            <a:off x="3110864" y="4804182"/>
            <a:ext cx="642942" cy="75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72000" y="550070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18" name="Straight Connector 17"/>
          <p:cNvCxnSpPr>
            <a:stCxn id="11" idx="4"/>
            <a:endCxn id="17" idx="0"/>
          </p:cNvCxnSpPr>
          <p:nvPr/>
        </p:nvCxnSpPr>
        <p:spPr>
          <a:xfrm rot="5400000">
            <a:off x="4841007" y="4910224"/>
            <a:ext cx="642942" cy="53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29322" y="550070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cxnSp>
        <p:nvCxnSpPr>
          <p:cNvPr id="20" name="Straight Connector 19"/>
          <p:cNvCxnSpPr>
            <a:stCxn id="11" idx="4"/>
            <a:endCxn id="19" idx="0"/>
          </p:cNvCxnSpPr>
          <p:nvPr/>
        </p:nvCxnSpPr>
        <p:spPr>
          <a:xfrm rot="16200000" flipH="1">
            <a:off x="5519668" y="4769577"/>
            <a:ext cx="642942" cy="81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3742683">
            <a:off x="1233392" y="4254048"/>
            <a:ext cx="1395772" cy="2500330"/>
          </a:xfrm>
          <a:prstGeom prst="arc">
            <a:avLst>
              <a:gd name="adj1" fmla="val 16674952"/>
              <a:gd name="adj2" fmla="val 20555129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9" idx="4"/>
          </p:cNvCxnSpPr>
          <p:nvPr/>
        </p:nvCxnSpPr>
        <p:spPr>
          <a:xfrm rot="16200000" flipV="1">
            <a:off x="2957387" y="4957659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3742683">
            <a:off x="1379444" y="2925715"/>
            <a:ext cx="3531780" cy="2649643"/>
          </a:xfrm>
          <a:prstGeom prst="arc">
            <a:avLst>
              <a:gd name="adj1" fmla="val 16674952"/>
              <a:gd name="adj2" fmla="val 2126778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endCxn id="8" idx="4"/>
          </p:cNvCxnSpPr>
          <p:nvPr/>
        </p:nvCxnSpPr>
        <p:spPr>
          <a:xfrm rot="16200000" flipV="1">
            <a:off x="4215924" y="3629912"/>
            <a:ext cx="214314" cy="98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3742683">
            <a:off x="3589650" y="4279942"/>
            <a:ext cx="1754575" cy="2122810"/>
          </a:xfrm>
          <a:prstGeom prst="arc">
            <a:avLst>
              <a:gd name="adj1" fmla="val 16674952"/>
              <a:gd name="adj2" fmla="val 19930252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5329357" y="4957659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Two Way </a:t>
            </a:r>
            <a:r>
              <a:rPr lang="en-US" b="1" dirty="0" err="1" smtClean="0"/>
              <a:t>Inorder</a:t>
            </a:r>
            <a:r>
              <a:rPr lang="en-US" b="1" dirty="0" smtClean="0"/>
              <a:t> TBT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500174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Along with the </a:t>
            </a:r>
            <a:r>
              <a:rPr lang="en-US" sz="2000" b="1" dirty="0" smtClean="0">
                <a:solidFill>
                  <a:srgbClr val="FF0000"/>
                </a:solidFill>
              </a:rPr>
              <a:t>right pointer </a:t>
            </a:r>
            <a:r>
              <a:rPr lang="en-US" sz="2000" dirty="0" smtClean="0"/>
              <a:t>we can also utilize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left pointer </a:t>
            </a:r>
            <a:r>
              <a:rPr lang="en-US" sz="2000" dirty="0" smtClean="0"/>
              <a:t>if it is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sz="2000" dirty="0" smtClean="0"/>
              <a:t>. So two way TBT says that if the </a:t>
            </a:r>
            <a:r>
              <a:rPr lang="en-US" sz="2000" b="1" dirty="0" smtClean="0">
                <a:solidFill>
                  <a:srgbClr val="00B050"/>
                </a:solidFill>
              </a:rPr>
              <a:t>left pointer </a:t>
            </a:r>
            <a:r>
              <a:rPr lang="en-US" sz="2000" dirty="0" smtClean="0"/>
              <a:t>of a node is NULL, then replace this </a:t>
            </a:r>
            <a:r>
              <a:rPr lang="en-US" sz="2000" b="1" dirty="0" smtClean="0">
                <a:solidFill>
                  <a:srgbClr val="7030A0"/>
                </a:solidFill>
              </a:rPr>
              <a:t>NULL</a:t>
            </a:r>
            <a:r>
              <a:rPr lang="en-US" sz="2000" dirty="0" smtClean="0"/>
              <a:t> with the address of it’s </a:t>
            </a:r>
            <a:r>
              <a:rPr lang="en-US" sz="2000" b="1" dirty="0" smtClean="0">
                <a:solidFill>
                  <a:srgbClr val="0070C0"/>
                </a:solidFill>
              </a:rPr>
              <a:t>INORDER PREDECESSOR</a:t>
            </a:r>
          </a:p>
        </p:txBody>
      </p:sp>
      <p:sp>
        <p:nvSpPr>
          <p:cNvPr id="8" name="Oval 7"/>
          <p:cNvSpPr/>
          <p:nvPr/>
        </p:nvSpPr>
        <p:spPr>
          <a:xfrm>
            <a:off x="3952489" y="292893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752560" y="421481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10" name="Straight Connector 9"/>
          <p:cNvCxnSpPr>
            <a:stCxn id="8" idx="3"/>
            <a:endCxn id="9" idx="0"/>
          </p:cNvCxnSpPr>
          <p:nvPr/>
        </p:nvCxnSpPr>
        <p:spPr>
          <a:xfrm rot="5400000">
            <a:off x="3183417" y="3351588"/>
            <a:ext cx="737099" cy="98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10014" y="421481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cxnSp>
        <p:nvCxnSpPr>
          <p:cNvPr id="12" name="Straight Connector 11"/>
          <p:cNvCxnSpPr>
            <a:stCxn id="8" idx="5"/>
            <a:endCxn id="11" idx="0"/>
          </p:cNvCxnSpPr>
          <p:nvPr/>
        </p:nvCxnSpPr>
        <p:spPr>
          <a:xfrm rot="16200000" flipH="1">
            <a:off x="4597830" y="3381162"/>
            <a:ext cx="737099" cy="930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57356" y="550070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4" name="Straight Connector 13"/>
          <p:cNvCxnSpPr>
            <a:stCxn id="9" idx="4"/>
            <a:endCxn id="13" idx="0"/>
          </p:cNvCxnSpPr>
          <p:nvPr/>
        </p:nvCxnSpPr>
        <p:spPr>
          <a:xfrm rot="5400000">
            <a:off x="2288213" y="4731629"/>
            <a:ext cx="642942" cy="895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85913" y="550070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4"/>
            <a:endCxn id="15" idx="0"/>
          </p:cNvCxnSpPr>
          <p:nvPr/>
        </p:nvCxnSpPr>
        <p:spPr>
          <a:xfrm rot="16200000" flipH="1">
            <a:off x="3110864" y="4804182"/>
            <a:ext cx="642942" cy="75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72000" y="550070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18" name="Straight Connector 17"/>
          <p:cNvCxnSpPr>
            <a:stCxn id="11" idx="4"/>
            <a:endCxn id="17" idx="0"/>
          </p:cNvCxnSpPr>
          <p:nvPr/>
        </p:nvCxnSpPr>
        <p:spPr>
          <a:xfrm rot="5400000">
            <a:off x="4841007" y="4910224"/>
            <a:ext cx="642942" cy="53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29322" y="550070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cxnSp>
        <p:nvCxnSpPr>
          <p:cNvPr id="20" name="Straight Connector 19"/>
          <p:cNvCxnSpPr>
            <a:stCxn id="11" idx="4"/>
            <a:endCxn id="19" idx="0"/>
          </p:cNvCxnSpPr>
          <p:nvPr/>
        </p:nvCxnSpPr>
        <p:spPr>
          <a:xfrm rot="16200000" flipH="1">
            <a:off x="5519668" y="4769577"/>
            <a:ext cx="642942" cy="81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3742683">
            <a:off x="1233392" y="4254048"/>
            <a:ext cx="1395772" cy="2500330"/>
          </a:xfrm>
          <a:prstGeom prst="arc">
            <a:avLst>
              <a:gd name="adj1" fmla="val 16674952"/>
              <a:gd name="adj2" fmla="val 20555129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9" idx="4"/>
          </p:cNvCxnSpPr>
          <p:nvPr/>
        </p:nvCxnSpPr>
        <p:spPr>
          <a:xfrm rot="16200000" flipV="1">
            <a:off x="2957387" y="4957659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3742683">
            <a:off x="1379444" y="2925715"/>
            <a:ext cx="3531780" cy="2649643"/>
          </a:xfrm>
          <a:prstGeom prst="arc">
            <a:avLst>
              <a:gd name="adj1" fmla="val 16674952"/>
              <a:gd name="adj2" fmla="val 2126778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endCxn id="8" idx="4"/>
          </p:cNvCxnSpPr>
          <p:nvPr/>
        </p:nvCxnSpPr>
        <p:spPr>
          <a:xfrm rot="16200000" flipV="1">
            <a:off x="4215924" y="3629912"/>
            <a:ext cx="214314" cy="98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3742683">
            <a:off x="3589650" y="4279942"/>
            <a:ext cx="1754575" cy="2122810"/>
          </a:xfrm>
          <a:prstGeom prst="arc">
            <a:avLst>
              <a:gd name="adj1" fmla="val 16674952"/>
              <a:gd name="adj2" fmla="val 19930252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5329357" y="4957659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0011200">
            <a:off x="2990986" y="3306534"/>
            <a:ext cx="1124501" cy="2749706"/>
          </a:xfrm>
          <a:prstGeom prst="arc">
            <a:avLst>
              <a:gd name="adj1" fmla="val 17158265"/>
              <a:gd name="adj2" fmla="val 20555129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/>
          <p:cNvSpPr/>
          <p:nvPr/>
        </p:nvSpPr>
        <p:spPr>
          <a:xfrm rot="12507644">
            <a:off x="4078355" y="2041971"/>
            <a:ext cx="3359367" cy="4250160"/>
          </a:xfrm>
          <a:prstGeom prst="arc">
            <a:avLst>
              <a:gd name="adj1" fmla="val 16674952"/>
              <a:gd name="adj2" fmla="val 20949903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4049617" y="3620997"/>
            <a:ext cx="142876" cy="4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1647286">
            <a:off x="5447390" y="3682402"/>
            <a:ext cx="1754575" cy="2122810"/>
          </a:xfrm>
          <a:prstGeom prst="arc">
            <a:avLst>
              <a:gd name="adj1" fmla="val 16674952"/>
              <a:gd name="adj2" fmla="val 19930252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Way </a:t>
            </a:r>
            <a:r>
              <a:rPr lang="en-US" b="1" dirty="0" err="1" smtClean="0"/>
              <a:t>Inorder</a:t>
            </a:r>
            <a:r>
              <a:rPr lang="en-US" b="1" dirty="0" smtClean="0"/>
              <a:t> TBT With A Header 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85720" y="1500174"/>
            <a:ext cx="8858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 even after replacing </a:t>
            </a:r>
            <a:r>
              <a:rPr lang="en-US" b="1" dirty="0" smtClean="0">
                <a:solidFill>
                  <a:srgbClr val="FF0000"/>
                </a:solidFill>
              </a:rPr>
              <a:t>NULL </a:t>
            </a:r>
            <a:r>
              <a:rPr lang="en-US" dirty="0" smtClean="0"/>
              <a:t>with the address of </a:t>
            </a:r>
            <a:r>
              <a:rPr lang="en-US" b="1" dirty="0" smtClean="0">
                <a:solidFill>
                  <a:srgbClr val="0070C0"/>
                </a:solidFill>
              </a:rPr>
              <a:t>successor</a:t>
            </a:r>
            <a:r>
              <a:rPr lang="en-US" dirty="0" smtClean="0"/>
              <a:t> and predecessor nodes, still we have 2 </a:t>
            </a:r>
            <a:r>
              <a:rPr lang="en-US" b="1" dirty="0" smtClean="0">
                <a:solidFill>
                  <a:srgbClr val="00B050"/>
                </a:solidFill>
              </a:rPr>
              <a:t>NULLS</a:t>
            </a:r>
            <a:r>
              <a:rPr lang="en-US" dirty="0" smtClean="0"/>
              <a:t> remaining in the tree. These are </a:t>
            </a:r>
            <a:r>
              <a:rPr lang="en-US" b="1" dirty="0" smtClean="0">
                <a:solidFill>
                  <a:srgbClr val="7030A0"/>
                </a:solidFill>
              </a:rPr>
              <a:t>Left Pointer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accent1"/>
                </a:solidFill>
              </a:rPr>
              <a:t>first node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right pointer </a:t>
            </a:r>
            <a:r>
              <a:rPr lang="en-US" dirty="0" smtClean="0"/>
              <a:t>of the last node. This is because we don’t have any node before first node nor we have any node after the </a:t>
            </a:r>
            <a:r>
              <a:rPr lang="en-US" b="1" dirty="0" smtClean="0">
                <a:solidFill>
                  <a:srgbClr val="FF0000"/>
                </a:solidFill>
              </a:rPr>
              <a:t>last Node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So, to remove these </a:t>
            </a:r>
            <a:r>
              <a:rPr lang="en-US" b="1" dirty="0" smtClean="0">
                <a:solidFill>
                  <a:srgbClr val="0070C0"/>
                </a:solidFill>
              </a:rPr>
              <a:t>NULLs</a:t>
            </a:r>
            <a:r>
              <a:rPr lang="en-US" dirty="0" smtClean="0"/>
              <a:t> also, we introduce a new node in the tree called </a:t>
            </a:r>
            <a:r>
              <a:rPr lang="en-US" b="1" dirty="0" smtClean="0">
                <a:solidFill>
                  <a:srgbClr val="00B050"/>
                </a:solidFill>
              </a:rPr>
              <a:t>HEADER NODE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Header Node </a:t>
            </a:r>
            <a:r>
              <a:rPr lang="en-US" dirty="0" smtClean="0"/>
              <a:t>is just like a </a:t>
            </a:r>
            <a:r>
              <a:rPr lang="en-US" b="1" dirty="0" smtClean="0">
                <a:solidFill>
                  <a:srgbClr val="00B050"/>
                </a:solidFill>
              </a:rPr>
              <a:t>normal</a:t>
            </a:r>
            <a:r>
              <a:rPr lang="en-US" dirty="0" smtClean="0"/>
              <a:t> of a node but used for </a:t>
            </a:r>
            <a:r>
              <a:rPr lang="en-US" b="1" dirty="0" smtClean="0">
                <a:solidFill>
                  <a:srgbClr val="0070C0"/>
                </a:solidFill>
              </a:rPr>
              <a:t>special purposes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</a:t>
            </a:r>
            <a:r>
              <a:rPr lang="en-US" b="1" dirty="0" smtClean="0">
                <a:solidFill>
                  <a:srgbClr val="0070C0"/>
                </a:solidFill>
              </a:rPr>
              <a:t>left pointer </a:t>
            </a:r>
            <a:r>
              <a:rPr lang="en-US" dirty="0" smtClean="0"/>
              <a:t>is made to point to the </a:t>
            </a:r>
            <a:r>
              <a:rPr lang="en-US" b="1" dirty="0" smtClean="0">
                <a:solidFill>
                  <a:srgbClr val="FF0000"/>
                </a:solidFill>
              </a:rPr>
              <a:t>ROOT NODE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</a:t>
            </a:r>
            <a:r>
              <a:rPr lang="en-US" b="1" dirty="0" smtClean="0">
                <a:solidFill>
                  <a:srgbClr val="00B050"/>
                </a:solidFill>
              </a:rPr>
              <a:t>right pointer </a:t>
            </a:r>
            <a:r>
              <a:rPr lang="en-US" dirty="0" smtClean="0"/>
              <a:t>is made to point to the </a:t>
            </a:r>
            <a:r>
              <a:rPr lang="en-US" b="1" dirty="0" smtClean="0">
                <a:solidFill>
                  <a:srgbClr val="7030A0"/>
                </a:solidFill>
              </a:rPr>
              <a:t>header node </a:t>
            </a:r>
            <a:r>
              <a:rPr lang="en-US" dirty="0" smtClean="0"/>
              <a:t>itself.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root pointer </a:t>
            </a:r>
            <a:r>
              <a:rPr lang="en-US" dirty="0" smtClean="0"/>
              <a:t>is made to point to the </a:t>
            </a:r>
            <a:r>
              <a:rPr lang="en-US" b="1" dirty="0" smtClean="0">
                <a:solidFill>
                  <a:srgbClr val="0070C0"/>
                </a:solidFill>
              </a:rPr>
              <a:t>header node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left pointer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0070C0"/>
                </a:solidFill>
              </a:rPr>
              <a:t>first node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FF0000"/>
                </a:solidFill>
              </a:rPr>
              <a:t>right pointer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7030A0"/>
                </a:solidFill>
              </a:rPr>
              <a:t>last node </a:t>
            </a:r>
            <a:r>
              <a:rPr lang="en-US" dirty="0" smtClean="0"/>
              <a:t>are made to point to the </a:t>
            </a:r>
            <a:r>
              <a:rPr lang="en-US" b="1" dirty="0" smtClean="0">
                <a:solidFill>
                  <a:schemeClr val="accent1"/>
                </a:solidFill>
              </a:rPr>
              <a:t>header node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data part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FF0000"/>
                </a:solidFill>
              </a:rPr>
              <a:t>header node </a:t>
            </a:r>
            <a:r>
              <a:rPr lang="en-US" dirty="0" smtClean="0"/>
              <a:t>is used to store some </a:t>
            </a:r>
            <a:r>
              <a:rPr lang="en-US" b="1" dirty="0" smtClean="0">
                <a:solidFill>
                  <a:srgbClr val="00B050"/>
                </a:solidFill>
              </a:rPr>
              <a:t>meaningful information </a:t>
            </a:r>
            <a:r>
              <a:rPr lang="en-US" dirty="0" smtClean="0"/>
              <a:t>about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tree</a:t>
            </a:r>
            <a:r>
              <a:rPr lang="en-US" dirty="0" smtClean="0"/>
              <a:t>, like it’s </a:t>
            </a:r>
            <a:r>
              <a:rPr lang="en-US" b="1" dirty="0" smtClean="0">
                <a:solidFill>
                  <a:srgbClr val="0070C0"/>
                </a:solidFill>
              </a:rPr>
              <a:t>height</a:t>
            </a:r>
            <a:r>
              <a:rPr lang="en-US" dirty="0" smtClean="0"/>
              <a:t> or the </a:t>
            </a:r>
            <a:r>
              <a:rPr lang="en-US" b="1" dirty="0" smtClean="0">
                <a:solidFill>
                  <a:srgbClr val="7030A0"/>
                </a:solidFill>
              </a:rPr>
              <a:t>greatest node </a:t>
            </a:r>
            <a:r>
              <a:rPr lang="en-US" dirty="0" smtClean="0"/>
              <a:t>value </a:t>
            </a:r>
            <a:r>
              <a:rPr lang="en-US" dirty="0" smtClean="0"/>
              <a:t>or anything in this manner.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b="1" dirty="0" smtClean="0"/>
              <a:t>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7" name="Oval 96"/>
          <p:cNvSpPr/>
          <p:nvPr/>
        </p:nvSpPr>
        <p:spPr>
          <a:xfrm>
            <a:off x="3952489" y="2216393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8" name="Oval 97"/>
          <p:cNvSpPr/>
          <p:nvPr/>
        </p:nvSpPr>
        <p:spPr>
          <a:xfrm>
            <a:off x="2752560" y="3502277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99" name="Straight Connector 98"/>
          <p:cNvCxnSpPr>
            <a:stCxn id="97" idx="3"/>
            <a:endCxn id="98" idx="0"/>
          </p:cNvCxnSpPr>
          <p:nvPr/>
        </p:nvCxnSpPr>
        <p:spPr>
          <a:xfrm rot="5400000">
            <a:off x="3183417" y="2639047"/>
            <a:ext cx="737099" cy="98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110014" y="3502277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cxnSp>
        <p:nvCxnSpPr>
          <p:cNvPr id="101" name="Straight Connector 100"/>
          <p:cNvCxnSpPr>
            <a:stCxn id="97" idx="5"/>
            <a:endCxn id="100" idx="0"/>
          </p:cNvCxnSpPr>
          <p:nvPr/>
        </p:nvCxnSpPr>
        <p:spPr>
          <a:xfrm rot="16200000" flipH="1">
            <a:off x="4597830" y="2668621"/>
            <a:ext cx="737099" cy="930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857356" y="4788161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03" name="Straight Connector 102"/>
          <p:cNvCxnSpPr>
            <a:stCxn id="98" idx="4"/>
            <a:endCxn id="102" idx="0"/>
          </p:cNvCxnSpPr>
          <p:nvPr/>
        </p:nvCxnSpPr>
        <p:spPr>
          <a:xfrm rot="5400000">
            <a:off x="2288213" y="4019088"/>
            <a:ext cx="642942" cy="895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485913" y="4788161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105" name="Straight Connector 104"/>
          <p:cNvCxnSpPr>
            <a:stCxn id="98" idx="4"/>
            <a:endCxn id="104" idx="0"/>
          </p:cNvCxnSpPr>
          <p:nvPr/>
        </p:nvCxnSpPr>
        <p:spPr>
          <a:xfrm rot="16200000" flipH="1">
            <a:off x="3110864" y="4091641"/>
            <a:ext cx="642942" cy="75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572000" y="4788161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107" name="Straight Connector 106"/>
          <p:cNvCxnSpPr>
            <a:stCxn id="100" idx="4"/>
            <a:endCxn id="106" idx="0"/>
          </p:cNvCxnSpPr>
          <p:nvPr/>
        </p:nvCxnSpPr>
        <p:spPr>
          <a:xfrm rot="5400000">
            <a:off x="4841007" y="4197683"/>
            <a:ext cx="642942" cy="53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929322" y="4788161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cxnSp>
        <p:nvCxnSpPr>
          <p:cNvPr id="109" name="Straight Connector 108"/>
          <p:cNvCxnSpPr>
            <a:stCxn id="100" idx="4"/>
            <a:endCxn id="108" idx="0"/>
          </p:cNvCxnSpPr>
          <p:nvPr/>
        </p:nvCxnSpPr>
        <p:spPr>
          <a:xfrm rot="16200000" flipH="1">
            <a:off x="5519668" y="4057036"/>
            <a:ext cx="642942" cy="81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 109"/>
          <p:cNvSpPr/>
          <p:nvPr/>
        </p:nvSpPr>
        <p:spPr>
          <a:xfrm rot="3742683">
            <a:off x="1233392" y="3541507"/>
            <a:ext cx="1395772" cy="2500330"/>
          </a:xfrm>
          <a:prstGeom prst="arc">
            <a:avLst>
              <a:gd name="adj1" fmla="val 16674952"/>
              <a:gd name="adj2" fmla="val 20555129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/>
          <p:cNvCxnSpPr>
            <a:endCxn id="98" idx="4"/>
          </p:cNvCxnSpPr>
          <p:nvPr/>
        </p:nvCxnSpPr>
        <p:spPr>
          <a:xfrm rot="16200000" flipV="1">
            <a:off x="2957387" y="4245118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 111"/>
          <p:cNvSpPr/>
          <p:nvPr/>
        </p:nvSpPr>
        <p:spPr>
          <a:xfrm rot="3742683">
            <a:off x="1379444" y="2213174"/>
            <a:ext cx="3531780" cy="2649643"/>
          </a:xfrm>
          <a:prstGeom prst="arc">
            <a:avLst>
              <a:gd name="adj1" fmla="val 16674952"/>
              <a:gd name="adj2" fmla="val 2126778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3" name="Straight Arrow Connector 112"/>
          <p:cNvCxnSpPr>
            <a:endCxn id="97" idx="4"/>
          </p:cNvCxnSpPr>
          <p:nvPr/>
        </p:nvCxnSpPr>
        <p:spPr>
          <a:xfrm rot="16200000" flipV="1">
            <a:off x="4215924" y="2917371"/>
            <a:ext cx="214314" cy="98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 rot="3742683">
            <a:off x="3589650" y="3567401"/>
            <a:ext cx="1754575" cy="2122810"/>
          </a:xfrm>
          <a:prstGeom prst="arc">
            <a:avLst>
              <a:gd name="adj1" fmla="val 16674952"/>
              <a:gd name="adj2" fmla="val 19930252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5" name="Straight Arrow Connector 114"/>
          <p:cNvCxnSpPr/>
          <p:nvPr/>
        </p:nvCxnSpPr>
        <p:spPr>
          <a:xfrm rot="16200000" flipV="1">
            <a:off x="5329357" y="4245118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Arc 115"/>
          <p:cNvSpPr/>
          <p:nvPr/>
        </p:nvSpPr>
        <p:spPr>
          <a:xfrm rot="10011200">
            <a:off x="2990986" y="2593993"/>
            <a:ext cx="1124501" cy="2749706"/>
          </a:xfrm>
          <a:prstGeom prst="arc">
            <a:avLst>
              <a:gd name="adj1" fmla="val 17158265"/>
              <a:gd name="adj2" fmla="val 20555129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7" name="Straight Arrow Connector 116"/>
          <p:cNvCxnSpPr/>
          <p:nvPr/>
        </p:nvCxnSpPr>
        <p:spPr>
          <a:xfrm rot="5400000" flipH="1" flipV="1">
            <a:off x="4049617" y="2908456"/>
            <a:ext cx="142876" cy="4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Arc 117"/>
          <p:cNvSpPr/>
          <p:nvPr/>
        </p:nvSpPr>
        <p:spPr>
          <a:xfrm rot="11647286">
            <a:off x="5447390" y="2969861"/>
            <a:ext cx="1754575" cy="2122810"/>
          </a:xfrm>
          <a:prstGeom prst="arc">
            <a:avLst>
              <a:gd name="adj1" fmla="val 16674952"/>
              <a:gd name="adj2" fmla="val 19930252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c 118"/>
          <p:cNvSpPr/>
          <p:nvPr/>
        </p:nvSpPr>
        <p:spPr>
          <a:xfrm rot="12507644">
            <a:off x="4078355" y="1329430"/>
            <a:ext cx="3359367" cy="4250160"/>
          </a:xfrm>
          <a:prstGeom prst="arc">
            <a:avLst>
              <a:gd name="adj1" fmla="val 16674952"/>
              <a:gd name="adj2" fmla="val 20949903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5000628" y="1714488"/>
          <a:ext cx="18335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85"/>
                <a:gridCol w="611185"/>
                <a:gridCol w="611185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5143504" y="135729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        D         R</a:t>
            </a:r>
            <a:endParaRPr lang="en-IN" dirty="0"/>
          </a:p>
        </p:txBody>
      </p:sp>
      <p:sp>
        <p:nvSpPr>
          <p:cNvPr id="122" name="Arc 121"/>
          <p:cNvSpPr/>
          <p:nvPr/>
        </p:nvSpPr>
        <p:spPr>
          <a:xfrm rot="13434298">
            <a:off x="2002482" y="1190481"/>
            <a:ext cx="3538839" cy="4602938"/>
          </a:xfrm>
          <a:prstGeom prst="arc">
            <a:avLst>
              <a:gd name="adj1" fmla="val 16674952"/>
              <a:gd name="adj2" fmla="val 4923721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098870" y="1643050"/>
            <a:ext cx="11607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 rot="11647286">
            <a:off x="6021710" y="1831833"/>
            <a:ext cx="1072189" cy="890157"/>
          </a:xfrm>
          <a:prstGeom prst="arc">
            <a:avLst>
              <a:gd name="adj1" fmla="val 6843908"/>
              <a:gd name="adj2" fmla="val 2108089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7" name="Straight Arrow Connector 126"/>
          <p:cNvCxnSpPr/>
          <p:nvPr/>
        </p:nvCxnSpPr>
        <p:spPr>
          <a:xfrm rot="16200000" flipV="1">
            <a:off x="5900861" y="2171577"/>
            <a:ext cx="214314" cy="1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7572396" y="1428736"/>
          <a:ext cx="9762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7752864" y="177378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IN" dirty="0"/>
          </a:p>
        </p:txBody>
      </p:sp>
      <p:cxnSp>
        <p:nvCxnSpPr>
          <p:cNvPr id="130" name="Straight Arrow Connector 129"/>
          <p:cNvCxnSpPr/>
          <p:nvPr/>
        </p:nvCxnSpPr>
        <p:spPr>
          <a:xfrm rot="10800000" flipV="1">
            <a:off x="6858016" y="1643050"/>
            <a:ext cx="65745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</a:t>
            </a:r>
            <a:r>
              <a:rPr lang="en-US" b="1" dirty="0" err="1" smtClean="0"/>
              <a:t>Inorder</a:t>
            </a:r>
            <a:r>
              <a:rPr lang="en-US" b="1" dirty="0" smtClean="0"/>
              <a:t>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85720" y="1500174"/>
            <a:ext cx="8715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 smtClean="0">
                <a:solidFill>
                  <a:srgbClr val="00B050"/>
                </a:solidFill>
              </a:rPr>
              <a:t>Start</a:t>
            </a:r>
            <a:r>
              <a:rPr lang="en-US" sz="2200" dirty="0" smtClean="0"/>
              <a:t> with the </a:t>
            </a:r>
            <a:r>
              <a:rPr lang="en-US" sz="2200" b="1" dirty="0" smtClean="0">
                <a:solidFill>
                  <a:srgbClr val="FF0000"/>
                </a:solidFill>
              </a:rPr>
              <a:t>leftmost node </a:t>
            </a:r>
            <a:r>
              <a:rPr lang="en-US" sz="2200" dirty="0" smtClean="0"/>
              <a:t>of the </a:t>
            </a:r>
            <a:r>
              <a:rPr lang="en-US" sz="2200" b="1" dirty="0" smtClean="0">
                <a:solidFill>
                  <a:srgbClr val="7030A0"/>
                </a:solidFill>
              </a:rPr>
              <a:t>root node</a:t>
            </a:r>
            <a:r>
              <a:rPr lang="en-US" sz="2200" dirty="0" smtClean="0"/>
              <a:t> in the </a:t>
            </a:r>
            <a:r>
              <a:rPr lang="en-US" sz="2200" b="1" dirty="0" smtClean="0">
                <a:solidFill>
                  <a:srgbClr val="0070C0"/>
                </a:solidFill>
              </a:rPr>
              <a:t>tree</a:t>
            </a:r>
            <a:r>
              <a:rPr lang="en-US" sz="2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Print</a:t>
            </a:r>
            <a:r>
              <a:rPr lang="en-US" sz="2200" dirty="0" smtClean="0"/>
              <a:t> it’s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sz="2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</a:rPr>
              <a:t>Now</a:t>
            </a:r>
            <a:r>
              <a:rPr lang="en-US" sz="2200" dirty="0" smtClean="0"/>
              <a:t> check </a:t>
            </a:r>
            <a:r>
              <a:rPr lang="en-US" sz="2200" b="1" dirty="0" smtClean="0">
                <a:solidFill>
                  <a:srgbClr val="FF0000"/>
                </a:solidFill>
              </a:rPr>
              <a:t>it’s flag</a:t>
            </a:r>
            <a:r>
              <a:rPr lang="en-US" sz="2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If the </a:t>
            </a:r>
            <a:r>
              <a:rPr lang="en-US" sz="2200" b="1" dirty="0" smtClean="0">
                <a:solidFill>
                  <a:srgbClr val="0070C0"/>
                </a:solidFill>
              </a:rPr>
              <a:t>flag is 1</a:t>
            </a:r>
            <a:r>
              <a:rPr lang="en-US" sz="2200" dirty="0" smtClean="0"/>
              <a:t>, then move to the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right child </a:t>
            </a:r>
            <a:r>
              <a:rPr lang="en-US" sz="2200" dirty="0" smtClean="0"/>
              <a:t>but if the </a:t>
            </a:r>
            <a:r>
              <a:rPr lang="en-US" sz="2200" b="1" dirty="0" smtClean="0">
                <a:solidFill>
                  <a:srgbClr val="FF0000"/>
                </a:solidFill>
              </a:rPr>
              <a:t>flag is 0 </a:t>
            </a:r>
            <a:r>
              <a:rPr lang="en-US" sz="2200" dirty="0" smtClean="0"/>
              <a:t>then go to the </a:t>
            </a:r>
            <a:r>
              <a:rPr lang="en-US" sz="2200" b="1" dirty="0" smtClean="0">
                <a:solidFill>
                  <a:srgbClr val="7030A0"/>
                </a:solidFill>
              </a:rPr>
              <a:t>right child </a:t>
            </a:r>
            <a:r>
              <a:rPr lang="en-US" sz="2200" dirty="0" smtClean="0"/>
              <a:t>and find it’s </a:t>
            </a:r>
            <a:r>
              <a:rPr lang="en-US" sz="2200" b="1" dirty="0" smtClean="0">
                <a:solidFill>
                  <a:schemeClr val="accent1"/>
                </a:solidFill>
              </a:rPr>
              <a:t>left most child </a:t>
            </a:r>
            <a:r>
              <a:rPr lang="en-US" sz="2200" dirty="0" smtClean="0"/>
              <a:t>and then go to </a:t>
            </a:r>
            <a:r>
              <a:rPr lang="en-US" sz="2200" b="1" dirty="0" smtClean="0">
                <a:solidFill>
                  <a:srgbClr val="00B050"/>
                </a:solidFill>
              </a:rPr>
              <a:t>step 2</a:t>
            </a:r>
            <a:r>
              <a:rPr lang="en-US" sz="2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Repeat </a:t>
            </a:r>
            <a:r>
              <a:rPr lang="en-US" sz="2200" dirty="0" smtClean="0"/>
              <a:t>the above steps until we get a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node</a:t>
            </a:r>
            <a:r>
              <a:rPr lang="en-US" sz="2200" dirty="0" smtClean="0"/>
              <a:t> with </a:t>
            </a:r>
            <a:r>
              <a:rPr lang="en-US" sz="2200" b="1" dirty="0" smtClean="0">
                <a:solidFill>
                  <a:srgbClr val="7030A0"/>
                </a:solidFill>
              </a:rPr>
              <a:t>NULL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right child</a:t>
            </a:r>
            <a:r>
              <a:rPr lang="en-US" sz="2200" dirty="0" smtClean="0"/>
              <a:t>, where the </a:t>
            </a:r>
            <a:r>
              <a:rPr lang="en-US" sz="2200" b="1" dirty="0" smtClean="0">
                <a:solidFill>
                  <a:srgbClr val="00B050"/>
                </a:solidFill>
              </a:rPr>
              <a:t>algorithm</a:t>
            </a:r>
            <a:r>
              <a:rPr lang="en-US" sz="2200" dirty="0" smtClean="0"/>
              <a:t> will </a:t>
            </a:r>
            <a:r>
              <a:rPr lang="en-US" sz="2200" b="1" dirty="0" smtClean="0">
                <a:solidFill>
                  <a:schemeClr val="accent1"/>
                </a:solidFill>
              </a:rPr>
              <a:t>stop</a:t>
            </a:r>
            <a:r>
              <a:rPr lang="en-US" sz="2200" dirty="0" smtClean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One Way </a:t>
            </a:r>
            <a:r>
              <a:rPr lang="en-US" b="1" dirty="0" err="1" smtClean="0"/>
              <a:t>Inorder</a:t>
            </a:r>
            <a:r>
              <a:rPr lang="en-US" b="1" dirty="0" smtClean="0"/>
              <a:t> TBT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85720" y="1500174"/>
            <a:ext cx="36647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*left;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*right;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thread;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append(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*);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 leftmost(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*p);</a:t>
            </a:r>
            <a:endParaRPr lang="en-US" dirty="0" smtClean="0"/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tbt</a:t>
            </a:r>
            <a:r>
              <a:rPr lang="en-US" dirty="0" smtClean="0"/>
              <a:t> *root=NULL;</a:t>
            </a:r>
          </a:p>
          <a:p>
            <a:r>
              <a:rPr lang="en-US" dirty="0" smtClean="0"/>
              <a:t>	append(&amp;root, 10);</a:t>
            </a:r>
          </a:p>
          <a:p>
            <a:r>
              <a:rPr lang="en-US" dirty="0" smtClean="0"/>
              <a:t>	append(&amp;root, </a:t>
            </a:r>
            <a:r>
              <a:rPr lang="en-US" dirty="0" smtClean="0"/>
              <a:t>15);</a:t>
            </a:r>
            <a:endParaRPr lang="en-US" dirty="0" smtClean="0"/>
          </a:p>
          <a:p>
            <a:r>
              <a:rPr lang="en-US" dirty="0" smtClean="0"/>
              <a:t>	append(&amp;root, 8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3941</TotalTime>
  <Words>632</Words>
  <Application>Microsoft Office PowerPoint</Application>
  <PresentationFormat>On-screen Show (4:3)</PresentationFormat>
  <Paragraphs>118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Threaded Binary Tree</vt:lpstr>
      <vt:lpstr>Types Of TBT</vt:lpstr>
      <vt:lpstr>One Way Inorder TBT</vt:lpstr>
      <vt:lpstr>Two Way Inorder TBT</vt:lpstr>
      <vt:lpstr>Two Way Inorder TBT With A Header Node</vt:lpstr>
      <vt:lpstr>Example </vt:lpstr>
      <vt:lpstr>Pseudocode For Inorder Traversal</vt:lpstr>
      <vt:lpstr>Program To Implement One Way Inorder TBT</vt:lpstr>
      <vt:lpstr>Program To Implement One Way Inorder TBT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336</cp:revision>
  <dcterms:created xsi:type="dcterms:W3CDTF">2015-12-21T13:46:48Z</dcterms:created>
  <dcterms:modified xsi:type="dcterms:W3CDTF">2020-10-27T13:00:35Z</dcterms:modified>
</cp:coreProperties>
</file>