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66"/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29</a:t>
            </a: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B-Tree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85720" y="1500174"/>
            <a:ext cx="8501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What </a:t>
            </a:r>
            <a:r>
              <a:rPr lang="en-US" sz="2000" dirty="0" smtClean="0"/>
              <a:t>is a </a:t>
            </a:r>
            <a:r>
              <a:rPr lang="en-US" sz="2000" b="1" dirty="0" smtClean="0">
                <a:solidFill>
                  <a:srgbClr val="FF0000"/>
                </a:solidFill>
              </a:rPr>
              <a:t>B-Tree</a:t>
            </a:r>
            <a:r>
              <a:rPr lang="en-US" sz="2000" dirty="0" smtClean="0"/>
              <a:t>?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Ans</a:t>
            </a:r>
            <a:r>
              <a:rPr lang="en-US" sz="2000" dirty="0" smtClean="0"/>
              <a:t>: A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B-Tree</a:t>
            </a:r>
            <a:r>
              <a:rPr lang="en-US" sz="2000" dirty="0" smtClean="0"/>
              <a:t> is a </a:t>
            </a:r>
            <a:r>
              <a:rPr lang="en-US" sz="2000" b="1" dirty="0" err="1" smtClean="0">
                <a:solidFill>
                  <a:srgbClr val="00B050"/>
                </a:solidFill>
              </a:rPr>
              <a:t>Multiway</a:t>
            </a:r>
            <a:r>
              <a:rPr lang="en-US" sz="2000" dirty="0" smtClean="0"/>
              <a:t> with some </a:t>
            </a:r>
            <a:r>
              <a:rPr lang="en-US" sz="2000" b="1" dirty="0" smtClean="0">
                <a:solidFill>
                  <a:srgbClr val="7030A0"/>
                </a:solidFill>
              </a:rPr>
              <a:t>special properties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0070C0"/>
                </a:solidFill>
              </a:rPr>
              <a:t>What</a:t>
            </a:r>
            <a:r>
              <a:rPr lang="en-US" sz="2000" dirty="0" smtClean="0"/>
              <a:t> is a </a:t>
            </a:r>
            <a:r>
              <a:rPr lang="en-US" sz="2000" b="1" dirty="0" err="1" smtClean="0">
                <a:solidFill>
                  <a:srgbClr val="FF0000"/>
                </a:solidFill>
              </a:rPr>
              <a:t>multiway</a:t>
            </a:r>
            <a:r>
              <a:rPr lang="en-US" sz="2000" dirty="0" smtClean="0"/>
              <a:t> search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tree</a:t>
            </a:r>
            <a:r>
              <a:rPr lang="en-US" sz="2000" dirty="0" smtClean="0"/>
              <a:t>?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Ans</a:t>
            </a:r>
            <a:r>
              <a:rPr lang="en-US" sz="2000" dirty="0" smtClean="0"/>
              <a:t>: A </a:t>
            </a:r>
            <a:r>
              <a:rPr lang="en-US" sz="2000" b="1" dirty="0" err="1" smtClean="0">
                <a:solidFill>
                  <a:srgbClr val="7030A0"/>
                </a:solidFill>
              </a:rPr>
              <a:t>Multiway</a:t>
            </a:r>
            <a:r>
              <a:rPr lang="en-US" sz="2000" dirty="0" smtClean="0"/>
              <a:t> search tree is a </a:t>
            </a:r>
            <a:r>
              <a:rPr lang="en-US" sz="2000" b="1" dirty="0" smtClean="0">
                <a:solidFill>
                  <a:srgbClr val="00B050"/>
                </a:solidFill>
              </a:rPr>
              <a:t>extended form </a:t>
            </a:r>
            <a:r>
              <a:rPr lang="en-US" sz="2000" dirty="0" smtClean="0"/>
              <a:t>of a </a:t>
            </a:r>
            <a:r>
              <a:rPr lang="en-US" sz="2000" b="1" dirty="0" smtClean="0">
                <a:solidFill>
                  <a:srgbClr val="0070C0"/>
                </a:solidFill>
              </a:rPr>
              <a:t>Binary Search Tree</a:t>
            </a:r>
            <a:r>
              <a:rPr lang="en-US" sz="2000" dirty="0" smtClean="0"/>
              <a:t> where each node is of the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order ‘n’</a:t>
            </a:r>
            <a:r>
              <a:rPr lang="en-US" sz="2000" dirty="0" smtClean="0"/>
              <a:t> i.e. each node have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‘n’</a:t>
            </a:r>
            <a:r>
              <a:rPr lang="en-US" sz="2000" dirty="0" smtClean="0"/>
              <a:t> children and can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contain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n-1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keys(data)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sp>
        <p:nvSpPr>
          <p:cNvPr id="10" name="Oval 9"/>
          <p:cNvSpPr/>
          <p:nvPr/>
        </p:nvSpPr>
        <p:spPr>
          <a:xfrm>
            <a:off x="2571736" y="4286256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1571604" y="5000636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cxnSp>
        <p:nvCxnSpPr>
          <p:cNvPr id="12" name="Straight Connector 11"/>
          <p:cNvCxnSpPr>
            <a:stCxn id="10" idx="3"/>
            <a:endCxn id="11" idx="0"/>
          </p:cNvCxnSpPr>
          <p:nvPr/>
        </p:nvCxnSpPr>
        <p:spPr>
          <a:xfrm rot="5400000">
            <a:off x="2188315" y="4523057"/>
            <a:ext cx="165595" cy="789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428992" y="4929198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IN" dirty="0"/>
          </a:p>
        </p:txBody>
      </p:sp>
      <p:cxnSp>
        <p:nvCxnSpPr>
          <p:cNvPr id="14" name="Straight Connector 13"/>
          <p:cNvCxnSpPr>
            <a:stCxn id="10" idx="5"/>
            <a:endCxn id="13" idx="0"/>
          </p:cNvCxnSpPr>
          <p:nvPr/>
        </p:nvCxnSpPr>
        <p:spPr>
          <a:xfrm rot="16200000" flipH="1">
            <a:off x="3388414" y="4567148"/>
            <a:ext cx="94157" cy="62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42910" y="5857892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cxnSp>
        <p:nvCxnSpPr>
          <p:cNvPr id="16" name="Straight Connector 15"/>
          <p:cNvCxnSpPr>
            <a:stCxn id="11" idx="4"/>
            <a:endCxn id="15" idx="0"/>
          </p:cNvCxnSpPr>
          <p:nvPr/>
        </p:nvCxnSpPr>
        <p:spPr>
          <a:xfrm rot="5400000">
            <a:off x="1304826" y="5286388"/>
            <a:ext cx="214314" cy="928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3500430" y="5500702"/>
            <a:ext cx="185739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5214942" y="4929198"/>
          <a:ext cx="25479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984"/>
                <a:gridCol w="636984"/>
                <a:gridCol w="636984"/>
                <a:gridCol w="6369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500298" y="56314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BST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5715008" y="5572140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Multiway</a:t>
            </a:r>
            <a:r>
              <a:rPr lang="en-US" dirty="0" smtClean="0"/>
              <a:t> Tree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properties Of B-Tree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85720" y="1500174"/>
            <a:ext cx="85010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FF0000"/>
                </a:solidFill>
              </a:rPr>
              <a:t>root</a:t>
            </a:r>
            <a:r>
              <a:rPr lang="en-US" sz="2000" dirty="0" smtClean="0"/>
              <a:t> must have </a:t>
            </a:r>
            <a:r>
              <a:rPr lang="en-US" sz="2000" b="1" dirty="0" err="1" smtClean="0">
                <a:solidFill>
                  <a:srgbClr val="00B050"/>
                </a:solidFill>
              </a:rPr>
              <a:t>atleast</a:t>
            </a:r>
            <a:r>
              <a:rPr lang="en-US" sz="2000" b="1" dirty="0" smtClean="0">
                <a:solidFill>
                  <a:srgbClr val="00B050"/>
                </a:solidFill>
              </a:rPr>
              <a:t> 2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children </a:t>
            </a:r>
            <a:r>
              <a:rPr lang="en-US" sz="2000" dirty="0" smtClean="0"/>
              <a:t>unless it is a </a:t>
            </a:r>
            <a:r>
              <a:rPr lang="en-US" sz="2000" b="1" dirty="0" smtClean="0">
                <a:solidFill>
                  <a:srgbClr val="7030A0"/>
                </a:solidFill>
              </a:rPr>
              <a:t>leaf node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Every </a:t>
            </a:r>
            <a:r>
              <a:rPr lang="en-US" sz="2000" b="1" dirty="0" smtClean="0">
                <a:solidFill>
                  <a:srgbClr val="FF0000"/>
                </a:solidFill>
              </a:rPr>
              <a:t>non root </a:t>
            </a:r>
            <a:r>
              <a:rPr lang="en-US" sz="2000" dirty="0" smtClean="0"/>
              <a:t>and </a:t>
            </a:r>
            <a:r>
              <a:rPr lang="en-US" sz="2000" b="1" dirty="0" smtClean="0">
                <a:solidFill>
                  <a:srgbClr val="7030A0"/>
                </a:solidFill>
              </a:rPr>
              <a:t>non leaf node </a:t>
            </a:r>
            <a:r>
              <a:rPr lang="en-US" sz="2000" dirty="0" smtClean="0"/>
              <a:t>must contain </a:t>
            </a:r>
            <a:r>
              <a:rPr lang="en-US" sz="2000" dirty="0" err="1" smtClean="0"/>
              <a:t>atleast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half</a:t>
            </a:r>
            <a:r>
              <a:rPr lang="en-US" sz="2000" dirty="0" smtClean="0"/>
              <a:t> of the </a:t>
            </a:r>
            <a:r>
              <a:rPr lang="en-US" sz="2000" b="1" dirty="0" smtClean="0">
                <a:solidFill>
                  <a:srgbClr val="00B050"/>
                </a:solidFill>
              </a:rPr>
              <a:t>keys (data) </a:t>
            </a:r>
            <a:r>
              <a:rPr lang="en-US" sz="2000" dirty="0" smtClean="0"/>
              <a:t>and should have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one more child </a:t>
            </a:r>
            <a:r>
              <a:rPr lang="en-US" sz="2000" dirty="0" smtClean="0"/>
              <a:t>than it has </a:t>
            </a:r>
            <a:r>
              <a:rPr lang="en-US" sz="2000" b="1" dirty="0" smtClean="0">
                <a:solidFill>
                  <a:srgbClr val="0070C0"/>
                </a:solidFill>
              </a:rPr>
              <a:t>keys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All the </a:t>
            </a:r>
            <a:r>
              <a:rPr lang="en-US" sz="2000" b="1" dirty="0" smtClean="0">
                <a:solidFill>
                  <a:srgbClr val="00B050"/>
                </a:solidFill>
              </a:rPr>
              <a:t>keys</a:t>
            </a:r>
            <a:r>
              <a:rPr lang="en-US" sz="2000" dirty="0" smtClean="0"/>
              <a:t> in </a:t>
            </a:r>
            <a:r>
              <a:rPr lang="en-US" sz="2000" b="1" dirty="0" smtClean="0">
                <a:solidFill>
                  <a:srgbClr val="0070C0"/>
                </a:solidFill>
              </a:rPr>
              <a:t>every node </a:t>
            </a:r>
            <a:r>
              <a:rPr lang="en-US" sz="2000" dirty="0" smtClean="0"/>
              <a:t>must </a:t>
            </a:r>
            <a:r>
              <a:rPr lang="en-US" sz="2000" b="1" dirty="0" smtClean="0">
                <a:solidFill>
                  <a:srgbClr val="7030A0"/>
                </a:solidFill>
              </a:rPr>
              <a:t>appear </a:t>
            </a:r>
            <a:r>
              <a:rPr lang="en-US" sz="2000" dirty="0" smtClean="0"/>
              <a:t>in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sorted order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All the </a:t>
            </a:r>
            <a:r>
              <a:rPr lang="en-US" sz="2000" b="1" dirty="0" smtClean="0">
                <a:solidFill>
                  <a:srgbClr val="7030A0"/>
                </a:solidFill>
              </a:rPr>
              <a:t>keys</a:t>
            </a:r>
            <a:r>
              <a:rPr lang="en-US" sz="2000" dirty="0" smtClean="0"/>
              <a:t> in the </a:t>
            </a:r>
            <a:r>
              <a:rPr lang="en-US" sz="2000" b="1" dirty="0" smtClean="0">
                <a:solidFill>
                  <a:srgbClr val="FF0000"/>
                </a:solidFill>
              </a:rPr>
              <a:t>left child </a:t>
            </a:r>
            <a:r>
              <a:rPr lang="en-US" sz="2000" dirty="0" smtClean="0"/>
              <a:t>of parent key must be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smaller than </a:t>
            </a:r>
            <a:r>
              <a:rPr lang="en-US" sz="2000" b="1" dirty="0" smtClean="0">
                <a:solidFill>
                  <a:srgbClr val="00B050"/>
                </a:solidFill>
              </a:rPr>
              <a:t>parent key </a:t>
            </a:r>
            <a:r>
              <a:rPr lang="en-US" sz="2000" dirty="0" smtClean="0"/>
              <a:t>and all the keys in the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right child </a:t>
            </a:r>
            <a:r>
              <a:rPr lang="en-US" sz="2000" dirty="0" smtClean="0"/>
              <a:t>of parent key must be greater than the </a:t>
            </a:r>
            <a:r>
              <a:rPr lang="en-US" sz="2000" b="1" dirty="0" smtClean="0">
                <a:solidFill>
                  <a:srgbClr val="FF0000"/>
                </a:solidFill>
              </a:rPr>
              <a:t>parent key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7030A0"/>
                </a:solidFill>
              </a:rPr>
              <a:t>All </a:t>
            </a:r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0070C0"/>
                </a:solidFill>
              </a:rPr>
              <a:t>leaf nodes</a:t>
            </a:r>
            <a:r>
              <a:rPr lang="en-US" sz="2000" dirty="0" smtClean="0"/>
              <a:t> must be at the </a:t>
            </a:r>
            <a:r>
              <a:rPr lang="en-US" sz="2000" b="1" dirty="0" smtClean="0">
                <a:solidFill>
                  <a:srgbClr val="FF0000"/>
                </a:solidFill>
              </a:rPr>
              <a:t>same level</a:t>
            </a:r>
            <a:r>
              <a:rPr lang="en-US" sz="2000" dirty="0" smtClean="0"/>
              <a:t>.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Physical View Of B-Tree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14744" y="2000240"/>
          <a:ext cx="1428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357190"/>
                <a:gridCol w="285752"/>
                <a:gridCol w="2857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85916" y="3058160"/>
          <a:ext cx="13573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331"/>
                <a:gridCol w="339331"/>
                <a:gridCol w="464346"/>
                <a:gridCol w="2143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14282" y="4344044"/>
          <a:ext cx="9286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174"/>
                <a:gridCol w="232174"/>
                <a:gridCol w="232174"/>
                <a:gridCol w="2321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357290" y="4344044"/>
          <a:ext cx="833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357422" y="4357694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500066"/>
                <a:gridCol w="214314"/>
                <a:gridCol w="2143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15072" y="3058160"/>
          <a:ext cx="19288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6"/>
                <a:gridCol w="500066"/>
                <a:gridCol w="500066"/>
                <a:gridCol w="3571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357686" y="4344044"/>
          <a:ext cx="13573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165"/>
                <a:gridCol w="470382"/>
                <a:gridCol w="208280"/>
                <a:gridCol w="2544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00760" y="4357694"/>
          <a:ext cx="14287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384"/>
                <a:gridCol w="451187"/>
                <a:gridCol w="225593"/>
                <a:gridCol w="2255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 rot="10800000" flipV="1">
            <a:off x="2428860" y="2357430"/>
            <a:ext cx="1285884" cy="714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4214810" y="2357430"/>
            <a:ext cx="2643206" cy="714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 flipV="1">
            <a:off x="642910" y="3429000"/>
            <a:ext cx="1143008" cy="928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1393009" y="3607595"/>
            <a:ext cx="928694" cy="57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2143108" y="3714752"/>
            <a:ext cx="928694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6179355" y="3750471"/>
            <a:ext cx="928694" cy="285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 flipV="1">
            <a:off x="4786314" y="3429000"/>
            <a:ext cx="1428760" cy="928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643835" y="4344044"/>
          <a:ext cx="14287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384"/>
                <a:gridCol w="451187"/>
                <a:gridCol w="225593"/>
                <a:gridCol w="2255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 rot="16200000" flipH="1">
            <a:off x="7286644" y="3429000"/>
            <a:ext cx="928694" cy="928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Designing A B-Tree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85720" y="1500174"/>
            <a:ext cx="5623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A B-Tree Of Order 5 Of The Following Values:</a:t>
            </a:r>
          </a:p>
          <a:p>
            <a:endParaRPr lang="en-US" dirty="0" smtClean="0"/>
          </a:p>
          <a:p>
            <a:r>
              <a:rPr lang="en-US" dirty="0" smtClean="0"/>
              <a:t>8, 5, 13, 15, 12, 2, 7, 6</a:t>
            </a:r>
            <a:endParaRPr lang="en-IN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214414" y="2928934"/>
          <a:ext cx="1428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357190"/>
                <a:gridCol w="285752"/>
                <a:gridCol w="2857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28596" y="29167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a.</a:t>
            </a:r>
            <a:endParaRPr lang="en-IN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214414" y="3843978"/>
          <a:ext cx="1428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357190"/>
                <a:gridCol w="285752"/>
                <a:gridCol w="2857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28596" y="383183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b.</a:t>
            </a:r>
            <a:endParaRPr lang="en-IN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214414" y="4844110"/>
          <a:ext cx="1428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190"/>
                <a:gridCol w="357190"/>
                <a:gridCol w="428628"/>
                <a:gridCol w="2857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28596" y="48577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c.</a:t>
            </a:r>
            <a:endParaRPr lang="en-IN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214414" y="5760662"/>
          <a:ext cx="15716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909"/>
                <a:gridCol w="321471"/>
                <a:gridCol w="428628"/>
                <a:gridCol w="428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28596" y="5774312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d.</a:t>
            </a:r>
            <a:endParaRPr lang="en-IN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5429256" y="2903142"/>
          <a:ext cx="15716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909"/>
                <a:gridCol w="321471"/>
                <a:gridCol w="428628"/>
                <a:gridCol w="428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4643438" y="291679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7078142" y="292893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6243674" y="334542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Overflow</a:t>
            </a:r>
            <a:endParaRPr lang="en-IN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5429256" y="4046150"/>
          <a:ext cx="15716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285752"/>
                <a:gridCol w="357190"/>
                <a:gridCol w="4286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643438" y="40598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f.</a:t>
            </a:r>
            <a:endParaRPr lang="en-IN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4643438" y="5344176"/>
          <a:ext cx="15716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909"/>
                <a:gridCol w="321471"/>
                <a:gridCol w="428628"/>
                <a:gridCol w="428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6715140" y="5357826"/>
          <a:ext cx="15716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428628"/>
                <a:gridCol w="428628"/>
                <a:gridCol w="2143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5" name="Straight Connector 44"/>
          <p:cNvCxnSpPr/>
          <p:nvPr/>
        </p:nvCxnSpPr>
        <p:spPr>
          <a:xfrm rot="10800000">
            <a:off x="5929322" y="4429132"/>
            <a:ext cx="1285884" cy="928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4786314" y="4714884"/>
            <a:ext cx="928694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Designing A B-Tree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85720" y="1500174"/>
            <a:ext cx="8858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Whenever  an overflow occurs in a B-Tree, we need to take few steps to handle it.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 create a sibling of the </a:t>
            </a:r>
            <a:r>
              <a:rPr lang="en-US" dirty="0" err="1" smtClean="0"/>
              <a:t>overflown</a:t>
            </a:r>
            <a:r>
              <a:rPr lang="en-US" dirty="0" smtClean="0"/>
              <a:t> node.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 then redistribute the keys amongst these nodes.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One more than half of the key is kept in the left child and rest of the keys are moved to right.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last key from the left child/node moves up and becomes the parent.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302788" y="4714884"/>
          <a:ext cx="15716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909"/>
                <a:gridCol w="321471"/>
                <a:gridCol w="428628"/>
                <a:gridCol w="428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16970" y="47285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2951674" y="474067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2117206" y="515716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Overflow</a:t>
            </a:r>
            <a:endParaRPr lang="en-IN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643570" y="4604004"/>
          <a:ext cx="15716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285752"/>
                <a:gridCol w="357190"/>
                <a:gridCol w="4286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857752" y="4617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f.</a:t>
            </a:r>
            <a:endParaRPr lang="en-IN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4857752" y="5902030"/>
          <a:ext cx="15716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909"/>
                <a:gridCol w="321471"/>
                <a:gridCol w="428628"/>
                <a:gridCol w="428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6929454" y="5915680"/>
          <a:ext cx="15716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428628"/>
                <a:gridCol w="428628"/>
                <a:gridCol w="2143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Connector 49"/>
          <p:cNvCxnSpPr/>
          <p:nvPr/>
        </p:nvCxnSpPr>
        <p:spPr>
          <a:xfrm rot="10800000">
            <a:off x="6143636" y="4986986"/>
            <a:ext cx="1285884" cy="928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5000628" y="5272738"/>
            <a:ext cx="928694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3286116" y="5429264"/>
            <a:ext cx="171451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Designing A B-Tree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1428728" y="1714488"/>
          <a:ext cx="15716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285752"/>
                <a:gridCol w="357190"/>
                <a:gridCol w="4286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642910" y="172813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g.</a:t>
            </a:r>
            <a:endParaRPr lang="en-IN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642910" y="3012514"/>
          <a:ext cx="15716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909"/>
                <a:gridCol w="321471"/>
                <a:gridCol w="428628"/>
                <a:gridCol w="428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2714612" y="3026164"/>
          <a:ext cx="15716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428628"/>
                <a:gridCol w="428628"/>
                <a:gridCol w="2143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Connector 49"/>
          <p:cNvCxnSpPr/>
          <p:nvPr/>
        </p:nvCxnSpPr>
        <p:spPr>
          <a:xfrm rot="10800000">
            <a:off x="1928794" y="2097470"/>
            <a:ext cx="1285884" cy="928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785786" y="2383222"/>
            <a:ext cx="928694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428728" y="4318252"/>
          <a:ext cx="15716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285752"/>
                <a:gridCol w="357190"/>
                <a:gridCol w="4286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42910" y="433190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h.</a:t>
            </a:r>
            <a:endParaRPr lang="en-IN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42910" y="5616278"/>
          <a:ext cx="15716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909"/>
                <a:gridCol w="321471"/>
                <a:gridCol w="428628"/>
                <a:gridCol w="428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714612" y="5629928"/>
          <a:ext cx="15716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428628"/>
                <a:gridCol w="428628"/>
                <a:gridCol w="2143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rot="10800000">
            <a:off x="1928794" y="4701234"/>
            <a:ext cx="1285884" cy="928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785786" y="4986986"/>
            <a:ext cx="928694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Designing A B-Tree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357290" y="1662904"/>
          <a:ext cx="15716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285752"/>
                <a:gridCol w="357190"/>
                <a:gridCol w="4286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71472" y="167655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</a:t>
            </a:r>
            <a:endParaRPr lang="en-IN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571472" y="2960930"/>
          <a:ext cx="15716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909"/>
                <a:gridCol w="321471"/>
                <a:gridCol w="428628"/>
                <a:gridCol w="428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643174" y="2974580"/>
          <a:ext cx="15716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428628"/>
                <a:gridCol w="428628"/>
                <a:gridCol w="2143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Connector 31"/>
          <p:cNvCxnSpPr/>
          <p:nvPr/>
        </p:nvCxnSpPr>
        <p:spPr>
          <a:xfrm rot="10800000">
            <a:off x="1857356" y="2045886"/>
            <a:ext cx="1285884" cy="928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714348" y="2331638"/>
            <a:ext cx="928694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43108" y="2976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1571604" y="341685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Overflow</a:t>
            </a:r>
            <a:endParaRPr lang="en-IN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357290" y="4163234"/>
          <a:ext cx="15716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2"/>
                <a:gridCol w="500066"/>
                <a:gridCol w="357190"/>
                <a:gridCol w="4286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71472" y="41768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j.</a:t>
            </a:r>
            <a:endParaRPr lang="en-IN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38418" y="5500702"/>
          <a:ext cx="833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2857487" y="5474910"/>
          <a:ext cx="13860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9"/>
                <a:gridCol w="540887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Connector 36"/>
          <p:cNvCxnSpPr/>
          <p:nvPr/>
        </p:nvCxnSpPr>
        <p:spPr>
          <a:xfrm rot="10800000">
            <a:off x="2143108" y="4500570"/>
            <a:ext cx="1000132" cy="974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714348" y="4831968"/>
            <a:ext cx="928694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1571604" y="5500702"/>
          <a:ext cx="833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Straight Connector 42"/>
          <p:cNvCxnSpPr/>
          <p:nvPr/>
        </p:nvCxnSpPr>
        <p:spPr>
          <a:xfrm rot="16200000" flipV="1">
            <a:off x="1321572" y="4822041"/>
            <a:ext cx="1000132" cy="357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Assingment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85720" y="1500174"/>
            <a:ext cx="8358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Design A B-tree of the order 5 of the following set of values: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8,14,2,15,3,1,16,6,5,27,37,18,25,7,13,20,22,23,24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4001</TotalTime>
  <Words>423</Words>
  <Application>Microsoft Office PowerPoint</Application>
  <PresentationFormat>On-screen Show (4:3)</PresentationFormat>
  <Paragraphs>146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Slide 1</vt:lpstr>
      <vt:lpstr>B-Tree</vt:lpstr>
      <vt:lpstr>properties Of B-Tree</vt:lpstr>
      <vt:lpstr>Physical View Of B-Tree</vt:lpstr>
      <vt:lpstr>Designing A B-Tree</vt:lpstr>
      <vt:lpstr>Designing A B-Tree</vt:lpstr>
      <vt:lpstr>Designing A B-Tree</vt:lpstr>
      <vt:lpstr>Designing A B-Tree</vt:lpstr>
      <vt:lpstr>Assingment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Windows7</cp:lastModifiedBy>
  <cp:revision>338</cp:revision>
  <dcterms:created xsi:type="dcterms:W3CDTF">2015-12-21T13:46:48Z</dcterms:created>
  <dcterms:modified xsi:type="dcterms:W3CDTF">2020-11-04T10:07:04Z</dcterms:modified>
</cp:coreProperties>
</file>