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301" r:id="rId4"/>
    <p:sldId id="309" r:id="rId5"/>
    <p:sldId id="310" r:id="rId6"/>
    <p:sldId id="311" r:id="rId7"/>
    <p:sldId id="258" r:id="rId8"/>
    <p:sldId id="359" r:id="rId9"/>
    <p:sldId id="360" r:id="rId10"/>
    <p:sldId id="361" r:id="rId11"/>
    <p:sldId id="3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p:cViewPr>
        <p:scale>
          <a:sx n="75" d="100"/>
          <a:sy n="75" d="100"/>
        </p:scale>
        <p:origin x="-336" y="9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29-07-2020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10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29-07-2020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29-07-2020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29-07-2020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t>Data structure</a:t>
            </a:r>
          </a:p>
          <a:p>
            <a:r>
              <a:rPr lang="en-US" sz="4400" dirty="0" smtClean="0"/>
              <a:t>(in c)</a:t>
            </a:r>
          </a:p>
          <a:p>
            <a:r>
              <a:rPr lang="en-US" sz="4400" smtClean="0">
                <a:solidFill>
                  <a:srgbClr val="FF0000"/>
                </a:solidFill>
              </a:rPr>
              <a:t>Lecture </a:t>
            </a:r>
            <a:r>
              <a:rPr lang="en-US" sz="4400" smtClean="0">
                <a:solidFill>
                  <a:srgbClr val="FF0000"/>
                </a:solidFill>
              </a:rPr>
              <a:t>4</a:t>
            </a:r>
            <a:endParaRPr lang="en-US" sz="4400" dirty="0" smtClean="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descr="C:\Users\Windows7\Desktop\DATA-STRUCTURES-with-Python.png"/>
          <p:cNvPicPr>
            <a:picLocks noChangeAspect="1" noChangeArrowheads="1"/>
          </p:cNvPicPr>
          <p:nvPr/>
        </p:nvPicPr>
        <p:blipFill>
          <a:blip r:embed="rId3"/>
          <a:srcRect/>
          <a:stretch>
            <a:fillRect/>
          </a:stretch>
        </p:blipFill>
        <p:spPr bwMode="auto">
          <a:xfrm>
            <a:off x="6143636" y="285728"/>
            <a:ext cx="2733671" cy="195262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Output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descr="C:\Users\Windows7\Desktop\Untitled.png"/>
          <p:cNvPicPr>
            <a:picLocks noChangeAspect="1" noChangeArrowheads="1"/>
          </p:cNvPicPr>
          <p:nvPr/>
        </p:nvPicPr>
        <p:blipFill>
          <a:blip r:embed="rId4"/>
          <a:srcRect/>
          <a:stretch>
            <a:fillRect/>
          </a:stretch>
        </p:blipFill>
        <p:spPr bwMode="auto">
          <a:xfrm>
            <a:off x="4786314" y="1571612"/>
            <a:ext cx="3963987" cy="4611687"/>
          </a:xfrm>
          <a:prstGeom prst="rect">
            <a:avLst/>
          </a:prstGeom>
          <a:noFill/>
        </p:spPr>
      </p:pic>
      <p:graphicFrame>
        <p:nvGraphicFramePr>
          <p:cNvPr id="8" name="Table 7"/>
          <p:cNvGraphicFramePr>
            <a:graphicFrameLocks noGrp="1"/>
          </p:cNvGraphicFramePr>
          <p:nvPr/>
        </p:nvGraphicFramePr>
        <p:xfrm>
          <a:off x="785786" y="3357562"/>
          <a:ext cx="547670" cy="1854200"/>
        </p:xfrm>
        <a:graphic>
          <a:graphicData uri="http://schemas.openxmlformats.org/drawingml/2006/table">
            <a:tbl>
              <a:tblPr firstRow="1" bandRow="1">
                <a:tableStyleId>{5940675A-B579-460E-94D1-54222C63F5DA}</a:tableStyleId>
              </a:tblPr>
              <a:tblGrid>
                <a:gridCol w="547670"/>
              </a:tblGrid>
              <a:tr h="370840">
                <a:tc>
                  <a:txBody>
                    <a:bodyPr/>
                    <a:lstStyle/>
                    <a:p>
                      <a:r>
                        <a:rPr lang="en-US" dirty="0" smtClean="0"/>
                        <a:t>50</a:t>
                      </a:r>
                      <a:endParaRPr lang="en-IN" dirty="0"/>
                    </a:p>
                  </a:txBody>
                  <a:tcPr/>
                </a:tc>
              </a:tr>
              <a:tr h="370840">
                <a:tc>
                  <a:txBody>
                    <a:bodyPr/>
                    <a:lstStyle/>
                    <a:p>
                      <a:r>
                        <a:rPr lang="en-US" dirty="0" smtClean="0"/>
                        <a:t>40</a:t>
                      </a:r>
                      <a:endParaRPr lang="en-IN" dirty="0"/>
                    </a:p>
                  </a:txBody>
                  <a:tcPr/>
                </a:tc>
              </a:tr>
              <a:tr h="370840">
                <a:tc>
                  <a:txBody>
                    <a:bodyPr/>
                    <a:lstStyle/>
                    <a:p>
                      <a:r>
                        <a:rPr lang="en-US" dirty="0" smtClean="0"/>
                        <a:t>30</a:t>
                      </a:r>
                      <a:endParaRPr lang="en-IN" dirty="0"/>
                    </a:p>
                  </a:txBody>
                  <a:tcPr/>
                </a:tc>
              </a:tr>
              <a:tr h="370840">
                <a:tc>
                  <a:txBody>
                    <a:bodyPr/>
                    <a:lstStyle/>
                    <a:p>
                      <a:r>
                        <a:rPr lang="en-US" dirty="0" smtClean="0"/>
                        <a:t>20</a:t>
                      </a:r>
                      <a:endParaRPr lang="en-IN" dirty="0"/>
                    </a:p>
                  </a:txBody>
                  <a:tcPr/>
                </a:tc>
              </a:tr>
              <a:tr h="370840">
                <a:tc>
                  <a:txBody>
                    <a:bodyPr/>
                    <a:lstStyle/>
                    <a:p>
                      <a:r>
                        <a:rPr lang="en-US" dirty="0" smtClean="0"/>
                        <a:t>10</a:t>
                      </a:r>
                      <a:endParaRPr lang="en-IN" dirty="0"/>
                    </a:p>
                  </a:txBody>
                  <a:tcPr/>
                </a:tc>
              </a:tr>
            </a:tbl>
          </a:graphicData>
        </a:graphic>
      </p:graphicFrame>
      <p:graphicFrame>
        <p:nvGraphicFramePr>
          <p:cNvPr id="9" name="Table 8"/>
          <p:cNvGraphicFramePr>
            <a:graphicFrameLocks noGrp="1"/>
          </p:cNvGraphicFramePr>
          <p:nvPr/>
        </p:nvGraphicFramePr>
        <p:xfrm>
          <a:off x="2071670" y="5214950"/>
          <a:ext cx="761984" cy="370840"/>
        </p:xfrm>
        <a:graphic>
          <a:graphicData uri="http://schemas.openxmlformats.org/drawingml/2006/table">
            <a:tbl>
              <a:tblPr firstRow="1" bandRow="1">
                <a:tableStyleId>{5940675A-B579-460E-94D1-54222C63F5DA}</a:tableStyleId>
              </a:tblPr>
              <a:tblGrid>
                <a:gridCol w="761984"/>
              </a:tblGrid>
              <a:tr h="370840">
                <a:tc>
                  <a:txBody>
                    <a:bodyPr/>
                    <a:lstStyle/>
                    <a:p>
                      <a:pPr algn="ctr"/>
                      <a:r>
                        <a:rPr lang="en-US" dirty="0" smtClean="0"/>
                        <a:t>-1</a:t>
                      </a:r>
                      <a:endParaRPr lang="en-IN" dirty="0"/>
                    </a:p>
                  </a:txBody>
                  <a:tcPr/>
                </a:tc>
              </a:tr>
            </a:tbl>
          </a:graphicData>
        </a:graphic>
      </p:graphicFrame>
      <p:sp>
        <p:nvSpPr>
          <p:cNvPr id="11" name="TextBox 10"/>
          <p:cNvSpPr txBox="1"/>
          <p:nvPr/>
        </p:nvSpPr>
        <p:spPr>
          <a:xfrm>
            <a:off x="795012" y="5274246"/>
            <a:ext cx="490840" cy="369332"/>
          </a:xfrm>
          <a:prstGeom prst="rect">
            <a:avLst/>
          </a:prstGeom>
          <a:noFill/>
        </p:spPr>
        <p:txBody>
          <a:bodyPr wrap="none" rtlCol="0">
            <a:spAutoFit/>
          </a:bodyPr>
          <a:lstStyle/>
          <a:p>
            <a:r>
              <a:rPr lang="en-US" dirty="0" err="1" smtClean="0"/>
              <a:t>arr</a:t>
            </a:r>
            <a:endParaRPr lang="en-IN" dirty="0"/>
          </a:p>
        </p:txBody>
      </p:sp>
      <p:sp>
        <p:nvSpPr>
          <p:cNvPr id="13" name="TextBox 12"/>
          <p:cNvSpPr txBox="1"/>
          <p:nvPr/>
        </p:nvSpPr>
        <p:spPr>
          <a:xfrm>
            <a:off x="2214546" y="5643578"/>
            <a:ext cx="489236" cy="369332"/>
          </a:xfrm>
          <a:prstGeom prst="rect">
            <a:avLst/>
          </a:prstGeom>
          <a:noFill/>
        </p:spPr>
        <p:txBody>
          <a:bodyPr wrap="none" rtlCol="0">
            <a:spAutoFit/>
          </a:bodyPr>
          <a:lstStyle/>
          <a:p>
            <a:r>
              <a:rPr lang="en-US" dirty="0" err="1" smtClean="0"/>
              <a:t>tos</a:t>
            </a:r>
            <a:endParaRPr lang="en-IN" dirty="0"/>
          </a:p>
        </p:txBody>
      </p:sp>
      <p:cxnSp>
        <p:nvCxnSpPr>
          <p:cNvPr id="15" name="Straight Arrow Connector 14"/>
          <p:cNvCxnSpPr/>
          <p:nvPr/>
        </p:nvCxnSpPr>
        <p:spPr>
          <a:xfrm rot="10800000">
            <a:off x="1317356" y="5430852"/>
            <a:ext cx="5400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aphicFrame>
        <p:nvGraphicFramePr>
          <p:cNvPr id="20" name="Table 19"/>
          <p:cNvGraphicFramePr>
            <a:graphicFrameLocks noGrp="1"/>
          </p:cNvGraphicFramePr>
          <p:nvPr/>
        </p:nvGraphicFramePr>
        <p:xfrm>
          <a:off x="2095504" y="3343912"/>
          <a:ext cx="761984" cy="370840"/>
        </p:xfrm>
        <a:graphic>
          <a:graphicData uri="http://schemas.openxmlformats.org/drawingml/2006/table">
            <a:tbl>
              <a:tblPr firstRow="1" bandRow="1">
                <a:tableStyleId>{5940675A-B579-460E-94D1-54222C63F5DA}</a:tableStyleId>
              </a:tblPr>
              <a:tblGrid>
                <a:gridCol w="761984"/>
              </a:tblGrid>
              <a:tr h="370840">
                <a:tc>
                  <a:txBody>
                    <a:bodyPr/>
                    <a:lstStyle/>
                    <a:p>
                      <a:pPr algn="ctr"/>
                      <a:r>
                        <a:rPr lang="en-US" dirty="0" smtClean="0"/>
                        <a:t>4</a:t>
                      </a:r>
                      <a:endParaRPr lang="en-IN" dirty="0"/>
                    </a:p>
                  </a:txBody>
                  <a:tcPr/>
                </a:tc>
              </a:tr>
            </a:tbl>
          </a:graphicData>
        </a:graphic>
      </p:graphicFrame>
      <p:sp>
        <p:nvSpPr>
          <p:cNvPr id="21" name="TextBox 20"/>
          <p:cNvSpPr txBox="1"/>
          <p:nvPr/>
        </p:nvSpPr>
        <p:spPr>
          <a:xfrm>
            <a:off x="428596" y="3251593"/>
            <a:ext cx="325730" cy="2585323"/>
          </a:xfrm>
          <a:prstGeom prst="rect">
            <a:avLst/>
          </a:prstGeom>
          <a:noFill/>
        </p:spPr>
        <p:txBody>
          <a:bodyPr wrap="square" rtlCol="0">
            <a:spAutoFit/>
          </a:bodyPr>
          <a:lstStyle/>
          <a:p>
            <a:pPr>
              <a:lnSpc>
                <a:spcPct val="150000"/>
              </a:lnSpc>
            </a:pPr>
            <a:r>
              <a:rPr lang="en-US" dirty="0" smtClean="0"/>
              <a:t>4</a:t>
            </a:r>
          </a:p>
          <a:p>
            <a:pPr>
              <a:lnSpc>
                <a:spcPct val="150000"/>
              </a:lnSpc>
            </a:pPr>
            <a:r>
              <a:rPr lang="en-US" dirty="0" smtClean="0"/>
              <a:t>3</a:t>
            </a:r>
          </a:p>
          <a:p>
            <a:pPr>
              <a:lnSpc>
                <a:spcPct val="150000"/>
              </a:lnSpc>
            </a:pPr>
            <a:r>
              <a:rPr lang="en-US" dirty="0" smtClean="0"/>
              <a:t>2</a:t>
            </a:r>
          </a:p>
          <a:p>
            <a:pPr>
              <a:lnSpc>
                <a:spcPct val="150000"/>
              </a:lnSpc>
            </a:pPr>
            <a:r>
              <a:rPr lang="en-US" dirty="0" smtClean="0"/>
              <a:t>1</a:t>
            </a:r>
          </a:p>
          <a:p>
            <a:pPr>
              <a:lnSpc>
                <a:spcPct val="150000"/>
              </a:lnSpc>
            </a:pPr>
            <a:r>
              <a:rPr lang="en-US" dirty="0" smtClean="0"/>
              <a:t>0</a:t>
            </a:r>
          </a:p>
          <a:p>
            <a:pPr>
              <a:lnSpc>
                <a:spcPct val="150000"/>
              </a:lnSpc>
            </a:pPr>
            <a:endParaRPr lang="en-US" dirty="0" smtClean="0"/>
          </a:p>
        </p:txBody>
      </p:sp>
      <p:sp>
        <p:nvSpPr>
          <p:cNvPr id="22" name="TextBox 21"/>
          <p:cNvSpPr txBox="1"/>
          <p:nvPr/>
        </p:nvSpPr>
        <p:spPr>
          <a:xfrm>
            <a:off x="3071802" y="3345420"/>
            <a:ext cx="489236" cy="369332"/>
          </a:xfrm>
          <a:prstGeom prst="rect">
            <a:avLst/>
          </a:prstGeom>
          <a:noFill/>
        </p:spPr>
        <p:txBody>
          <a:bodyPr wrap="none" rtlCol="0">
            <a:spAutoFit/>
          </a:bodyPr>
          <a:lstStyle/>
          <a:p>
            <a:r>
              <a:rPr lang="en-US" dirty="0" err="1" smtClean="0"/>
              <a:t>tos</a:t>
            </a:r>
            <a:endParaRPr lang="en-IN" dirty="0"/>
          </a:p>
        </p:txBody>
      </p:sp>
      <p:cxnSp>
        <p:nvCxnSpPr>
          <p:cNvPr id="23" name="Straight Arrow Connector 22"/>
          <p:cNvCxnSpPr/>
          <p:nvPr/>
        </p:nvCxnSpPr>
        <p:spPr>
          <a:xfrm rot="10800000">
            <a:off x="1500166" y="3571876"/>
            <a:ext cx="5400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246006" y="3532062"/>
            <a:ext cx="325730" cy="1754326"/>
          </a:xfrm>
          <a:prstGeom prst="rect">
            <a:avLst/>
          </a:prstGeom>
          <a:noFill/>
        </p:spPr>
        <p:txBody>
          <a:bodyPr wrap="square" rtlCol="0">
            <a:spAutoFit/>
          </a:bodyPr>
          <a:lstStyle/>
          <a:p>
            <a:pPr>
              <a:lnSpc>
                <a:spcPct val="150000"/>
              </a:lnSpc>
            </a:pPr>
            <a:r>
              <a:rPr lang="en-US" dirty="0" smtClean="0"/>
              <a:t>.</a:t>
            </a:r>
          </a:p>
          <a:p>
            <a:pPr>
              <a:lnSpc>
                <a:spcPct val="150000"/>
              </a:lnSpc>
            </a:pPr>
            <a:r>
              <a:rPr lang="en-US" dirty="0" smtClean="0"/>
              <a:t>.</a:t>
            </a:r>
          </a:p>
          <a:p>
            <a:pPr>
              <a:lnSpc>
                <a:spcPct val="150000"/>
              </a:lnSpc>
            </a:pPr>
            <a:r>
              <a:rPr lang="en-US" dirty="0" smtClean="0"/>
              <a:t>.</a:t>
            </a:r>
          </a:p>
          <a:p>
            <a:pPr>
              <a:lnSpc>
                <a:spcPct val="150000"/>
              </a:lnSpc>
            </a:pPr>
            <a:r>
              <a:rPr lang="en-US" dirty="0" smtClean="0"/>
              <a:t>.</a:t>
            </a:r>
          </a:p>
        </p:txBody>
      </p:sp>
      <p:sp>
        <p:nvSpPr>
          <p:cNvPr id="27" name="Arc 26"/>
          <p:cNvSpPr/>
          <p:nvPr/>
        </p:nvSpPr>
        <p:spPr>
          <a:xfrm rot="14752735">
            <a:off x="1891843" y="1310362"/>
            <a:ext cx="1273227" cy="2922301"/>
          </a:xfrm>
          <a:prstGeom prst="arc">
            <a:avLst>
              <a:gd name="adj1" fmla="val 16200000"/>
              <a:gd name="adj2" fmla="val 41654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29" name="Table 28"/>
          <p:cNvGraphicFramePr>
            <a:graphicFrameLocks noGrp="1"/>
          </p:cNvGraphicFramePr>
          <p:nvPr/>
        </p:nvGraphicFramePr>
        <p:xfrm>
          <a:off x="2357422" y="1857364"/>
          <a:ext cx="1681154" cy="640080"/>
        </p:xfrm>
        <a:graphic>
          <a:graphicData uri="http://schemas.openxmlformats.org/drawingml/2006/table">
            <a:tbl>
              <a:tblPr firstRow="1" bandRow="1">
                <a:tableStyleId>{5940675A-B579-460E-94D1-54222C63F5DA}</a:tableStyleId>
              </a:tblPr>
              <a:tblGrid>
                <a:gridCol w="1681154"/>
              </a:tblGrid>
              <a:tr h="585154">
                <a:tc>
                  <a:txBody>
                    <a:bodyPr/>
                    <a:lstStyle/>
                    <a:p>
                      <a:r>
                        <a:rPr lang="en-US" dirty="0" smtClean="0"/>
                        <a:t>Popping Starts </a:t>
                      </a:r>
                    </a:p>
                    <a:p>
                      <a:r>
                        <a:rPr lang="en-US" dirty="0" smtClean="0"/>
                        <a:t>from here </a:t>
                      </a:r>
                      <a:endParaRPr lang="en-IN" dirty="0" smtClean="0"/>
                    </a:p>
                  </a:txBody>
                  <a:tcPr/>
                </a:tc>
              </a:tr>
            </a:tbl>
          </a:graphicData>
        </a:graphic>
      </p:graphicFrame>
      <p:pic>
        <p:nvPicPr>
          <p:cNvPr id="18" name="Picture 2" descr="C:\Users\Windows7\Desktop\DATA-STRUCTURES-with-Python.png"/>
          <p:cNvPicPr>
            <a:picLocks noChangeAspect="1" noChangeArrowheads="1"/>
          </p:cNvPicPr>
          <p:nvPr/>
        </p:nvPicPr>
        <p:blipFill>
          <a:blip r:embed="rId5"/>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Assignment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
        <p:nvSpPr>
          <p:cNvPr id="19" name="TextBox 18"/>
          <p:cNvSpPr txBox="1"/>
          <p:nvPr/>
        </p:nvSpPr>
        <p:spPr>
          <a:xfrm>
            <a:off x="357158" y="1428736"/>
            <a:ext cx="8072494" cy="1477328"/>
          </a:xfrm>
          <a:prstGeom prst="rect">
            <a:avLst/>
          </a:prstGeom>
          <a:noFill/>
        </p:spPr>
        <p:txBody>
          <a:bodyPr wrap="square" rtlCol="0">
            <a:spAutoFit/>
          </a:bodyPr>
          <a:lstStyle/>
          <a:p>
            <a:r>
              <a:rPr lang="en-US" dirty="0" smtClean="0"/>
              <a:t>Modify the main() function of the previous code so that it becomes choice based i.e. let the user decide whether he wants to push or whether he wants to pop the element from the Stack.</a:t>
            </a:r>
          </a:p>
          <a:p>
            <a:endParaRPr lang="en-US" dirty="0" smtClean="0"/>
          </a:p>
          <a:p>
            <a:r>
              <a:rPr lang="en-US" dirty="0" smtClean="0"/>
              <a:t>OUTPUT:</a:t>
            </a:r>
            <a:endParaRPr lang="en-IN" dirty="0"/>
          </a:p>
        </p:txBody>
      </p:sp>
      <p:pic>
        <p:nvPicPr>
          <p:cNvPr id="3" name="Picture 2" descr="C:\Users\Windows7\Desktop\Untitled2.png"/>
          <p:cNvPicPr>
            <a:picLocks noChangeAspect="1" noChangeArrowheads="1"/>
          </p:cNvPicPr>
          <p:nvPr/>
        </p:nvPicPr>
        <p:blipFill>
          <a:blip r:embed="rId5"/>
          <a:srcRect/>
          <a:stretch>
            <a:fillRect/>
          </a:stretch>
        </p:blipFill>
        <p:spPr bwMode="auto">
          <a:xfrm>
            <a:off x="4714876" y="2857496"/>
            <a:ext cx="4124325" cy="3429024"/>
          </a:xfrm>
          <a:prstGeom prst="rect">
            <a:avLst/>
          </a:prstGeom>
          <a:noFill/>
        </p:spPr>
      </p:pic>
      <p:pic>
        <p:nvPicPr>
          <p:cNvPr id="1027" name="Picture 3" descr="C:\Users\Windows7\Desktop\Untitled.png"/>
          <p:cNvPicPr>
            <a:picLocks noChangeAspect="1" noChangeArrowheads="1"/>
          </p:cNvPicPr>
          <p:nvPr/>
        </p:nvPicPr>
        <p:blipFill>
          <a:blip r:embed="rId6"/>
          <a:srcRect/>
          <a:stretch>
            <a:fillRect/>
          </a:stretch>
        </p:blipFill>
        <p:spPr bwMode="auto">
          <a:xfrm>
            <a:off x="357158" y="2857496"/>
            <a:ext cx="4210050" cy="34290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marL="514350" indent="-514350">
              <a:buNone/>
            </a:pPr>
            <a:r>
              <a:rPr lang="en-US" sz="2800" b="1" dirty="0" smtClean="0"/>
              <a:t>Moving Ahead with STACK</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What is a </a:t>
            </a:r>
            <a:r>
              <a:rPr lang="en-US" sz="2400" dirty="0" err="1" smtClean="0">
                <a:solidFill>
                  <a:schemeClr val="tx1"/>
                </a:solidFill>
              </a:rPr>
              <a:t>Pseudocode</a:t>
            </a:r>
            <a:r>
              <a:rPr lang="en-US" sz="2400" dirty="0" smtClean="0">
                <a:solidFill>
                  <a:schemeClr val="tx1"/>
                </a:solidFill>
              </a:rPr>
              <a:t>?</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err="1" smtClean="0">
                <a:solidFill>
                  <a:schemeClr val="tx1"/>
                </a:solidFill>
              </a:rPr>
              <a:t>Pseudocode</a:t>
            </a:r>
            <a:r>
              <a:rPr lang="en-US" sz="2400" dirty="0" smtClean="0">
                <a:solidFill>
                  <a:schemeClr val="tx1"/>
                </a:solidFill>
              </a:rPr>
              <a:t> for </a:t>
            </a:r>
            <a:r>
              <a:rPr lang="en-US" sz="2400" dirty="0" smtClean="0">
                <a:solidFill>
                  <a:srgbClr val="FF0000"/>
                </a:solidFill>
              </a:rPr>
              <a:t>Push</a:t>
            </a:r>
            <a:r>
              <a:rPr lang="en-US" sz="2400" dirty="0" smtClean="0">
                <a:solidFill>
                  <a:schemeClr val="tx1"/>
                </a:solidFill>
              </a:rPr>
              <a:t> and </a:t>
            </a:r>
            <a:r>
              <a:rPr lang="en-US" sz="2400" dirty="0" smtClean="0">
                <a:solidFill>
                  <a:srgbClr val="FF0000"/>
                </a:solidFill>
              </a:rPr>
              <a:t>Pop.</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Implementing STACK.</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Implementing Push.</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smtClean="0">
                <a:solidFill>
                  <a:schemeClr val="tx1"/>
                </a:solidFill>
              </a:rPr>
              <a:t>Implementing Pop.</a:t>
            </a: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Font typeface="+mj-lt"/>
              <a:buAutoNum type="arabicPeriod"/>
            </a:pPr>
            <a:endParaRPr lang="en-US" sz="2300" dirty="0" smtClean="0"/>
          </a:p>
          <a:p>
            <a:pPr marL="514350" indent="-514350">
              <a:buNone/>
            </a:pPr>
            <a:endParaRPr lang="en-US" sz="2300"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What is a </a:t>
            </a:r>
            <a:r>
              <a:rPr lang="en-US" sz="3200" b="1" dirty="0" err="1" smtClean="0"/>
              <a:t>Pseudocode</a:t>
            </a:r>
            <a:r>
              <a:rPr lang="en-US" sz="3200" b="1" dirty="0" smtClean="0"/>
              <a:t>?</a:t>
            </a:r>
            <a:endParaRPr lang="en-IN" sz="32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600" dirty="0" smtClean="0">
                <a:solidFill>
                  <a:schemeClr val="tx1"/>
                </a:solidFill>
              </a:rPr>
              <a:t>The term </a:t>
            </a:r>
            <a:r>
              <a:rPr lang="en-US" sz="2600" dirty="0" err="1" smtClean="0">
                <a:solidFill>
                  <a:srgbClr val="FF0000"/>
                </a:solidFill>
              </a:rPr>
              <a:t>pseudocode</a:t>
            </a:r>
            <a:r>
              <a:rPr lang="en-US" sz="2600" dirty="0" smtClean="0">
                <a:solidFill>
                  <a:schemeClr val="tx1"/>
                </a:solidFill>
              </a:rPr>
              <a:t> in programming is describing each step to be taken for performing a particular operation.</a:t>
            </a:r>
          </a:p>
          <a:p>
            <a:pPr marL="788670" lvl="1" indent="-514350">
              <a:buClr>
                <a:schemeClr val="accent1"/>
              </a:buClr>
              <a:buSzPct val="120000"/>
              <a:buFont typeface="Arial" pitchFamily="34" charset="0"/>
              <a:buChar char="•"/>
            </a:pPr>
            <a:endParaRPr lang="en-US" sz="2600" dirty="0" smtClean="0">
              <a:solidFill>
                <a:schemeClr val="tx1"/>
              </a:solidFill>
            </a:endParaRPr>
          </a:p>
          <a:p>
            <a:pPr marL="788670" lvl="1" indent="-514350">
              <a:buClr>
                <a:schemeClr val="accent1"/>
              </a:buClr>
              <a:buSzPct val="120000"/>
              <a:buFont typeface="Arial" pitchFamily="34" charset="0"/>
              <a:buChar char="•"/>
            </a:pPr>
            <a:r>
              <a:rPr lang="en-US" sz="2600" dirty="0" smtClean="0">
                <a:solidFill>
                  <a:schemeClr val="tx1"/>
                </a:solidFill>
              </a:rPr>
              <a:t>The </a:t>
            </a:r>
            <a:r>
              <a:rPr lang="en-US" sz="2600" dirty="0" err="1" smtClean="0">
                <a:solidFill>
                  <a:srgbClr val="FF0000"/>
                </a:solidFill>
              </a:rPr>
              <a:t>pseudocode</a:t>
            </a:r>
            <a:r>
              <a:rPr lang="en-US" sz="2600" dirty="0" smtClean="0">
                <a:solidFill>
                  <a:schemeClr val="tx1"/>
                </a:solidFill>
              </a:rPr>
              <a:t> never considers any language nor it mentions exact syntax of a particular </a:t>
            </a:r>
            <a:r>
              <a:rPr lang="en-US" sz="2600" dirty="0" smtClean="0">
                <a:solidFill>
                  <a:srgbClr val="009900"/>
                </a:solidFill>
              </a:rPr>
              <a:t>language</a:t>
            </a:r>
            <a:r>
              <a:rPr lang="en-US" sz="2600" dirty="0" smtClean="0">
                <a:solidFill>
                  <a:schemeClr val="tx1"/>
                </a:solidFill>
              </a:rPr>
              <a:t>.</a:t>
            </a:r>
          </a:p>
          <a:p>
            <a:pPr marL="788670" lvl="1" indent="-514350">
              <a:buClr>
                <a:schemeClr val="accent1"/>
              </a:buClr>
              <a:buSzPct val="120000"/>
              <a:buFont typeface="Arial" pitchFamily="34" charset="0"/>
              <a:buChar char="•"/>
            </a:pPr>
            <a:endParaRPr lang="en-US" sz="2600" dirty="0" smtClean="0">
              <a:solidFill>
                <a:schemeClr val="tx1"/>
              </a:solidFill>
            </a:endParaRPr>
          </a:p>
          <a:p>
            <a:pPr marL="788670" lvl="1" indent="-514350">
              <a:buClr>
                <a:schemeClr val="accent1"/>
              </a:buClr>
              <a:buSzPct val="120000"/>
              <a:buFont typeface="Arial" pitchFamily="34" charset="0"/>
              <a:buChar char="•"/>
            </a:pPr>
            <a:r>
              <a:rPr lang="en-US" sz="2600" dirty="0" smtClean="0">
                <a:solidFill>
                  <a:schemeClr val="tx1"/>
                </a:solidFill>
              </a:rPr>
              <a:t>The </a:t>
            </a:r>
            <a:r>
              <a:rPr lang="en-US" sz="2600" dirty="0" err="1" smtClean="0">
                <a:solidFill>
                  <a:srgbClr val="FF0000"/>
                </a:solidFill>
              </a:rPr>
              <a:t>pseudocode</a:t>
            </a:r>
            <a:r>
              <a:rPr lang="en-US" sz="2600" dirty="0" smtClean="0">
                <a:solidFill>
                  <a:schemeClr val="tx1"/>
                </a:solidFill>
              </a:rPr>
              <a:t> only describes the steps in </a:t>
            </a:r>
            <a:r>
              <a:rPr lang="en-US" sz="2600" dirty="0" smtClean="0">
                <a:solidFill>
                  <a:srgbClr val="009900"/>
                </a:solidFill>
              </a:rPr>
              <a:t>PLAIN ENGLISH</a:t>
            </a:r>
            <a:r>
              <a:rPr lang="en-US" sz="2600" dirty="0" smtClean="0">
                <a:solidFill>
                  <a:schemeClr val="tx1"/>
                </a:solidFill>
              </a:rPr>
              <a:t> and the programmer/coder has to implement it in any language choice.</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rgbClr val="FF0000"/>
              </a:solidFill>
            </a:endParaRPr>
          </a:p>
          <a:p>
            <a:pPr marL="788670" lvl="1" indent="-514350">
              <a:buClr>
                <a:schemeClr val="accent1"/>
              </a:buClr>
              <a:buSzPct val="120000"/>
              <a:buFont typeface="Arial" pitchFamily="34" charset="0"/>
              <a:buChar char="•"/>
            </a:pPr>
            <a:endParaRPr lang="en-US" sz="2300" dirty="0" smtClean="0"/>
          </a:p>
          <a:p>
            <a:pPr marL="514350" indent="-514350">
              <a:buNone/>
            </a:pPr>
            <a:endParaRPr lang="en-US" sz="2300"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Pseudocode</a:t>
            </a:r>
            <a:r>
              <a:rPr lang="en-US" sz="2800" b="1" dirty="0" smtClean="0"/>
              <a:t> For Push</a:t>
            </a:r>
            <a:endParaRPr lang="en-IN" sz="28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smtClean="0">
                <a:solidFill>
                  <a:schemeClr val="tx1"/>
                </a:solidFill>
              </a:rPr>
              <a:t>Check for the </a:t>
            </a:r>
            <a:r>
              <a:rPr lang="en-US" sz="2400" dirty="0" smtClean="0">
                <a:solidFill>
                  <a:srgbClr val="FF0000"/>
                </a:solidFill>
              </a:rPr>
              <a:t>overflow</a:t>
            </a:r>
            <a:r>
              <a:rPr lang="en-IN" sz="2400" dirty="0" smtClean="0">
                <a:solidFill>
                  <a:schemeClr val="tx1"/>
                </a:solidFill>
              </a:rPr>
              <a:t>.</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If the </a:t>
            </a:r>
            <a:r>
              <a:rPr lang="en-US" sz="2400" dirty="0" smtClean="0">
                <a:solidFill>
                  <a:srgbClr val="FF0000"/>
                </a:solidFill>
              </a:rPr>
              <a:t>stack</a:t>
            </a:r>
            <a:r>
              <a:rPr lang="en-US" sz="2400" dirty="0" smtClean="0">
                <a:solidFill>
                  <a:schemeClr val="tx1"/>
                </a:solidFill>
              </a:rPr>
              <a:t> is overflow then print “</a:t>
            </a:r>
            <a:r>
              <a:rPr lang="en-US" sz="2400" dirty="0" smtClean="0">
                <a:solidFill>
                  <a:srgbClr val="009900"/>
                </a:solidFill>
              </a:rPr>
              <a:t>Stack overflow</a:t>
            </a:r>
            <a:r>
              <a:rPr lang="en-US" sz="2400" dirty="0" smtClean="0">
                <a:solidFill>
                  <a:schemeClr val="tx1"/>
                </a:solidFill>
              </a:rPr>
              <a:t>” and </a:t>
            </a:r>
            <a:r>
              <a:rPr lang="en-US" sz="2400" dirty="0" smtClean="0">
                <a:solidFill>
                  <a:srgbClr val="0070C0"/>
                </a:solidFill>
              </a:rPr>
              <a:t>return</a:t>
            </a:r>
            <a:r>
              <a:rPr lang="en-US" sz="2400" dirty="0" smtClean="0">
                <a:solidFill>
                  <a:schemeClr val="tx1"/>
                </a:solidFill>
              </a:rPr>
              <a:t>.</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Increment </a:t>
            </a:r>
            <a:r>
              <a:rPr lang="en-US" sz="2400" dirty="0" err="1" smtClean="0">
                <a:solidFill>
                  <a:srgbClr val="FF0000"/>
                </a:solidFill>
              </a:rPr>
              <a:t>tos</a:t>
            </a:r>
            <a:r>
              <a:rPr lang="en-US" sz="2400" dirty="0" smtClean="0">
                <a:solidFill>
                  <a:schemeClr val="tx1"/>
                </a:solidFill>
              </a:rPr>
              <a:t> by 1.</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Insert the element in the </a:t>
            </a:r>
            <a:r>
              <a:rPr lang="en-US" sz="2400" dirty="0" smtClean="0">
                <a:solidFill>
                  <a:srgbClr val="FF0000"/>
                </a:solidFill>
              </a:rPr>
              <a:t>stack</a:t>
            </a:r>
            <a:r>
              <a:rPr lang="en-US" sz="2400" dirty="0" smtClean="0">
                <a:solidFill>
                  <a:schemeClr val="tx1"/>
                </a:solidFill>
              </a:rPr>
              <a:t> at the position </a:t>
            </a:r>
            <a:r>
              <a:rPr lang="en-US" sz="2400" dirty="0" smtClean="0">
                <a:solidFill>
                  <a:srgbClr val="009900"/>
                </a:solidFill>
              </a:rPr>
              <a:t>pointed</a:t>
            </a:r>
            <a:r>
              <a:rPr lang="en-US" sz="2400" dirty="0" smtClean="0">
                <a:solidFill>
                  <a:schemeClr val="tx1"/>
                </a:solidFill>
              </a:rPr>
              <a:t> by </a:t>
            </a:r>
            <a:r>
              <a:rPr lang="en-US" sz="2400" dirty="0" err="1" smtClean="0">
                <a:solidFill>
                  <a:srgbClr val="FF0000"/>
                </a:solidFill>
              </a:rPr>
              <a:t>tos</a:t>
            </a:r>
            <a:r>
              <a:rPr lang="en-US" sz="2400" dirty="0" smtClean="0">
                <a:solidFill>
                  <a:schemeClr val="tx1"/>
                </a:solidFill>
              </a:rPr>
              <a:t>.</a:t>
            </a:r>
            <a:endParaRPr lang="en-IN"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rgbClr val="FF0000"/>
                </a:solidFill>
              </a:rPr>
              <a:t>Finish</a:t>
            </a:r>
            <a:r>
              <a:rPr lang="en-US" sz="2400" dirty="0" smtClean="0">
                <a:solidFill>
                  <a:schemeClr val="tx1"/>
                </a:solidFill>
              </a:rPr>
              <a:t> and </a:t>
            </a:r>
            <a:r>
              <a:rPr lang="en-US" sz="2400" dirty="0" smtClean="0">
                <a:solidFill>
                  <a:srgbClr val="0070C0"/>
                </a:solidFill>
              </a:rPr>
              <a:t>return</a:t>
            </a:r>
            <a:r>
              <a:rPr lang="en-US" sz="2400" dirty="0" smtClean="0">
                <a:solidFill>
                  <a:schemeClr val="tx1"/>
                </a:solidFill>
              </a:rPr>
              <a:t>.</a:t>
            </a:r>
          </a:p>
          <a:p>
            <a:pPr marL="514350" indent="-514350">
              <a:buNone/>
            </a:pPr>
            <a:endParaRPr lang="en-US" sz="2300"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Pseudocode</a:t>
            </a:r>
            <a:r>
              <a:rPr lang="en-US" sz="2800" b="1" dirty="0" smtClean="0"/>
              <a:t> for Pop</a:t>
            </a:r>
            <a:endParaRPr lang="en-IN" sz="2800"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
          </p:nvPr>
        </p:nvSpPr>
        <p:spPr>
          <a:xfrm>
            <a:off x="301752" y="1714488"/>
            <a:ext cx="8503920" cy="4572000"/>
          </a:xfrm>
        </p:spPr>
        <p:txBody>
          <a:bodyPr>
            <a:normAutofit lnSpcReduction="10000"/>
          </a:bodyPr>
          <a:lstStyle/>
          <a:p>
            <a:pPr marL="788670" lvl="1" indent="-514350">
              <a:buClr>
                <a:schemeClr val="accent1"/>
              </a:buClr>
              <a:buSzPct val="120000"/>
              <a:buFont typeface="Arial" pitchFamily="34" charset="0"/>
              <a:buChar char="•"/>
            </a:pPr>
            <a:r>
              <a:rPr lang="en-US" sz="2400" dirty="0" smtClean="0">
                <a:solidFill>
                  <a:schemeClr val="tx1"/>
                </a:solidFill>
              </a:rPr>
              <a:t>Check for the </a:t>
            </a:r>
            <a:r>
              <a:rPr lang="en-US" sz="2400" dirty="0" smtClean="0">
                <a:solidFill>
                  <a:srgbClr val="FF0000"/>
                </a:solidFill>
              </a:rPr>
              <a:t>Underflow</a:t>
            </a:r>
            <a:r>
              <a:rPr lang="en-IN" sz="2400" dirty="0" smtClean="0">
                <a:solidFill>
                  <a:schemeClr val="tx1"/>
                </a:solidFill>
              </a:rPr>
              <a:t>.</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If the </a:t>
            </a:r>
            <a:r>
              <a:rPr lang="en-US" sz="2400" dirty="0" smtClean="0">
                <a:solidFill>
                  <a:srgbClr val="FF0000"/>
                </a:solidFill>
              </a:rPr>
              <a:t>stack</a:t>
            </a:r>
            <a:r>
              <a:rPr lang="en-US" sz="2400" dirty="0" smtClean="0">
                <a:solidFill>
                  <a:schemeClr val="tx1"/>
                </a:solidFill>
              </a:rPr>
              <a:t> is underflow then print “</a:t>
            </a:r>
            <a:r>
              <a:rPr lang="en-US" sz="2400" dirty="0" smtClean="0">
                <a:solidFill>
                  <a:srgbClr val="009900"/>
                </a:solidFill>
              </a:rPr>
              <a:t>Stack Underflow</a:t>
            </a:r>
            <a:r>
              <a:rPr lang="en-US" sz="2400" dirty="0" smtClean="0">
                <a:solidFill>
                  <a:schemeClr val="tx1"/>
                </a:solidFill>
              </a:rPr>
              <a:t>” and </a:t>
            </a:r>
            <a:r>
              <a:rPr lang="en-US" sz="2400" dirty="0" smtClean="0">
                <a:solidFill>
                  <a:srgbClr val="0070C0"/>
                </a:solidFill>
              </a:rPr>
              <a:t>return</a:t>
            </a:r>
            <a:r>
              <a:rPr lang="en-US" sz="2400" dirty="0" smtClean="0">
                <a:solidFill>
                  <a:schemeClr val="tx1"/>
                </a:solidFill>
              </a:rPr>
              <a:t>.</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Remove the element in the </a:t>
            </a:r>
            <a:r>
              <a:rPr lang="en-US" sz="2400" dirty="0" smtClean="0">
                <a:solidFill>
                  <a:srgbClr val="FF0000"/>
                </a:solidFill>
              </a:rPr>
              <a:t>stack</a:t>
            </a:r>
            <a:r>
              <a:rPr lang="en-US" sz="2400" dirty="0" smtClean="0">
                <a:solidFill>
                  <a:schemeClr val="tx1"/>
                </a:solidFill>
              </a:rPr>
              <a:t> at the position </a:t>
            </a:r>
            <a:r>
              <a:rPr lang="en-US" sz="2400" dirty="0" smtClean="0">
                <a:solidFill>
                  <a:srgbClr val="009900"/>
                </a:solidFill>
              </a:rPr>
              <a:t>pointed</a:t>
            </a:r>
            <a:r>
              <a:rPr lang="en-US" sz="2400" dirty="0" smtClean="0">
                <a:solidFill>
                  <a:schemeClr val="tx1"/>
                </a:solidFill>
              </a:rPr>
              <a:t> by </a:t>
            </a:r>
            <a:r>
              <a:rPr lang="en-US" sz="2400" dirty="0" err="1" smtClean="0">
                <a:solidFill>
                  <a:srgbClr val="FF0000"/>
                </a:solidFill>
              </a:rPr>
              <a:t>tos</a:t>
            </a:r>
            <a:r>
              <a:rPr lang="en-US" sz="2400" dirty="0" smtClean="0">
                <a:solidFill>
                  <a:schemeClr val="tx1"/>
                </a:solidFill>
              </a:rPr>
              <a:t>.</a:t>
            </a: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Decrement </a:t>
            </a:r>
            <a:r>
              <a:rPr lang="en-US" sz="2400" dirty="0" err="1" smtClean="0">
                <a:solidFill>
                  <a:srgbClr val="FF0000"/>
                </a:solidFill>
              </a:rPr>
              <a:t>tos</a:t>
            </a:r>
            <a:r>
              <a:rPr lang="en-US" sz="2400" dirty="0" smtClean="0">
                <a:solidFill>
                  <a:schemeClr val="tx1"/>
                </a:solidFill>
              </a:rPr>
              <a:t> by 1.</a:t>
            </a: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rgbClr val="0070C0"/>
                </a:solidFill>
              </a:rPr>
              <a:t>Return </a:t>
            </a:r>
            <a:r>
              <a:rPr lang="en-US" sz="2400" dirty="0" smtClean="0">
                <a:solidFill>
                  <a:schemeClr val="tx1"/>
                </a:solidFill>
              </a:rPr>
              <a:t>the deleted element.</a:t>
            </a:r>
          </a:p>
          <a:p>
            <a:pPr marL="514350" indent="-514350">
              <a:buNone/>
            </a:pPr>
            <a:endParaRPr lang="en-US" sz="2300" dirty="0" smtClean="0"/>
          </a:p>
        </p:txBody>
      </p:sp>
      <p:pic>
        <p:nvPicPr>
          <p:cNvPr id="6"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blinds(horizontal)">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Implementing Push &amp; Pop</a:t>
            </a:r>
            <a:endParaRPr lang="en-IN" sz="2800"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8596" y="1500174"/>
            <a:ext cx="8286808" cy="3308598"/>
          </a:xfrm>
          <a:prstGeom prst="rect">
            <a:avLst/>
          </a:prstGeom>
          <a:noFill/>
        </p:spPr>
        <p:txBody>
          <a:bodyPr wrap="square" rtlCol="0">
            <a:spAutoFit/>
          </a:bodyPr>
          <a:lstStyle/>
          <a:p>
            <a:pPr marL="0" lvl="1"/>
            <a:r>
              <a:rPr lang="en-IN" sz="2400" dirty="0" smtClean="0"/>
              <a:t>Before Implementing </a:t>
            </a:r>
            <a:r>
              <a:rPr lang="en-IN" sz="2400" dirty="0" smtClean="0">
                <a:solidFill>
                  <a:srgbClr val="FF0000"/>
                </a:solidFill>
              </a:rPr>
              <a:t>Push</a:t>
            </a:r>
            <a:r>
              <a:rPr lang="en-IN" sz="2400" dirty="0" smtClean="0"/>
              <a:t> &amp; </a:t>
            </a:r>
            <a:r>
              <a:rPr lang="en-IN" sz="2400" dirty="0" smtClean="0">
                <a:solidFill>
                  <a:srgbClr val="FF0000"/>
                </a:solidFill>
              </a:rPr>
              <a:t>Pop</a:t>
            </a:r>
            <a:r>
              <a:rPr lang="en-IN" sz="2400" dirty="0" smtClean="0"/>
              <a:t> we have to remember three </a:t>
            </a:r>
            <a:r>
              <a:rPr lang="en-IN" sz="2400" dirty="0" smtClean="0">
                <a:solidFill>
                  <a:srgbClr val="009900"/>
                </a:solidFill>
              </a:rPr>
              <a:t>key</a:t>
            </a:r>
            <a:r>
              <a:rPr lang="en-IN" sz="2400" dirty="0" smtClean="0"/>
              <a:t> points –</a:t>
            </a:r>
          </a:p>
          <a:p>
            <a:pPr marL="0" lvl="1"/>
            <a:endParaRPr lang="en-IN" sz="2400" dirty="0" smtClean="0"/>
          </a:p>
          <a:p>
            <a:pPr marL="0" lvl="1">
              <a:buFont typeface="Arial" pitchFamily="34" charset="0"/>
              <a:buChar char="•"/>
            </a:pPr>
            <a:r>
              <a:rPr lang="en-IN" sz="2400" dirty="0" smtClean="0"/>
              <a:t> We have to declare </a:t>
            </a:r>
            <a:r>
              <a:rPr lang="en-IN" sz="2400" dirty="0" smtClean="0">
                <a:solidFill>
                  <a:srgbClr val="FF0000"/>
                </a:solidFill>
              </a:rPr>
              <a:t>Push</a:t>
            </a:r>
            <a:r>
              <a:rPr lang="en-IN" sz="2400" dirty="0" smtClean="0"/>
              <a:t> &amp; </a:t>
            </a:r>
            <a:r>
              <a:rPr lang="en-IN" sz="2400" dirty="0" smtClean="0">
                <a:solidFill>
                  <a:srgbClr val="FF0000"/>
                </a:solidFill>
              </a:rPr>
              <a:t>Pop</a:t>
            </a:r>
            <a:r>
              <a:rPr lang="en-IN" sz="2400" dirty="0" smtClean="0"/>
              <a:t> prototype.</a:t>
            </a:r>
          </a:p>
          <a:p>
            <a:pPr marL="0" lvl="1">
              <a:buFont typeface="Arial" pitchFamily="34" charset="0"/>
              <a:buChar char="•"/>
            </a:pPr>
            <a:endParaRPr lang="en-IN" sz="2400" dirty="0" smtClean="0"/>
          </a:p>
          <a:p>
            <a:pPr marL="0" lvl="1">
              <a:buFont typeface="Arial" pitchFamily="34" charset="0"/>
              <a:buChar char="•"/>
            </a:pPr>
            <a:r>
              <a:rPr lang="en-IN" sz="2400" dirty="0" smtClean="0"/>
              <a:t> We have to pass </a:t>
            </a:r>
            <a:r>
              <a:rPr lang="en-IN" sz="2400" dirty="0" smtClean="0">
                <a:solidFill>
                  <a:srgbClr val="FF0000"/>
                </a:solidFill>
              </a:rPr>
              <a:t>argument</a:t>
            </a:r>
            <a:r>
              <a:rPr lang="en-IN" sz="2400" dirty="0" smtClean="0"/>
              <a:t> in them as pass by </a:t>
            </a:r>
            <a:r>
              <a:rPr lang="en-IN" sz="2400" dirty="0" smtClean="0">
                <a:solidFill>
                  <a:srgbClr val="009900"/>
                </a:solidFill>
              </a:rPr>
              <a:t>reference</a:t>
            </a:r>
            <a:r>
              <a:rPr lang="en-IN" sz="2400" dirty="0" smtClean="0"/>
              <a:t>. </a:t>
            </a:r>
          </a:p>
          <a:p>
            <a:pPr marL="0" lvl="1">
              <a:buFont typeface="Arial" pitchFamily="34" charset="0"/>
              <a:buChar char="•"/>
            </a:pPr>
            <a:endParaRPr lang="en-US" sz="2400" dirty="0" smtClean="0"/>
          </a:p>
          <a:p>
            <a:pPr marL="0" lvl="1">
              <a:buFont typeface="Arial" pitchFamily="34" charset="0"/>
              <a:buChar char="•"/>
            </a:pPr>
            <a:r>
              <a:rPr lang="en-US" sz="2400" dirty="0" smtClean="0"/>
              <a:t> Then call these </a:t>
            </a:r>
            <a:r>
              <a:rPr lang="en-US" sz="2400" dirty="0" smtClean="0">
                <a:solidFill>
                  <a:srgbClr val="009900"/>
                </a:solidFill>
              </a:rPr>
              <a:t>functions</a:t>
            </a:r>
            <a:r>
              <a:rPr lang="en-US" sz="2400" dirty="0" smtClean="0"/>
              <a:t> from </a:t>
            </a:r>
            <a:r>
              <a:rPr lang="en-US" sz="2400" dirty="0" smtClean="0">
                <a:solidFill>
                  <a:srgbClr val="0070C0"/>
                </a:solidFill>
              </a:rPr>
              <a:t>main</a:t>
            </a:r>
            <a:r>
              <a:rPr lang="en-US" sz="2400" dirty="0" smtClean="0"/>
              <a:t>.</a:t>
            </a:r>
            <a:endParaRPr lang="en-US" sz="2300" dirty="0" smtClean="0"/>
          </a:p>
          <a:p>
            <a:endParaRPr lang="en-IN" dirty="0"/>
          </a:p>
        </p:txBody>
      </p:sp>
      <p:pic>
        <p:nvPicPr>
          <p:cNvPr id="8" name="Picture 2" descr="C:\Users\Windows7\Desktop\DATA-STRUCTURES-with-Python.png"/>
          <p:cNvPicPr>
            <a:picLocks noChangeAspect="1" noChangeArrowheads="1"/>
          </p:cNvPicPr>
          <p:nvPr/>
        </p:nvPicPr>
        <p:blipFill>
          <a:blip r:embed="rId3"/>
          <a:srcRect/>
          <a:stretch>
            <a:fillRect/>
          </a:stretch>
        </p:blipFill>
        <p:spPr bwMode="auto">
          <a:xfrm>
            <a:off x="7429520" y="214290"/>
            <a:ext cx="1500198" cy="107157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Implementing Stack</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8596" y="1357298"/>
            <a:ext cx="3195105" cy="5632311"/>
          </a:xfrm>
          <a:prstGeom prst="rect">
            <a:avLst/>
          </a:prstGeom>
          <a:noFill/>
        </p:spPr>
        <p:txBody>
          <a:bodyPr wrap="none" rtlCol="0">
            <a:spAutoFit/>
          </a:bodyPr>
          <a:lstStyle/>
          <a:p>
            <a:r>
              <a:rPr lang="en-US" dirty="0" smtClean="0"/>
              <a:t>include&lt;</a:t>
            </a:r>
            <a:r>
              <a:rPr lang="en-US" dirty="0" err="1" smtClean="0"/>
              <a:t>conio.h</a:t>
            </a:r>
            <a:r>
              <a:rPr lang="en-US" dirty="0" smtClean="0"/>
              <a:t>&gt;</a:t>
            </a:r>
          </a:p>
          <a:p>
            <a:r>
              <a:rPr lang="en-US" dirty="0" smtClean="0"/>
              <a:t>include&lt; </a:t>
            </a:r>
            <a:r>
              <a:rPr lang="en-US" dirty="0" err="1" smtClean="0"/>
              <a:t>stdio.h</a:t>
            </a:r>
            <a:r>
              <a:rPr lang="en-US" dirty="0" smtClean="0"/>
              <a:t>&gt;</a:t>
            </a:r>
          </a:p>
          <a:p>
            <a:endParaRPr lang="en-US" dirty="0" smtClean="0"/>
          </a:p>
          <a:p>
            <a:r>
              <a:rPr lang="en-US" dirty="0" err="1" smtClean="0"/>
              <a:t>struct</a:t>
            </a:r>
            <a:r>
              <a:rPr lang="en-US" dirty="0" smtClean="0"/>
              <a:t> Stack </a:t>
            </a:r>
          </a:p>
          <a:p>
            <a:r>
              <a:rPr lang="en-US" dirty="0" smtClean="0"/>
              <a:t>{</a:t>
            </a:r>
          </a:p>
          <a:p>
            <a:r>
              <a:rPr lang="en-US" dirty="0" smtClean="0"/>
              <a:t>	</a:t>
            </a:r>
            <a:r>
              <a:rPr lang="en-US" dirty="0" err="1" smtClean="0"/>
              <a:t>int</a:t>
            </a:r>
            <a:r>
              <a:rPr lang="en-US" dirty="0" smtClean="0"/>
              <a:t> </a:t>
            </a:r>
            <a:r>
              <a:rPr lang="en-US" dirty="0" err="1" smtClean="0"/>
              <a:t>arr</a:t>
            </a:r>
            <a:r>
              <a:rPr lang="en-US" dirty="0" smtClean="0"/>
              <a:t>[5];</a:t>
            </a:r>
          </a:p>
          <a:p>
            <a:r>
              <a:rPr lang="en-US" dirty="0" smtClean="0"/>
              <a:t>	</a:t>
            </a:r>
            <a:r>
              <a:rPr lang="en-US" dirty="0" err="1" smtClean="0"/>
              <a:t>int</a:t>
            </a:r>
            <a:r>
              <a:rPr lang="en-US" dirty="0" smtClean="0"/>
              <a:t> </a:t>
            </a:r>
            <a:r>
              <a:rPr lang="en-US" dirty="0" err="1" smtClean="0"/>
              <a:t>tos</a:t>
            </a:r>
            <a:r>
              <a:rPr lang="en-US" dirty="0" smtClean="0"/>
              <a:t>;</a:t>
            </a:r>
          </a:p>
          <a:p>
            <a:r>
              <a:rPr lang="en-US" dirty="0" smtClean="0"/>
              <a:t>}</a:t>
            </a:r>
          </a:p>
          <a:p>
            <a:endParaRPr lang="en-US" dirty="0" smtClean="0"/>
          </a:p>
          <a:p>
            <a:r>
              <a:rPr lang="en-US" dirty="0" smtClean="0"/>
              <a:t>void push(</a:t>
            </a:r>
            <a:r>
              <a:rPr lang="en-US" dirty="0" err="1" smtClean="0"/>
              <a:t>struct</a:t>
            </a:r>
            <a:r>
              <a:rPr lang="en-US" dirty="0" smtClean="0"/>
              <a:t> Stack *, </a:t>
            </a:r>
            <a:r>
              <a:rPr lang="en-US" dirty="0" err="1" smtClean="0"/>
              <a:t>int</a:t>
            </a:r>
            <a:r>
              <a:rPr lang="en-US" dirty="0" smtClean="0"/>
              <a:t>);</a:t>
            </a:r>
          </a:p>
          <a:p>
            <a:r>
              <a:rPr lang="en-US" dirty="0" err="1" smtClean="0"/>
              <a:t>int</a:t>
            </a:r>
            <a:r>
              <a:rPr lang="en-US" dirty="0" smtClean="0"/>
              <a:t> pop(</a:t>
            </a:r>
            <a:r>
              <a:rPr lang="en-US" dirty="0" err="1" smtClean="0"/>
              <a:t>struct</a:t>
            </a:r>
            <a:r>
              <a:rPr lang="en-US" dirty="0" smtClean="0"/>
              <a:t> Stack *);</a:t>
            </a:r>
          </a:p>
          <a:p>
            <a:endParaRPr lang="en-US" dirty="0" smtClean="0"/>
          </a:p>
          <a:p>
            <a:r>
              <a:rPr lang="en-US" dirty="0" smtClean="0"/>
              <a:t>void main()</a:t>
            </a:r>
          </a:p>
          <a:p>
            <a:r>
              <a:rPr lang="en-US" dirty="0" smtClean="0"/>
              <a:t>{</a:t>
            </a:r>
          </a:p>
          <a:p>
            <a:r>
              <a:rPr lang="en-US" dirty="0" smtClean="0"/>
              <a:t>	</a:t>
            </a:r>
            <a:r>
              <a:rPr lang="en-US" dirty="0" err="1" smtClean="0"/>
              <a:t>struct</a:t>
            </a:r>
            <a:r>
              <a:rPr lang="en-US" dirty="0" smtClean="0"/>
              <a:t> Stack s;</a:t>
            </a:r>
          </a:p>
          <a:p>
            <a:r>
              <a:rPr lang="en-US" dirty="0" smtClean="0"/>
              <a:t>	</a:t>
            </a:r>
            <a:r>
              <a:rPr lang="en-US" dirty="0" err="1" smtClean="0"/>
              <a:t>int</a:t>
            </a:r>
            <a:r>
              <a:rPr lang="en-US" dirty="0" smtClean="0"/>
              <a:t> x, </a:t>
            </a:r>
            <a:r>
              <a:rPr lang="en-US" dirty="0" err="1" smtClean="0"/>
              <a:t>i</a:t>
            </a:r>
            <a:r>
              <a:rPr lang="en-US" dirty="0" smtClean="0"/>
              <a:t>;</a:t>
            </a:r>
          </a:p>
          <a:p>
            <a:r>
              <a:rPr lang="en-US" dirty="0" smtClean="0"/>
              <a:t>	s.tos=-1;</a:t>
            </a:r>
          </a:p>
          <a:p>
            <a:r>
              <a:rPr lang="en-US" dirty="0" smtClean="0"/>
              <a:t>	</a:t>
            </a:r>
            <a:r>
              <a:rPr lang="en-US" dirty="0" err="1" smtClean="0"/>
              <a:t>clrscr</a:t>
            </a:r>
            <a:r>
              <a:rPr lang="en-US" dirty="0" smtClean="0"/>
              <a:t>();</a:t>
            </a:r>
          </a:p>
          <a:p>
            <a:endParaRPr lang="en-US" dirty="0" smtClean="0"/>
          </a:p>
          <a:p>
            <a:endParaRPr lang="en-IN" dirty="0"/>
          </a:p>
        </p:txBody>
      </p:sp>
      <p:sp>
        <p:nvSpPr>
          <p:cNvPr id="13" name="TextBox 12"/>
          <p:cNvSpPr txBox="1"/>
          <p:nvPr/>
        </p:nvSpPr>
        <p:spPr>
          <a:xfrm>
            <a:off x="4286248" y="1601822"/>
            <a:ext cx="4637808" cy="3970318"/>
          </a:xfrm>
          <a:prstGeom prst="rect">
            <a:avLst/>
          </a:prstGeom>
          <a:noFill/>
        </p:spPr>
        <p:txBody>
          <a:bodyPr wrap="none" rtlCol="0">
            <a:spAutoFit/>
          </a:bodyPr>
          <a:lstStyle/>
          <a:p>
            <a:r>
              <a:rPr lang="en-US" dirty="0" smtClean="0"/>
              <a:t>for(</a:t>
            </a:r>
            <a:r>
              <a:rPr lang="en-US" dirty="0" err="1" smtClean="0"/>
              <a:t>i</a:t>
            </a:r>
            <a:r>
              <a:rPr lang="en-US" dirty="0" smtClean="0"/>
              <a:t>=0;i&lt;6;i++)</a:t>
            </a:r>
          </a:p>
          <a:p>
            <a:r>
              <a:rPr lang="en-US" dirty="0" smtClean="0"/>
              <a:t>{</a:t>
            </a:r>
          </a:p>
          <a:p>
            <a:r>
              <a:rPr lang="en-US" dirty="0" smtClean="0"/>
              <a:t>	</a:t>
            </a:r>
            <a:r>
              <a:rPr lang="en-US" dirty="0" err="1" smtClean="0"/>
              <a:t>printf</a:t>
            </a:r>
            <a:r>
              <a:rPr lang="en-US" dirty="0" smtClean="0"/>
              <a:t>(“Enter element:”);</a:t>
            </a:r>
          </a:p>
          <a:p>
            <a:r>
              <a:rPr lang="en-US" dirty="0" smtClean="0"/>
              <a:t>	</a:t>
            </a:r>
            <a:r>
              <a:rPr lang="en-US" dirty="0" err="1" smtClean="0"/>
              <a:t>scanf</a:t>
            </a:r>
            <a:r>
              <a:rPr lang="en-US" dirty="0" smtClean="0"/>
              <a:t>(“%</a:t>
            </a:r>
            <a:r>
              <a:rPr lang="en-US" dirty="0" err="1" smtClean="0"/>
              <a:t>d”,&amp;x</a:t>
            </a:r>
            <a:r>
              <a:rPr lang="en-US" dirty="0" smtClean="0"/>
              <a:t>);</a:t>
            </a:r>
          </a:p>
          <a:p>
            <a:r>
              <a:rPr lang="en-US" dirty="0" smtClean="0"/>
              <a:t>	push(&amp;</a:t>
            </a:r>
            <a:r>
              <a:rPr lang="en-US" dirty="0" err="1" smtClean="0"/>
              <a:t>s,x</a:t>
            </a:r>
            <a:r>
              <a:rPr lang="en-US" dirty="0" smtClean="0"/>
              <a:t>);</a:t>
            </a:r>
          </a:p>
          <a:p>
            <a:r>
              <a:rPr lang="en-US" dirty="0" smtClean="0"/>
              <a:t>}</a:t>
            </a:r>
          </a:p>
          <a:p>
            <a:endParaRPr lang="en-US" dirty="0" smtClean="0"/>
          </a:p>
          <a:p>
            <a:r>
              <a:rPr lang="en-US" dirty="0" smtClean="0"/>
              <a:t>for(</a:t>
            </a:r>
            <a:r>
              <a:rPr lang="en-US" dirty="0" err="1" smtClean="0"/>
              <a:t>i</a:t>
            </a:r>
            <a:r>
              <a:rPr lang="en-US" dirty="0" smtClean="0"/>
              <a:t>=0;i&lt;6;i++)</a:t>
            </a:r>
          </a:p>
          <a:p>
            <a:r>
              <a:rPr lang="en-US" dirty="0" smtClean="0"/>
              <a:t>{</a:t>
            </a:r>
          </a:p>
          <a:p>
            <a:r>
              <a:rPr lang="en-US" dirty="0" smtClean="0"/>
              <a:t>	x=pop(&amp;s);</a:t>
            </a:r>
          </a:p>
          <a:p>
            <a:r>
              <a:rPr lang="en-US" dirty="0" smtClean="0"/>
              <a:t>	</a:t>
            </a:r>
            <a:r>
              <a:rPr lang="en-US" dirty="0" err="1" smtClean="0"/>
              <a:t>printf</a:t>
            </a:r>
            <a:r>
              <a:rPr lang="en-US" dirty="0" smtClean="0"/>
              <a:t>(“\</a:t>
            </a:r>
            <a:r>
              <a:rPr lang="en-US" dirty="0" err="1" smtClean="0"/>
              <a:t>nPopped</a:t>
            </a:r>
            <a:r>
              <a:rPr lang="en-US" dirty="0" smtClean="0"/>
              <a:t> Element:%</a:t>
            </a:r>
            <a:r>
              <a:rPr lang="en-US" dirty="0" err="1" smtClean="0"/>
              <a:t>d”,x</a:t>
            </a:r>
            <a:r>
              <a:rPr lang="en-US" dirty="0" smtClean="0"/>
              <a:t>);</a:t>
            </a:r>
          </a:p>
          <a:p>
            <a:r>
              <a:rPr lang="en-US" dirty="0" smtClean="0"/>
              <a:t>}</a:t>
            </a:r>
          </a:p>
          <a:p>
            <a:r>
              <a:rPr lang="en-US" dirty="0" err="1" smtClean="0"/>
              <a:t>getch</a:t>
            </a:r>
            <a:r>
              <a:rPr lang="en-US" dirty="0" smtClean="0"/>
              <a:t>();</a:t>
            </a:r>
          </a:p>
          <a:p>
            <a:endParaRPr lang="en-IN" dirty="0"/>
          </a:p>
        </p:txBody>
      </p:sp>
      <p:pic>
        <p:nvPicPr>
          <p:cNvPr id="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Defining Push</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8596" y="1857364"/>
            <a:ext cx="5442516" cy="3785652"/>
          </a:xfrm>
          <a:prstGeom prst="rect">
            <a:avLst/>
          </a:prstGeom>
          <a:noFill/>
        </p:spPr>
        <p:txBody>
          <a:bodyPr wrap="none" rtlCol="0">
            <a:spAutoFit/>
          </a:bodyPr>
          <a:lstStyle/>
          <a:p>
            <a:r>
              <a:rPr lang="en-US" sz="2400" dirty="0" smtClean="0"/>
              <a:t>void push(</a:t>
            </a:r>
            <a:r>
              <a:rPr lang="en-US" sz="2400" dirty="0" err="1" smtClean="0"/>
              <a:t>struct</a:t>
            </a:r>
            <a:r>
              <a:rPr lang="en-US" sz="2400" dirty="0" smtClean="0"/>
              <a:t> Stack *p, </a:t>
            </a:r>
            <a:r>
              <a:rPr lang="en-US" sz="2400" dirty="0" err="1" smtClean="0"/>
              <a:t>int</a:t>
            </a:r>
            <a:r>
              <a:rPr lang="en-US" sz="2400" dirty="0" smtClean="0"/>
              <a:t> x)</a:t>
            </a:r>
          </a:p>
          <a:p>
            <a:r>
              <a:rPr lang="en-US" sz="2400" dirty="0" smtClean="0"/>
              <a:t>{</a:t>
            </a:r>
          </a:p>
          <a:p>
            <a:r>
              <a:rPr lang="en-US" sz="2400" dirty="0" smtClean="0"/>
              <a:t>	if(p-&gt;</a:t>
            </a:r>
            <a:r>
              <a:rPr lang="en-US" sz="2400" dirty="0" err="1" smtClean="0"/>
              <a:t>tos</a:t>
            </a:r>
            <a:r>
              <a:rPr lang="en-US" sz="2400" dirty="0" smtClean="0"/>
              <a:t>==4)</a:t>
            </a:r>
          </a:p>
          <a:p>
            <a:r>
              <a:rPr lang="en-US" sz="2400" dirty="0" smtClean="0"/>
              <a:t>	{</a:t>
            </a:r>
          </a:p>
          <a:p>
            <a:r>
              <a:rPr lang="en-US" sz="2400" dirty="0" smtClean="0"/>
              <a:t>		</a:t>
            </a:r>
            <a:r>
              <a:rPr lang="en-US" sz="2400" dirty="0" err="1" smtClean="0"/>
              <a:t>printf</a:t>
            </a:r>
            <a:r>
              <a:rPr lang="en-US" sz="2400" dirty="0" smtClean="0"/>
              <a:t>(“Stack Overflow”);</a:t>
            </a:r>
          </a:p>
          <a:p>
            <a:r>
              <a:rPr lang="en-US" sz="2400" dirty="0" smtClean="0"/>
              <a:t>		return;</a:t>
            </a:r>
          </a:p>
          <a:p>
            <a:r>
              <a:rPr lang="en-US" sz="2400" dirty="0" smtClean="0"/>
              <a:t>	}</a:t>
            </a:r>
          </a:p>
          <a:p>
            <a:r>
              <a:rPr lang="en-US" sz="2400" dirty="0" smtClean="0"/>
              <a:t>	p-&gt;</a:t>
            </a:r>
            <a:r>
              <a:rPr lang="en-US" sz="2400" dirty="0" err="1" smtClean="0"/>
              <a:t>tos</a:t>
            </a:r>
            <a:r>
              <a:rPr lang="en-US" sz="2400" dirty="0" smtClean="0"/>
              <a:t>++;</a:t>
            </a:r>
          </a:p>
          <a:p>
            <a:r>
              <a:rPr lang="en-US" sz="2400" dirty="0" smtClean="0"/>
              <a:t>	p-&gt;</a:t>
            </a:r>
            <a:r>
              <a:rPr lang="en-US" sz="2400" dirty="0" err="1" smtClean="0"/>
              <a:t>arr</a:t>
            </a:r>
            <a:r>
              <a:rPr lang="en-US" sz="2400" dirty="0" smtClean="0"/>
              <a:t>[p-</a:t>
            </a:r>
            <a:r>
              <a:rPr lang="en-US" sz="2400" dirty="0" err="1" smtClean="0"/>
              <a:t>tos</a:t>
            </a:r>
            <a:r>
              <a:rPr lang="en-US" sz="2400" dirty="0" smtClean="0"/>
              <a:t>]=x;</a:t>
            </a:r>
          </a:p>
          <a:p>
            <a:r>
              <a:rPr lang="en-US" sz="2400" dirty="0" smtClean="0"/>
              <a:t>}</a:t>
            </a:r>
          </a:p>
        </p:txBody>
      </p:sp>
      <p:pic>
        <p:nvPicPr>
          <p:cNvPr id="6"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Defining Pop</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8596" y="1857364"/>
            <a:ext cx="5650906" cy="3416320"/>
          </a:xfrm>
          <a:prstGeom prst="rect">
            <a:avLst/>
          </a:prstGeom>
          <a:noFill/>
        </p:spPr>
        <p:txBody>
          <a:bodyPr wrap="none" rtlCol="0">
            <a:spAutoFit/>
          </a:bodyPr>
          <a:lstStyle/>
          <a:p>
            <a:r>
              <a:rPr lang="en-US" sz="2400" dirty="0" err="1" smtClean="0"/>
              <a:t>int</a:t>
            </a:r>
            <a:r>
              <a:rPr lang="en-US" sz="2400" dirty="0" smtClean="0"/>
              <a:t> push(</a:t>
            </a:r>
            <a:r>
              <a:rPr lang="en-US" sz="2400" dirty="0" err="1" smtClean="0"/>
              <a:t>struct</a:t>
            </a:r>
            <a:r>
              <a:rPr lang="en-US" sz="2400" dirty="0" smtClean="0"/>
              <a:t> Stack *p)</a:t>
            </a:r>
          </a:p>
          <a:p>
            <a:r>
              <a:rPr lang="en-US" sz="2400" dirty="0" smtClean="0"/>
              <a:t>{</a:t>
            </a:r>
          </a:p>
          <a:p>
            <a:r>
              <a:rPr lang="en-US" sz="2400" dirty="0" smtClean="0"/>
              <a:t>	if(p-&gt;</a:t>
            </a:r>
            <a:r>
              <a:rPr lang="en-US" sz="2400" dirty="0" err="1" smtClean="0"/>
              <a:t>tos</a:t>
            </a:r>
            <a:r>
              <a:rPr lang="en-US" sz="2400" dirty="0" smtClean="0"/>
              <a:t>==-1)</a:t>
            </a:r>
          </a:p>
          <a:p>
            <a:r>
              <a:rPr lang="en-US" sz="2400" dirty="0" smtClean="0"/>
              <a:t>	{</a:t>
            </a:r>
          </a:p>
          <a:p>
            <a:r>
              <a:rPr lang="en-US" sz="2400" dirty="0" smtClean="0"/>
              <a:t>		</a:t>
            </a:r>
            <a:r>
              <a:rPr lang="en-US" sz="2400" dirty="0" err="1" smtClean="0"/>
              <a:t>printf</a:t>
            </a:r>
            <a:r>
              <a:rPr lang="en-US" sz="2400" dirty="0" smtClean="0"/>
              <a:t>(“Stack Underflow”);</a:t>
            </a:r>
          </a:p>
          <a:p>
            <a:r>
              <a:rPr lang="en-US" sz="2400" dirty="0" smtClean="0"/>
              <a:t>		return -1;</a:t>
            </a:r>
          </a:p>
          <a:p>
            <a:r>
              <a:rPr lang="en-US" sz="2400" dirty="0" smtClean="0"/>
              <a:t>	}</a:t>
            </a:r>
          </a:p>
          <a:p>
            <a:r>
              <a:rPr lang="en-US" sz="2400" dirty="0" smtClean="0"/>
              <a:t>	return p-&gt;</a:t>
            </a:r>
            <a:r>
              <a:rPr lang="en-US" sz="2400" dirty="0" err="1" smtClean="0"/>
              <a:t>arr</a:t>
            </a:r>
            <a:r>
              <a:rPr lang="en-US" sz="2400" dirty="0" smtClean="0"/>
              <a:t>[p-</a:t>
            </a:r>
            <a:r>
              <a:rPr lang="en-US" sz="2400" dirty="0" err="1" smtClean="0"/>
              <a:t>tos</a:t>
            </a:r>
            <a:r>
              <a:rPr lang="en-US" sz="2400" dirty="0" smtClean="0"/>
              <a:t>--];</a:t>
            </a:r>
          </a:p>
          <a:p>
            <a:r>
              <a:rPr lang="en-US" sz="2400" dirty="0" smtClean="0"/>
              <a:t>}</a:t>
            </a:r>
          </a:p>
        </p:txBody>
      </p:sp>
      <p:pic>
        <p:nvPicPr>
          <p:cNvPr id="6"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1816</TotalTime>
  <Words>329</Words>
  <Application>Microsoft Office PowerPoint</Application>
  <PresentationFormat>On-screen Show (4:3)</PresentationFormat>
  <Paragraphs>137</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Slide 1</vt:lpstr>
      <vt:lpstr>Today’s Agenda</vt:lpstr>
      <vt:lpstr>What is a Pseudocode?</vt:lpstr>
      <vt:lpstr>Pseudocode For Push</vt:lpstr>
      <vt:lpstr>Pseudocode for Pop</vt:lpstr>
      <vt:lpstr>Implementing Push &amp; Pop</vt:lpstr>
      <vt:lpstr>Implementing Stack</vt:lpstr>
      <vt:lpstr>Defining Push</vt:lpstr>
      <vt:lpstr>Defining Pop</vt:lpstr>
      <vt:lpstr>Output</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Windows7</cp:lastModifiedBy>
  <cp:revision>208</cp:revision>
  <dcterms:created xsi:type="dcterms:W3CDTF">2015-12-21T13:46:48Z</dcterms:created>
  <dcterms:modified xsi:type="dcterms:W3CDTF">2020-07-29T07:05:05Z</dcterms:modified>
</cp:coreProperties>
</file>