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62" r:id="rId4"/>
    <p:sldId id="301" r:id="rId5"/>
    <p:sldId id="363" r:id="rId6"/>
    <p:sldId id="3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Applications Of A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is very important </a:t>
            </a:r>
            <a:r>
              <a:rPr lang="en-US" sz="2400" dirty="0" smtClean="0">
                <a:solidFill>
                  <a:srgbClr val="00B050"/>
                </a:solidFill>
              </a:rPr>
              <a:t>Data Structure </a:t>
            </a:r>
            <a:r>
              <a:rPr lang="en-US" sz="2400" dirty="0" smtClean="0">
                <a:solidFill>
                  <a:schemeClr val="tx1"/>
                </a:solidFill>
              </a:rPr>
              <a:t>which is used by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compiler</a:t>
            </a:r>
            <a:r>
              <a:rPr lang="en-US" sz="2400" dirty="0" smtClean="0">
                <a:solidFill>
                  <a:schemeClr val="tx1"/>
                </a:solidFill>
              </a:rPr>
              <a:t> as well as </a:t>
            </a:r>
            <a:r>
              <a:rPr lang="en-US" sz="2400" dirty="0" smtClean="0">
                <a:solidFill>
                  <a:srgbClr val="C00000"/>
                </a:solidFill>
              </a:rPr>
              <a:t>programmers</a:t>
            </a:r>
            <a:r>
              <a:rPr lang="en-US" sz="2400" dirty="0" smtClean="0">
                <a:solidFill>
                  <a:schemeClr val="tx1"/>
                </a:solidFill>
              </a:rPr>
              <a:t> in many </a:t>
            </a:r>
            <a:r>
              <a:rPr lang="en-US" sz="2400" dirty="0" smtClean="0">
                <a:solidFill>
                  <a:srgbClr val="002060"/>
                </a:solidFill>
              </a:rPr>
              <a:t>situation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Compilers</a:t>
            </a:r>
            <a:r>
              <a:rPr lang="en-US" sz="2400" dirty="0" smtClean="0">
                <a:solidFill>
                  <a:schemeClr val="tx1"/>
                </a:solidFill>
              </a:rPr>
              <a:t> use </a:t>
            </a:r>
            <a:r>
              <a:rPr lang="en-US" sz="2400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when they use </a:t>
            </a:r>
            <a:r>
              <a:rPr lang="en-US" sz="2400" dirty="0" smtClean="0">
                <a:solidFill>
                  <a:srgbClr val="C00000"/>
                </a:solidFill>
              </a:rPr>
              <a:t>local variables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dirty="0" smtClean="0">
                <a:solidFill>
                  <a:srgbClr val="002060"/>
                </a:solidFill>
              </a:rPr>
              <a:t>function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Whenever</a:t>
            </a:r>
            <a:r>
              <a:rPr lang="en-US" sz="2400" dirty="0" smtClean="0">
                <a:solidFill>
                  <a:schemeClr val="tx1"/>
                </a:solidFill>
              </a:rPr>
              <a:t> we pass </a:t>
            </a:r>
            <a:r>
              <a:rPr lang="en-US" sz="2400" dirty="0" smtClean="0">
                <a:solidFill>
                  <a:srgbClr val="0070C0"/>
                </a:solidFill>
              </a:rPr>
              <a:t>arguments</a:t>
            </a:r>
            <a:r>
              <a:rPr lang="en-US" sz="2400" dirty="0" smtClean="0">
                <a:solidFill>
                  <a:schemeClr val="tx1"/>
                </a:solidFill>
              </a:rPr>
              <a:t> to a </a:t>
            </a:r>
            <a:r>
              <a:rPr lang="en-US" sz="2400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, the </a:t>
            </a:r>
            <a:r>
              <a:rPr lang="en-US" sz="2400" dirty="0" smtClean="0">
                <a:solidFill>
                  <a:srgbClr val="7030A0"/>
                </a:solidFill>
              </a:rPr>
              <a:t>compiler</a:t>
            </a:r>
            <a:r>
              <a:rPr lang="en-US" sz="2400" dirty="0" smtClean="0">
                <a:solidFill>
                  <a:schemeClr val="tx1"/>
                </a:solidFill>
              </a:rPr>
              <a:t> always uses </a:t>
            </a:r>
            <a:r>
              <a:rPr lang="en-US" sz="2400" dirty="0" smtClean="0">
                <a:solidFill>
                  <a:srgbClr val="C0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for passing these </a:t>
            </a:r>
            <a:r>
              <a:rPr lang="en-US" sz="2400" dirty="0" smtClean="0">
                <a:solidFill>
                  <a:srgbClr val="0070C0"/>
                </a:solidFill>
              </a:rPr>
              <a:t>arguments</a:t>
            </a:r>
            <a:r>
              <a:rPr lang="en-US" sz="2400" dirty="0" smtClean="0">
                <a:solidFill>
                  <a:schemeClr val="tx1"/>
                </a:solidFill>
              </a:rPr>
              <a:t> and in the </a:t>
            </a:r>
            <a:r>
              <a:rPr lang="en-US" sz="2400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 it again </a:t>
            </a:r>
            <a:r>
              <a:rPr lang="en-US" sz="2400" dirty="0" smtClean="0">
                <a:solidFill>
                  <a:srgbClr val="7030A0"/>
                </a:solidFill>
              </a:rPr>
              <a:t>pops</a:t>
            </a:r>
            <a:r>
              <a:rPr lang="en-US" sz="2400" dirty="0" smtClean="0">
                <a:solidFill>
                  <a:schemeClr val="tx1"/>
                </a:solidFill>
              </a:rPr>
              <a:t> these </a:t>
            </a:r>
            <a:r>
              <a:rPr lang="en-US" sz="2400" dirty="0" smtClean="0">
                <a:solidFill>
                  <a:srgbClr val="0070C0"/>
                </a:solidFill>
              </a:rPr>
              <a:t>arguments</a:t>
            </a:r>
            <a:r>
              <a:rPr lang="en-US" sz="2400" dirty="0" smtClean="0">
                <a:solidFill>
                  <a:schemeClr val="tx1"/>
                </a:solidFill>
              </a:rPr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of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Whenever</a:t>
            </a:r>
            <a:r>
              <a:rPr lang="en-US" sz="2400" dirty="0" smtClean="0">
                <a:solidFill>
                  <a:schemeClr val="tx1"/>
                </a:solidFill>
              </a:rPr>
              <a:t> compilers</a:t>
            </a:r>
            <a:r>
              <a:rPr lang="en-US" sz="2400" dirty="0" smtClean="0">
                <a:solidFill>
                  <a:srgbClr val="0070C0"/>
                </a:solidFill>
              </a:rPr>
              <a:t> encounter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 call, they always </a:t>
            </a:r>
            <a:r>
              <a:rPr lang="en-US" sz="2400" dirty="0" smtClean="0">
                <a:solidFill>
                  <a:srgbClr val="00B050"/>
                </a:solidFill>
              </a:rPr>
              <a:t>stores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</a:rPr>
              <a:t>address</a:t>
            </a:r>
            <a:r>
              <a:rPr lang="en-US" sz="2400" dirty="0" smtClean="0">
                <a:solidFill>
                  <a:schemeClr val="tx1"/>
                </a:solidFill>
              </a:rPr>
              <a:t> of next instruction to be </a:t>
            </a:r>
            <a:r>
              <a:rPr lang="en-US" sz="2400" dirty="0" smtClean="0">
                <a:solidFill>
                  <a:srgbClr val="FF0000"/>
                </a:solidFill>
              </a:rPr>
              <a:t>executed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dirty="0" smtClean="0">
                <a:solidFill>
                  <a:srgbClr val="0070C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, before moving out from calling </a:t>
            </a:r>
            <a:r>
              <a:rPr lang="en-US" sz="2400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 to the called </a:t>
            </a:r>
            <a:r>
              <a:rPr lang="en-US" sz="2400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. Similarly, while returning back from a </a:t>
            </a:r>
            <a:r>
              <a:rPr lang="en-US" sz="2400" dirty="0" smtClean="0">
                <a:solidFill>
                  <a:srgbClr val="FF000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, the compilers, first </a:t>
            </a:r>
            <a:r>
              <a:rPr lang="en-US" sz="2400" dirty="0" smtClean="0">
                <a:solidFill>
                  <a:srgbClr val="FF0000"/>
                </a:solidFill>
              </a:rPr>
              <a:t>pop</a:t>
            </a:r>
            <a:r>
              <a:rPr lang="en-US" sz="2400" dirty="0" smtClean="0">
                <a:solidFill>
                  <a:schemeClr val="tx1"/>
                </a:solidFill>
              </a:rPr>
              <a:t> the last </a:t>
            </a:r>
            <a:r>
              <a:rPr lang="en-US" sz="2400" dirty="0" smtClean="0">
                <a:solidFill>
                  <a:srgbClr val="0070C0"/>
                </a:solidFill>
              </a:rPr>
              <a:t>pushed </a:t>
            </a:r>
            <a:r>
              <a:rPr lang="en-US" sz="2400" dirty="0" smtClean="0">
                <a:solidFill>
                  <a:schemeClr val="tx1"/>
                </a:solidFill>
              </a:rPr>
              <a:t>instruction from the stack and then </a:t>
            </a:r>
            <a:r>
              <a:rPr lang="en-US" sz="2400" dirty="0" smtClean="0">
                <a:solidFill>
                  <a:srgbClr val="00B050"/>
                </a:solidFill>
              </a:rPr>
              <a:t>continue</a:t>
            </a:r>
            <a:r>
              <a:rPr lang="en-US" sz="2400" dirty="0" smtClean="0">
                <a:solidFill>
                  <a:schemeClr val="tx1"/>
                </a:solidFill>
              </a:rPr>
              <a:t> with the calling </a:t>
            </a:r>
            <a:r>
              <a:rPr lang="en-US" sz="2400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Programmers</a:t>
            </a:r>
            <a:r>
              <a:rPr lang="en-US" sz="2400" dirty="0" smtClean="0">
                <a:solidFill>
                  <a:schemeClr val="tx1"/>
                </a:solidFill>
              </a:rPr>
              <a:t> use </a:t>
            </a:r>
            <a:r>
              <a:rPr lang="en-US" sz="2400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to solve some very </a:t>
            </a:r>
            <a:r>
              <a:rPr lang="en-US" sz="2400" dirty="0" smtClean="0">
                <a:solidFill>
                  <a:srgbClr val="0070C0"/>
                </a:solidFill>
              </a:rPr>
              <a:t>popular</a:t>
            </a:r>
            <a:r>
              <a:rPr lang="en-US" sz="2400" dirty="0" smtClean="0">
                <a:solidFill>
                  <a:schemeClr val="tx1"/>
                </a:solidFill>
              </a:rPr>
              <a:t> programming problems: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Merge Sort.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Quick Sort.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Tower of Hanoi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Expression solving and conversion(INFIX, POSTFIX and PREFIX)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Application 2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For Example-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f1();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err="1" smtClean="0">
                <a:solidFill>
                  <a:schemeClr val="tx1"/>
                </a:solidFill>
              </a:rPr>
              <a:t>printf</a:t>
            </a:r>
            <a:r>
              <a:rPr lang="en-US" sz="2600" dirty="0" smtClean="0">
                <a:solidFill>
                  <a:schemeClr val="tx1"/>
                </a:solidFill>
              </a:rPr>
              <a:t>(“Hi”);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void f1()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f2();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err="1" smtClean="0">
                <a:solidFill>
                  <a:schemeClr val="tx1"/>
                </a:solidFill>
              </a:rPr>
              <a:t>printf</a:t>
            </a:r>
            <a:r>
              <a:rPr lang="en-US" sz="2600" dirty="0" smtClean="0">
                <a:solidFill>
                  <a:schemeClr val="tx1"/>
                </a:solidFill>
              </a:rPr>
              <a:t>(“\</a:t>
            </a:r>
            <a:r>
              <a:rPr lang="en-US" sz="2600" dirty="0" err="1" smtClean="0">
                <a:solidFill>
                  <a:schemeClr val="tx1"/>
                </a:solidFill>
              </a:rPr>
              <a:t>nBye</a:t>
            </a:r>
            <a:r>
              <a:rPr lang="en-US" sz="2600" dirty="0" smtClean="0">
                <a:solidFill>
                  <a:schemeClr val="tx1"/>
                </a:solidFill>
              </a:rPr>
              <a:t>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8" y="2214554"/>
            <a:ext cx="2005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f2()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………….</a:t>
            </a:r>
          </a:p>
          <a:p>
            <a:r>
              <a:rPr lang="en-US" dirty="0" smtClean="0"/>
              <a:t>………….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(“/</a:t>
            </a:r>
            <a:r>
              <a:rPr lang="en-US" dirty="0" err="1" smtClean="0"/>
              <a:t>nHello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28926" y="1714488"/>
          <a:ext cx="1785950" cy="1603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</a:tblGrid>
              <a:tr h="534457">
                <a:tc>
                  <a:txBody>
                    <a:bodyPr/>
                    <a:lstStyle/>
                    <a:p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534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(“\</a:t>
                      </a:r>
                      <a:r>
                        <a:rPr lang="en-US" dirty="0" err="1" smtClean="0"/>
                        <a:t>nBye</a:t>
                      </a:r>
                      <a:r>
                        <a:rPr lang="en-US" dirty="0" smtClean="0"/>
                        <a:t>”)</a:t>
                      </a:r>
                      <a:endParaRPr lang="en-IN" dirty="0"/>
                    </a:p>
                  </a:txBody>
                  <a:tcPr/>
                </a:tc>
              </a:tr>
              <a:tr h="5344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(“Hi”);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0298" y="13572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000232" y="3000372"/>
            <a:ext cx="1000132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5069771">
            <a:off x="252900" y="3271386"/>
            <a:ext cx="1197445" cy="873230"/>
          </a:xfrm>
          <a:prstGeom prst="arc">
            <a:avLst>
              <a:gd name="adj1" fmla="val 13269596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178695" y="3750471"/>
            <a:ext cx="271464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395547">
            <a:off x="-177542" y="1023427"/>
            <a:ext cx="7067232" cy="3357586"/>
          </a:xfrm>
          <a:prstGeom prst="arc">
            <a:avLst>
              <a:gd name="adj1" fmla="val 12891637"/>
              <a:gd name="adj2" fmla="val 21114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572132" y="4357694"/>
            <a:ext cx="2428892" cy="1428760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Bye</a:t>
            </a:r>
          </a:p>
          <a:p>
            <a:r>
              <a:rPr lang="en-US" dirty="0" smtClean="0"/>
              <a:t>Hi</a:t>
            </a:r>
            <a:endParaRPr lang="en-IN" dirty="0" smtClean="0"/>
          </a:p>
          <a:p>
            <a:pPr algn="ctr"/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Application 2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printf</a:t>
            </a:r>
            <a:r>
              <a:rPr lang="en-US" sz="1800" dirty="0" smtClean="0">
                <a:solidFill>
                  <a:schemeClr val="tx1"/>
                </a:solidFill>
              </a:rPr>
              <a:t>(“</a:t>
            </a:r>
            <a:r>
              <a:rPr lang="en-US" sz="1800" dirty="0" smtClean="0">
                <a:solidFill>
                  <a:schemeClr val="tx1"/>
                </a:solidFill>
              </a:rPr>
              <a:t>%d %d %d</a:t>
            </a:r>
            <a:r>
              <a:rPr lang="en-US" sz="1800" dirty="0" smtClean="0">
                <a:solidFill>
                  <a:schemeClr val="tx1"/>
                </a:solidFill>
              </a:rPr>
              <a:t>”, a, b, c);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 Example-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a=10;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printf</a:t>
            </a:r>
            <a:r>
              <a:rPr lang="en-US" sz="1800" dirty="0" smtClean="0">
                <a:solidFill>
                  <a:schemeClr val="tx1"/>
                </a:solidFill>
              </a:rPr>
              <a:t>(“%d %d %d”,++</a:t>
            </a:r>
            <a:r>
              <a:rPr lang="en-US" sz="1800" dirty="0" err="1" smtClean="0">
                <a:solidFill>
                  <a:schemeClr val="tx1"/>
                </a:solidFill>
              </a:rPr>
              <a:t>a,a,a</a:t>
            </a:r>
            <a:r>
              <a:rPr lang="en-US" sz="1800" dirty="0" smtClean="0">
                <a:solidFill>
                  <a:schemeClr val="tx1"/>
                </a:solidFill>
              </a:rPr>
              <a:t>++);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7686" y="2143116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8926" y="14287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</a:t>
            </a:r>
            <a:endParaRPr lang="en-IN" dirty="0"/>
          </a:p>
        </p:txBody>
      </p:sp>
      <p:sp>
        <p:nvSpPr>
          <p:cNvPr id="17" name="Arc 16"/>
          <p:cNvSpPr/>
          <p:nvPr/>
        </p:nvSpPr>
        <p:spPr>
          <a:xfrm rot="15069771">
            <a:off x="2793873" y="1914064"/>
            <a:ext cx="1197445" cy="873230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000100" y="2928934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9379315">
            <a:off x="3085489" y="1873841"/>
            <a:ext cx="1633726" cy="1481787"/>
          </a:xfrm>
          <a:prstGeom prst="arc">
            <a:avLst>
              <a:gd name="adj1" fmla="val 135568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/>
          <p:cNvSpPr/>
          <p:nvPr/>
        </p:nvSpPr>
        <p:spPr>
          <a:xfrm rot="18857559">
            <a:off x="4538077" y="209015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rot="18857559">
            <a:off x="4538077" y="2590224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57559">
            <a:off x="4538077" y="316172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786446" y="2130974"/>
            <a:ext cx="314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43240" y="52149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14942" y="4468835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Arc 32"/>
          <p:cNvSpPr/>
          <p:nvPr/>
        </p:nvSpPr>
        <p:spPr>
          <a:xfrm rot="18857559">
            <a:off x="5395334" y="4448266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/>
          <p:cNvSpPr/>
          <p:nvPr/>
        </p:nvSpPr>
        <p:spPr>
          <a:xfrm rot="18857559">
            <a:off x="5395334" y="494833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c 34"/>
          <p:cNvSpPr/>
          <p:nvPr/>
        </p:nvSpPr>
        <p:spPr>
          <a:xfrm rot="18857559">
            <a:off x="5395334" y="544839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715140" y="4452002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  <a:p>
            <a:endParaRPr lang="en-US" dirty="0" smtClean="0"/>
          </a:p>
          <a:p>
            <a:r>
              <a:rPr lang="en-US" dirty="0" smtClean="0"/>
              <a:t>11</a:t>
            </a:r>
          </a:p>
          <a:p>
            <a:endParaRPr lang="en-US" dirty="0" smtClean="0"/>
          </a:p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71538" y="555999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OUTPU: 12 11 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printf</a:t>
            </a:r>
            <a:r>
              <a:rPr lang="en-US" sz="1800" dirty="0" smtClean="0">
                <a:solidFill>
                  <a:schemeClr val="tx1"/>
                </a:solidFill>
              </a:rPr>
              <a:t>(“%d %d %d”, a,++</a:t>
            </a:r>
            <a:r>
              <a:rPr lang="en-US" sz="1800" dirty="0" err="1" smtClean="0">
                <a:solidFill>
                  <a:schemeClr val="tx1"/>
                </a:solidFill>
              </a:rPr>
              <a:t>a,a</a:t>
            </a:r>
            <a:r>
              <a:rPr lang="en-US" sz="1800" dirty="0" smtClean="0">
                <a:solidFill>
                  <a:schemeClr val="tx1"/>
                </a:solidFill>
              </a:rPr>
              <a:t>++);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void </a:t>
            </a:r>
            <a:r>
              <a:rPr lang="en-US" sz="1800" dirty="0" smtClean="0">
                <a:solidFill>
                  <a:schemeClr val="tx1"/>
                </a:solidFill>
              </a:rPr>
              <a:t>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a=5;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printf</a:t>
            </a:r>
            <a:r>
              <a:rPr lang="en-US" sz="1800" dirty="0" smtClean="0">
                <a:solidFill>
                  <a:schemeClr val="tx1"/>
                </a:solidFill>
              </a:rPr>
              <a:t>(“%d %d %</a:t>
            </a:r>
            <a:r>
              <a:rPr lang="en-US" sz="1800" dirty="0" err="1" smtClean="0">
                <a:solidFill>
                  <a:schemeClr val="tx1"/>
                </a:solidFill>
              </a:rPr>
              <a:t>d”,a</a:t>
            </a:r>
            <a:r>
              <a:rPr lang="en-US" sz="1800" dirty="0" smtClean="0">
                <a:solidFill>
                  <a:schemeClr val="tx1"/>
                </a:solidFill>
              </a:rPr>
              <a:t>=10,a,a&gt;6);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29190" y="2214554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0800000">
            <a:off x="2143108" y="300037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9379315">
            <a:off x="3781844" y="2056940"/>
            <a:ext cx="1633726" cy="1481787"/>
          </a:xfrm>
          <a:prstGeom prst="arc">
            <a:avLst>
              <a:gd name="adj1" fmla="val 135568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/>
          <p:cNvSpPr/>
          <p:nvPr/>
        </p:nvSpPr>
        <p:spPr>
          <a:xfrm rot="18857559">
            <a:off x="5038144" y="2161597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rot="18857559">
            <a:off x="5038144" y="273310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57559">
            <a:off x="5109582" y="3161730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357950" y="2214554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  <a:p>
            <a:endParaRPr lang="en-US" dirty="0" smtClean="0"/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  <a:p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2714612" y="528638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14942" y="4468835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Arc 32"/>
          <p:cNvSpPr/>
          <p:nvPr/>
        </p:nvSpPr>
        <p:spPr>
          <a:xfrm rot="18857559">
            <a:off x="5395334" y="4448266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/>
          <p:cNvSpPr/>
          <p:nvPr/>
        </p:nvSpPr>
        <p:spPr>
          <a:xfrm rot="18857559">
            <a:off x="5395334" y="494833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c 34"/>
          <p:cNvSpPr/>
          <p:nvPr/>
        </p:nvSpPr>
        <p:spPr>
          <a:xfrm rot="18857559">
            <a:off x="5395334" y="544839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715140" y="4452002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71538" y="555999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10 5 0</a:t>
            </a:r>
            <a:endParaRPr lang="en-IN" dirty="0"/>
          </a:p>
        </p:txBody>
      </p:sp>
      <p:sp>
        <p:nvSpPr>
          <p:cNvPr id="28" name="Arc 27"/>
          <p:cNvSpPr/>
          <p:nvPr/>
        </p:nvSpPr>
        <p:spPr>
          <a:xfrm rot="20092826">
            <a:off x="3885289" y="4123104"/>
            <a:ext cx="1633726" cy="1481787"/>
          </a:xfrm>
          <a:prstGeom prst="arc">
            <a:avLst>
              <a:gd name="adj1" fmla="val 12339066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857224" y="327398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12 12 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1889</TotalTime>
  <Words>293</Words>
  <Application>Microsoft Office PowerPoint</Application>
  <PresentationFormat>On-screen Show 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Application of Stack</vt:lpstr>
      <vt:lpstr>Application 2</vt:lpstr>
      <vt:lpstr>Application 2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211</cp:revision>
  <dcterms:created xsi:type="dcterms:W3CDTF">2015-12-21T13:46:48Z</dcterms:created>
  <dcterms:modified xsi:type="dcterms:W3CDTF">2020-07-29T07:46:49Z</dcterms:modified>
</cp:coreProperties>
</file>