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30-07-2020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6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534400" cy="98582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Pseudocode</a:t>
            </a:r>
            <a:r>
              <a:rPr lang="en-US" b="1" dirty="0" smtClean="0"/>
              <a:t> For Evaluating </a:t>
            </a:r>
            <a:br>
              <a:rPr lang="en-US" b="1" dirty="0" smtClean="0"/>
            </a:br>
            <a:r>
              <a:rPr lang="en-US" b="1" dirty="0" smtClean="0"/>
              <a:t>A POSTFIX Expression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27966" cy="485428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Traverse</a:t>
            </a: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b="1" dirty="0" smtClean="0">
                <a:solidFill>
                  <a:srgbClr val="00B050"/>
                </a:solidFill>
              </a:rPr>
              <a:t>POSTFIX</a:t>
            </a:r>
            <a:r>
              <a:rPr lang="en-US" sz="2400" dirty="0" smtClean="0">
                <a:solidFill>
                  <a:schemeClr val="tx1"/>
                </a:solidFill>
              </a:rPr>
              <a:t> Expression from </a:t>
            </a:r>
            <a:r>
              <a:rPr lang="en-US" sz="2400" b="1" u="sng" dirty="0" smtClean="0">
                <a:solidFill>
                  <a:srgbClr val="0070C0"/>
                </a:solidFill>
              </a:rPr>
              <a:t>left to right </a:t>
            </a:r>
            <a:r>
              <a:rPr lang="en-US" sz="2400" dirty="0" smtClean="0">
                <a:solidFill>
                  <a:schemeClr val="tx1"/>
                </a:solidFill>
              </a:rPr>
              <a:t>one </a:t>
            </a:r>
            <a:r>
              <a:rPr lang="en-US" sz="2400" b="1" dirty="0" smtClean="0">
                <a:solidFill>
                  <a:srgbClr val="7030A0"/>
                </a:solidFill>
              </a:rPr>
              <a:t>character</a:t>
            </a:r>
            <a:r>
              <a:rPr lang="en-US" sz="2400" dirty="0" smtClean="0">
                <a:solidFill>
                  <a:schemeClr val="tx1"/>
                </a:solidFill>
              </a:rPr>
              <a:t> at a time.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Check</a:t>
            </a:r>
            <a:r>
              <a:rPr lang="en-US" sz="2400" dirty="0" smtClean="0">
                <a:solidFill>
                  <a:schemeClr val="tx1"/>
                </a:solidFill>
              </a:rPr>
              <a:t> whether the </a:t>
            </a:r>
            <a:r>
              <a:rPr lang="en-US" sz="2400" b="1" dirty="0" smtClean="0">
                <a:solidFill>
                  <a:srgbClr val="FF0000"/>
                </a:solidFill>
              </a:rPr>
              <a:t>character</a:t>
            </a:r>
            <a:r>
              <a:rPr lang="en-US" sz="2400" dirty="0" smtClean="0">
                <a:solidFill>
                  <a:schemeClr val="tx1"/>
                </a:solidFill>
              </a:rPr>
              <a:t> is an </a:t>
            </a:r>
            <a:r>
              <a:rPr lang="en-US" sz="2400" b="1" dirty="0" smtClean="0">
                <a:solidFill>
                  <a:srgbClr val="0070C0"/>
                </a:solidFill>
              </a:rPr>
              <a:t>OPERAND</a:t>
            </a:r>
            <a:r>
              <a:rPr lang="en-US" sz="2400" dirty="0" smtClean="0">
                <a:solidFill>
                  <a:schemeClr val="tx1"/>
                </a:solidFill>
              </a:rPr>
              <a:t> or </a:t>
            </a:r>
            <a:r>
              <a:rPr lang="en-US" sz="2400" b="1" dirty="0" smtClean="0">
                <a:solidFill>
                  <a:srgbClr val="7030A0"/>
                </a:solidFill>
              </a:rPr>
              <a:t>OPERATOR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If it is </a:t>
            </a:r>
            <a:r>
              <a:rPr lang="en-US" sz="2400" b="1" dirty="0" smtClean="0">
                <a:solidFill>
                  <a:srgbClr val="FF0000"/>
                </a:solidFill>
              </a:rPr>
              <a:t>OPERAND</a:t>
            </a:r>
            <a:r>
              <a:rPr lang="en-US" sz="2400" dirty="0" smtClean="0">
                <a:solidFill>
                  <a:schemeClr val="tx1"/>
                </a:solidFill>
              </a:rPr>
              <a:t>, then </a:t>
            </a:r>
            <a:r>
              <a:rPr lang="en-US" sz="2400" b="1" dirty="0" smtClean="0">
                <a:solidFill>
                  <a:srgbClr val="7030A0"/>
                </a:solidFill>
              </a:rPr>
              <a:t>push</a:t>
            </a:r>
            <a:r>
              <a:rPr lang="en-US" sz="2400" dirty="0" smtClean="0">
                <a:solidFill>
                  <a:schemeClr val="tx1"/>
                </a:solidFill>
              </a:rPr>
              <a:t> it in the </a:t>
            </a:r>
            <a:r>
              <a:rPr lang="en-US" sz="2400" b="1" dirty="0" smtClean="0">
                <a:solidFill>
                  <a:srgbClr val="0070C0"/>
                </a:solidFill>
              </a:rPr>
              <a:t>Stack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dirty="0" err="1" smtClean="0">
                <a:solidFill>
                  <a:schemeClr val="tx1"/>
                </a:solidFill>
              </a:rPr>
              <a:t>goto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step-5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If it is an </a:t>
            </a:r>
            <a:r>
              <a:rPr lang="en-US" sz="2400" b="1" dirty="0" smtClean="0">
                <a:solidFill>
                  <a:srgbClr val="FF0000"/>
                </a:solidFill>
              </a:rPr>
              <a:t>OPERATOR</a:t>
            </a:r>
            <a:r>
              <a:rPr lang="en-US" sz="2400" dirty="0" smtClean="0">
                <a:solidFill>
                  <a:schemeClr val="tx1"/>
                </a:solidFill>
              </a:rPr>
              <a:t>, then: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lphaLcParenR"/>
            </a:pPr>
            <a:r>
              <a:rPr lang="en-US" b="1" dirty="0" smtClean="0">
                <a:solidFill>
                  <a:srgbClr val="00B050"/>
                </a:solidFill>
              </a:rPr>
              <a:t>POP</a:t>
            </a:r>
            <a:r>
              <a:rPr lang="en-US" dirty="0" smtClean="0">
                <a:solidFill>
                  <a:schemeClr val="tx1"/>
                </a:solidFill>
              </a:rPr>
              <a:t> the top </a:t>
            </a:r>
            <a:r>
              <a:rPr lang="en-US" b="1" u="sng" dirty="0" smtClean="0">
                <a:solidFill>
                  <a:srgbClr val="7030A0"/>
                </a:solidFill>
              </a:rPr>
              <a:t>2 Element </a:t>
            </a:r>
            <a:r>
              <a:rPr lang="en-US" dirty="0" smtClean="0">
                <a:solidFill>
                  <a:schemeClr val="tx1"/>
                </a:solidFill>
              </a:rPr>
              <a:t>from the Stack.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lphaLcParenR"/>
            </a:pPr>
            <a:r>
              <a:rPr lang="en-US" b="1" dirty="0" smtClean="0">
                <a:solidFill>
                  <a:srgbClr val="FF0000"/>
                </a:solidFill>
              </a:rPr>
              <a:t>Apply</a:t>
            </a:r>
            <a:r>
              <a:rPr lang="en-US" dirty="0" smtClean="0">
                <a:solidFill>
                  <a:schemeClr val="tx1"/>
                </a:solidFill>
              </a:rPr>
              <a:t> the </a:t>
            </a:r>
            <a:r>
              <a:rPr lang="en-US" b="1" dirty="0" smtClean="0">
                <a:solidFill>
                  <a:srgbClr val="00B050"/>
                </a:solidFill>
              </a:rPr>
              <a:t>Operator</a:t>
            </a:r>
            <a:r>
              <a:rPr lang="en-US" dirty="0" smtClean="0">
                <a:solidFill>
                  <a:schemeClr val="tx1"/>
                </a:solidFill>
              </a:rPr>
              <a:t> on them.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lphaLcParenR"/>
            </a:pPr>
            <a:r>
              <a:rPr lang="en-US" dirty="0" smtClean="0">
                <a:solidFill>
                  <a:schemeClr val="tx1"/>
                </a:solidFill>
              </a:rPr>
              <a:t>Push the </a:t>
            </a:r>
            <a:r>
              <a:rPr lang="en-US" b="1" u="sng" dirty="0" smtClean="0">
                <a:solidFill>
                  <a:srgbClr val="0070C0"/>
                </a:solidFill>
              </a:rPr>
              <a:t>result back </a:t>
            </a:r>
            <a:r>
              <a:rPr lang="en-US" dirty="0" smtClean="0">
                <a:solidFill>
                  <a:schemeClr val="tx1"/>
                </a:solidFill>
              </a:rPr>
              <a:t>in the Stack.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Repeat</a:t>
            </a:r>
            <a:r>
              <a:rPr lang="en-US" sz="2400" dirty="0" smtClean="0">
                <a:solidFill>
                  <a:schemeClr val="tx1"/>
                </a:solidFill>
              </a:rPr>
              <a:t> the above steps until the </a:t>
            </a:r>
            <a:r>
              <a:rPr lang="en-US" sz="2400" b="1" dirty="0" smtClean="0">
                <a:solidFill>
                  <a:srgbClr val="00B050"/>
                </a:solidFill>
              </a:rPr>
              <a:t>POSTFIX</a:t>
            </a:r>
            <a:r>
              <a:rPr lang="en-US" sz="2400" dirty="0" smtClean="0">
                <a:solidFill>
                  <a:schemeClr val="tx1"/>
                </a:solidFill>
              </a:rPr>
              <a:t> expression </a:t>
            </a:r>
            <a:r>
              <a:rPr lang="en-US" sz="2400" b="1" dirty="0" smtClean="0">
                <a:solidFill>
                  <a:srgbClr val="7030A0"/>
                </a:solidFill>
              </a:rPr>
              <a:t>finishes.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POP</a:t>
            </a:r>
            <a:r>
              <a:rPr lang="en-US" sz="2400" dirty="0" smtClean="0">
                <a:solidFill>
                  <a:schemeClr val="tx1"/>
                </a:solidFill>
              </a:rPr>
              <a:t> the last </a:t>
            </a:r>
            <a:r>
              <a:rPr lang="en-US" sz="2400" b="1" dirty="0" smtClean="0">
                <a:solidFill>
                  <a:srgbClr val="0070C0"/>
                </a:solidFill>
              </a:rPr>
              <a:t>element</a:t>
            </a:r>
            <a:r>
              <a:rPr lang="en-US" sz="2400" dirty="0" smtClean="0">
                <a:solidFill>
                  <a:schemeClr val="tx1"/>
                </a:solidFill>
              </a:rPr>
              <a:t> from the </a:t>
            </a:r>
            <a:r>
              <a:rPr lang="en-US" sz="2400" b="1" u="sng" dirty="0" smtClean="0">
                <a:solidFill>
                  <a:srgbClr val="FF0000"/>
                </a:solidFill>
              </a:rPr>
              <a:t>stack and return </a:t>
            </a:r>
            <a:r>
              <a:rPr lang="en-US" sz="2400" dirty="0" smtClean="0">
                <a:solidFill>
                  <a:schemeClr val="tx1"/>
                </a:solidFill>
              </a:rPr>
              <a:t>it as the </a:t>
            </a:r>
            <a:r>
              <a:rPr lang="en-US" sz="2400" b="1" dirty="0" smtClean="0">
                <a:solidFill>
                  <a:srgbClr val="7030A0"/>
                </a:solidFill>
              </a:rPr>
              <a:t>answer</a:t>
            </a:r>
            <a:r>
              <a:rPr lang="en-US" sz="2400" dirty="0" smtClean="0">
                <a:solidFill>
                  <a:schemeClr val="tx1"/>
                </a:solidFill>
              </a:rPr>
              <a:t> of the </a:t>
            </a:r>
            <a:r>
              <a:rPr lang="en-US" sz="2400" b="1" dirty="0" smtClean="0">
                <a:solidFill>
                  <a:srgbClr val="00B050"/>
                </a:solidFill>
              </a:rPr>
              <a:t>expression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534400" cy="785818"/>
          </a:xfrm>
        </p:spPr>
        <p:txBody>
          <a:bodyPr>
            <a:normAutofit/>
          </a:bodyPr>
          <a:lstStyle/>
          <a:p>
            <a:r>
              <a:rPr lang="en-US" b="1" dirty="0" smtClean="0"/>
              <a:t>Implementing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27966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0034" y="2214554"/>
          <a:ext cx="3214710" cy="37033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07355"/>
                <a:gridCol w="160735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30,2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15,4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11,7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57488" y="1643050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EXPRESSION: 56*2/4-7+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00628" y="2428868"/>
          <a:ext cx="619108" cy="785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108"/>
              </a:tblGrid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Arc 9"/>
          <p:cNvSpPr/>
          <p:nvPr/>
        </p:nvSpPr>
        <p:spPr>
          <a:xfrm rot="18891157">
            <a:off x="5587876" y="2217205"/>
            <a:ext cx="1182957" cy="1745434"/>
          </a:xfrm>
          <a:prstGeom prst="arc">
            <a:avLst>
              <a:gd name="adj1" fmla="val 16200000"/>
              <a:gd name="adj2" fmla="val 20250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c 10"/>
          <p:cNvSpPr/>
          <p:nvPr/>
        </p:nvSpPr>
        <p:spPr>
          <a:xfrm rot="18891157">
            <a:off x="5299994" y="2851762"/>
            <a:ext cx="1044341" cy="1278721"/>
          </a:xfrm>
          <a:prstGeom prst="arc">
            <a:avLst>
              <a:gd name="adj1" fmla="val 16200000"/>
              <a:gd name="adj2" fmla="val 209183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072198" y="3000372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   *     6  =  30</a:t>
            </a:r>
            <a:endParaRPr lang="en-IN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024462" y="3571876"/>
          <a:ext cx="619108" cy="785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108"/>
              </a:tblGrid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Arc 13"/>
          <p:cNvSpPr/>
          <p:nvPr/>
        </p:nvSpPr>
        <p:spPr>
          <a:xfrm rot="18891157">
            <a:off x="5452394" y="3968792"/>
            <a:ext cx="1044341" cy="1278721"/>
          </a:xfrm>
          <a:prstGeom prst="arc">
            <a:avLst>
              <a:gd name="adj1" fmla="val 16200000"/>
              <a:gd name="adj2" fmla="val 6506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c 14"/>
          <p:cNvSpPr/>
          <p:nvPr/>
        </p:nvSpPr>
        <p:spPr>
          <a:xfrm rot="18891157">
            <a:off x="5587876" y="3450281"/>
            <a:ext cx="1182957" cy="1745434"/>
          </a:xfrm>
          <a:prstGeom prst="arc">
            <a:avLst>
              <a:gd name="adj1" fmla="val 16200000"/>
              <a:gd name="adj2" fmla="val 20250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6072198" y="4214818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  /  2  =  15</a:t>
            </a:r>
            <a:endParaRPr lang="en-IN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072066" y="4786322"/>
          <a:ext cx="619108" cy="785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108"/>
              </a:tblGrid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Arc 17"/>
          <p:cNvSpPr/>
          <p:nvPr/>
        </p:nvSpPr>
        <p:spPr>
          <a:xfrm rot="18891157">
            <a:off x="5514309" y="5111800"/>
            <a:ext cx="1044341" cy="1278721"/>
          </a:xfrm>
          <a:prstGeom prst="arc">
            <a:avLst>
              <a:gd name="adj1" fmla="val 16200000"/>
              <a:gd name="adj2" fmla="val 6506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c 18"/>
          <p:cNvSpPr/>
          <p:nvPr/>
        </p:nvSpPr>
        <p:spPr>
          <a:xfrm rot="18891157">
            <a:off x="5659315" y="4664727"/>
            <a:ext cx="1182957" cy="1745434"/>
          </a:xfrm>
          <a:prstGeom prst="arc">
            <a:avLst>
              <a:gd name="adj1" fmla="val 16200000"/>
              <a:gd name="adj2" fmla="val 20250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6277964" y="5488560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 </a:t>
            </a:r>
            <a:r>
              <a:rPr lang="en-US" dirty="0" smtClean="0"/>
              <a:t>-</a:t>
            </a:r>
            <a:r>
              <a:rPr lang="en-US" dirty="0" smtClean="0"/>
              <a:t>  </a:t>
            </a:r>
            <a:r>
              <a:rPr lang="en-US" dirty="0" smtClean="0"/>
              <a:t>4</a:t>
            </a:r>
            <a:r>
              <a:rPr lang="en-US" dirty="0" smtClean="0"/>
              <a:t>  =  11</a:t>
            </a:r>
            <a:endParaRPr lang="en-IN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453222" y="1571612"/>
          <a:ext cx="619108" cy="785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108"/>
              </a:tblGrid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Arc 22"/>
          <p:cNvSpPr/>
          <p:nvPr/>
        </p:nvSpPr>
        <p:spPr>
          <a:xfrm rot="18891157">
            <a:off x="6873760" y="1376533"/>
            <a:ext cx="1182957" cy="1745434"/>
          </a:xfrm>
          <a:prstGeom prst="arc">
            <a:avLst>
              <a:gd name="adj1" fmla="val 16200000"/>
              <a:gd name="adj2" fmla="val 20250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c 23"/>
          <p:cNvSpPr/>
          <p:nvPr/>
        </p:nvSpPr>
        <p:spPr>
          <a:xfrm rot="18891157">
            <a:off x="6800193" y="1896239"/>
            <a:ext cx="1044341" cy="1278721"/>
          </a:xfrm>
          <a:prstGeom prst="arc">
            <a:avLst>
              <a:gd name="adj1" fmla="val 16200000"/>
              <a:gd name="adj2" fmla="val 209183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7349534" y="2071678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 +   7  =  18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3571868" y="6000768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ANSWER: 18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Understanding</a:t>
            </a:r>
            <a:r>
              <a:rPr lang="en-US" sz="2400" dirty="0" smtClean="0">
                <a:solidFill>
                  <a:schemeClr val="tx1"/>
                </a:solidFill>
              </a:rPr>
              <a:t> about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expressions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lnSpc>
                <a:spcPct val="150000"/>
              </a:lnSpc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Types</a:t>
            </a:r>
            <a:r>
              <a:rPr lang="en-US" sz="2400" dirty="0" smtClean="0">
                <a:solidFill>
                  <a:schemeClr val="tx1"/>
                </a:solidFill>
              </a:rPr>
              <a:t> of </a:t>
            </a:r>
            <a:r>
              <a:rPr lang="en-US" sz="2400" b="1" dirty="0" smtClean="0">
                <a:solidFill>
                  <a:srgbClr val="0070C0"/>
                </a:solidFill>
              </a:rPr>
              <a:t>expressions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1062990" lvl="2" indent="-514350">
              <a:lnSpc>
                <a:spcPct val="150000"/>
              </a:lnSpc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INFIX EXPRESION</a:t>
            </a:r>
          </a:p>
          <a:p>
            <a:pPr marL="1062990" lvl="2" indent="-514350">
              <a:lnSpc>
                <a:spcPct val="150000"/>
              </a:lnSpc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POSTFIX EXPRESSION</a:t>
            </a:r>
          </a:p>
          <a:p>
            <a:pPr marL="1062990" lvl="2" indent="-514350">
              <a:lnSpc>
                <a:spcPct val="150000"/>
              </a:lnSpc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PREFIX EXPRESSION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788670" lvl="1" indent="-514350">
              <a:lnSpc>
                <a:spcPct val="150000"/>
              </a:lnSpc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Conversion</a:t>
            </a:r>
            <a:r>
              <a:rPr lang="en-US" sz="2400" dirty="0" smtClean="0">
                <a:solidFill>
                  <a:schemeClr val="tx1"/>
                </a:solidFill>
              </a:rPr>
              <a:t> of </a:t>
            </a:r>
            <a:r>
              <a:rPr lang="en-US" sz="2400" b="1" dirty="0" smtClean="0">
                <a:solidFill>
                  <a:srgbClr val="00B050"/>
                </a:solidFill>
              </a:rPr>
              <a:t>expressions</a:t>
            </a:r>
            <a:r>
              <a:rPr lang="en-US" sz="2400" dirty="0" smtClean="0">
                <a:solidFill>
                  <a:schemeClr val="tx1"/>
                </a:solidFill>
              </a:rPr>
              <a:t> into </a:t>
            </a:r>
            <a:r>
              <a:rPr lang="en-US" sz="2400" b="1" dirty="0" smtClean="0">
                <a:solidFill>
                  <a:srgbClr val="FF0000"/>
                </a:solidFill>
              </a:rPr>
              <a:t>POSTFIX</a:t>
            </a:r>
            <a:r>
              <a:rPr lang="en-US" sz="2400" dirty="0" smtClean="0">
                <a:solidFill>
                  <a:schemeClr val="tx1"/>
                </a:solidFill>
              </a:rPr>
              <a:t> &amp; </a:t>
            </a:r>
            <a:r>
              <a:rPr lang="en-US" sz="2400" b="1" dirty="0" smtClean="0">
                <a:solidFill>
                  <a:srgbClr val="7030A0"/>
                </a:solidFill>
              </a:rPr>
              <a:t>PREFIX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lnSpc>
                <a:spcPct val="150000"/>
              </a:lnSpc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00B050"/>
                </a:solidFill>
              </a:rPr>
              <a:t>Pseudocode</a:t>
            </a:r>
            <a:r>
              <a:rPr lang="en-US" sz="2400" dirty="0" smtClean="0">
                <a:solidFill>
                  <a:schemeClr val="tx1"/>
                </a:solidFill>
              </a:rPr>
              <a:t> for evaluating a </a:t>
            </a:r>
            <a:r>
              <a:rPr lang="en-US" sz="2400" b="1" dirty="0" smtClean="0">
                <a:solidFill>
                  <a:srgbClr val="0070C0"/>
                </a:solidFill>
              </a:rPr>
              <a:t>POSTFIX</a:t>
            </a:r>
            <a:r>
              <a:rPr lang="en-US" sz="2400" dirty="0" smtClean="0">
                <a:solidFill>
                  <a:schemeClr val="tx1"/>
                </a:solidFill>
              </a:rPr>
              <a:t> expression.</a:t>
            </a:r>
          </a:p>
          <a:p>
            <a:pPr marL="1062990" lvl="2" indent="-514350">
              <a:lnSpc>
                <a:spcPct val="150000"/>
              </a:lnSpc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SzPct val="1200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Expression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Any </a:t>
            </a:r>
            <a:r>
              <a:rPr lang="en-US" sz="2400" b="1" dirty="0" smtClean="0">
                <a:solidFill>
                  <a:srgbClr val="0070C0"/>
                </a:solidFill>
              </a:rPr>
              <a:t>statement </a:t>
            </a:r>
            <a:r>
              <a:rPr lang="en-US" sz="2400" dirty="0" smtClean="0">
                <a:solidFill>
                  <a:schemeClr val="tx1"/>
                </a:solidFill>
              </a:rPr>
              <a:t>which contains a </a:t>
            </a:r>
            <a:r>
              <a:rPr lang="en-US" sz="2400" b="1" dirty="0" smtClean="0">
                <a:solidFill>
                  <a:srgbClr val="FF0000"/>
                </a:solidFill>
              </a:rPr>
              <a:t>collection</a:t>
            </a:r>
            <a:r>
              <a:rPr lang="en-US" sz="2400" dirty="0" smtClean="0">
                <a:solidFill>
                  <a:schemeClr val="tx1"/>
                </a:solidFill>
              </a:rPr>
              <a:t> of </a:t>
            </a:r>
            <a:r>
              <a:rPr lang="en-US" sz="2400" b="1" dirty="0" smtClean="0">
                <a:solidFill>
                  <a:srgbClr val="00B050"/>
                </a:solidFill>
              </a:rPr>
              <a:t>operands </a:t>
            </a:r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b="1" dirty="0" smtClean="0">
                <a:solidFill>
                  <a:srgbClr val="7030A0"/>
                </a:solidFill>
              </a:rPr>
              <a:t>operators </a:t>
            </a:r>
            <a:r>
              <a:rPr lang="en-US" sz="2400" dirty="0" smtClean="0">
                <a:solidFill>
                  <a:schemeClr val="tx1"/>
                </a:solidFill>
              </a:rPr>
              <a:t>is basically called as </a:t>
            </a:r>
            <a:r>
              <a:rPr lang="en-US" sz="2400" b="1" dirty="0" smtClean="0">
                <a:solidFill>
                  <a:srgbClr val="FF0000"/>
                </a:solidFill>
              </a:rPr>
              <a:t>EXPRESSIONS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For ex: </a:t>
            </a:r>
            <a:r>
              <a:rPr lang="en-US" sz="2400" dirty="0" err="1" smtClean="0">
                <a:solidFill>
                  <a:schemeClr val="tx1"/>
                </a:solidFill>
              </a:rPr>
              <a:t>a+b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According</a:t>
            </a:r>
            <a:r>
              <a:rPr lang="en-US" sz="2400" dirty="0" smtClean="0">
                <a:solidFill>
                  <a:schemeClr val="tx1"/>
                </a:solidFill>
              </a:rPr>
              <a:t> to </a:t>
            </a:r>
            <a:r>
              <a:rPr lang="en-US" sz="2400" b="1" dirty="0" smtClean="0">
                <a:solidFill>
                  <a:srgbClr val="00B050"/>
                </a:solidFill>
              </a:rPr>
              <a:t>Data Structure </a:t>
            </a:r>
            <a:r>
              <a:rPr lang="en-US" sz="2400" dirty="0" smtClean="0">
                <a:solidFill>
                  <a:schemeClr val="tx1"/>
                </a:solidFill>
              </a:rPr>
              <a:t>expressions are of </a:t>
            </a:r>
            <a:r>
              <a:rPr lang="en-US" sz="2400" b="1" dirty="0" smtClean="0">
                <a:solidFill>
                  <a:srgbClr val="0070C0"/>
                </a:solidFill>
              </a:rPr>
              <a:t>three</a:t>
            </a:r>
            <a:r>
              <a:rPr lang="en-US" sz="2400" dirty="0" smtClean="0">
                <a:solidFill>
                  <a:schemeClr val="tx1"/>
                </a:solidFill>
              </a:rPr>
              <a:t> types: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INFIX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PREFIX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POSTFIX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INFIX, POSTFIX &amp; </a:t>
            </a:r>
            <a:br>
              <a:rPr lang="en-US" b="1" dirty="0" smtClean="0"/>
            </a:br>
            <a:r>
              <a:rPr lang="en-US" b="1" dirty="0" smtClean="0"/>
              <a:t>PREFIX Expression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413652" cy="483091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INFIX EXPRESSION : In </a:t>
            </a:r>
            <a:r>
              <a:rPr lang="en-US" sz="2400" b="1" dirty="0" smtClean="0">
                <a:solidFill>
                  <a:srgbClr val="00B050"/>
                </a:solidFill>
              </a:rPr>
              <a:t>INFIX</a:t>
            </a:r>
            <a:r>
              <a:rPr lang="en-US" sz="2400" dirty="0" smtClean="0">
                <a:solidFill>
                  <a:schemeClr val="tx1"/>
                </a:solidFill>
              </a:rPr>
              <a:t> expression </a:t>
            </a:r>
            <a:r>
              <a:rPr lang="en-US" sz="2400" b="1" dirty="0" smtClean="0">
                <a:solidFill>
                  <a:srgbClr val="FF0000"/>
                </a:solidFill>
              </a:rPr>
              <a:t>operator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0070C0"/>
                </a:solidFill>
              </a:rPr>
              <a:t>between</a:t>
            </a: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b="1" dirty="0" smtClean="0">
                <a:solidFill>
                  <a:srgbClr val="7030A0"/>
                </a:solidFill>
              </a:rPr>
              <a:t>operands</a:t>
            </a:r>
            <a:r>
              <a:rPr lang="en-US" sz="2400" dirty="0" smtClean="0">
                <a:solidFill>
                  <a:schemeClr val="tx1"/>
                </a:solidFill>
              </a:rPr>
              <a:t>.                         For ex: </a:t>
            </a:r>
            <a:r>
              <a:rPr lang="en-US" sz="2400" dirty="0" err="1" smtClean="0">
                <a:solidFill>
                  <a:schemeClr val="tx1"/>
                </a:solidFill>
              </a:rPr>
              <a:t>a+b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POSTFIX EXPRESSION : In </a:t>
            </a:r>
            <a:r>
              <a:rPr lang="en-US" sz="2400" b="1" dirty="0" smtClean="0">
                <a:solidFill>
                  <a:srgbClr val="7030A0"/>
                </a:solidFill>
              </a:rPr>
              <a:t>POSTFIX</a:t>
            </a:r>
            <a:r>
              <a:rPr lang="en-US" sz="2400" dirty="0" smtClean="0">
                <a:solidFill>
                  <a:schemeClr val="tx1"/>
                </a:solidFill>
              </a:rPr>
              <a:t> expression </a:t>
            </a:r>
            <a:r>
              <a:rPr lang="en-US" sz="2400" b="1" dirty="0" smtClean="0">
                <a:solidFill>
                  <a:srgbClr val="00B050"/>
                </a:solidFill>
              </a:rPr>
              <a:t>operators</a:t>
            </a:r>
            <a:r>
              <a:rPr lang="en-US" sz="2400" dirty="0" smtClean="0">
                <a:solidFill>
                  <a:schemeClr val="tx1"/>
                </a:solidFill>
              </a:rPr>
              <a:t> will be placed </a:t>
            </a:r>
            <a:r>
              <a:rPr lang="en-US" sz="2400" b="1" dirty="0" smtClean="0">
                <a:solidFill>
                  <a:srgbClr val="FF0000"/>
                </a:solidFill>
              </a:rPr>
              <a:t>after</a:t>
            </a: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b="1" dirty="0" smtClean="0">
                <a:solidFill>
                  <a:srgbClr val="0070C0"/>
                </a:solidFill>
              </a:rPr>
              <a:t>operands</a:t>
            </a:r>
            <a:r>
              <a:rPr lang="en-US" sz="2400" dirty="0" smtClean="0">
                <a:solidFill>
                  <a:schemeClr val="tx1"/>
                </a:solidFill>
              </a:rPr>
              <a:t>.                 For ex : </a:t>
            </a:r>
            <a:r>
              <a:rPr lang="en-US" sz="2400" dirty="0" err="1" smtClean="0">
                <a:solidFill>
                  <a:schemeClr val="tx1"/>
                </a:solidFill>
              </a:rPr>
              <a:t>ab</a:t>
            </a:r>
            <a:r>
              <a:rPr lang="en-US" sz="2400" dirty="0" smtClean="0">
                <a:solidFill>
                  <a:schemeClr val="tx1"/>
                </a:solidFill>
              </a:rPr>
              <a:t>+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PREFIX EXPRESSION : In </a:t>
            </a:r>
            <a:r>
              <a:rPr lang="en-US" sz="2400" b="1" dirty="0" smtClean="0">
                <a:solidFill>
                  <a:srgbClr val="0070C0"/>
                </a:solidFill>
              </a:rPr>
              <a:t>PREFIX</a:t>
            </a:r>
            <a:r>
              <a:rPr lang="en-US" sz="2400" dirty="0" smtClean="0">
                <a:solidFill>
                  <a:schemeClr val="tx1"/>
                </a:solidFill>
              </a:rPr>
              <a:t> expression </a:t>
            </a:r>
            <a:r>
              <a:rPr lang="en-US" sz="2400" b="1" dirty="0" smtClean="0">
                <a:solidFill>
                  <a:srgbClr val="7030A0"/>
                </a:solidFill>
              </a:rPr>
              <a:t>operators </a:t>
            </a:r>
            <a:r>
              <a:rPr lang="en-US" sz="2400" dirty="0" smtClean="0">
                <a:solidFill>
                  <a:schemeClr val="tx1"/>
                </a:solidFill>
              </a:rPr>
              <a:t>will be placed </a:t>
            </a:r>
            <a:r>
              <a:rPr lang="en-US" sz="2400" b="1" dirty="0" smtClean="0">
                <a:solidFill>
                  <a:srgbClr val="FF0000"/>
                </a:solidFill>
              </a:rPr>
              <a:t>before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b="1" dirty="0" smtClean="0">
                <a:solidFill>
                  <a:srgbClr val="00B050"/>
                </a:solidFill>
              </a:rPr>
              <a:t>operands</a:t>
            </a:r>
            <a:r>
              <a:rPr lang="en-US" sz="2400" dirty="0" smtClean="0">
                <a:solidFill>
                  <a:schemeClr val="tx1"/>
                </a:solidFill>
              </a:rPr>
              <a:t>.             For ex: +</a:t>
            </a:r>
            <a:r>
              <a:rPr lang="en-US" sz="2400" dirty="0" err="1" smtClean="0">
                <a:solidFill>
                  <a:schemeClr val="tx1"/>
                </a:solidFill>
              </a:rPr>
              <a:t>ab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Importance of POSTFIX </a:t>
            </a:r>
            <a:br>
              <a:rPr lang="en-US" b="1" dirty="0" smtClean="0"/>
            </a:br>
            <a:r>
              <a:rPr lang="en-US" b="1" dirty="0" smtClean="0"/>
              <a:t>&amp; INFIX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27966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Infix</a:t>
            </a:r>
            <a:r>
              <a:rPr lang="en-US" sz="2400" dirty="0" smtClean="0">
                <a:solidFill>
                  <a:schemeClr val="tx1"/>
                </a:solidFill>
              </a:rPr>
              <a:t> form of an expression can only be </a:t>
            </a:r>
            <a:r>
              <a:rPr lang="en-US" sz="2400" b="1" dirty="0" smtClean="0">
                <a:solidFill>
                  <a:srgbClr val="00B050"/>
                </a:solidFill>
              </a:rPr>
              <a:t>evaluated</a:t>
            </a:r>
            <a:r>
              <a:rPr lang="en-US" sz="2400" dirty="0" smtClean="0">
                <a:solidFill>
                  <a:schemeClr val="tx1"/>
                </a:solidFill>
              </a:rPr>
              <a:t>, if we have the </a:t>
            </a:r>
            <a:r>
              <a:rPr lang="en-US" sz="2400" b="1" dirty="0" smtClean="0">
                <a:solidFill>
                  <a:srgbClr val="0070C0"/>
                </a:solidFill>
              </a:rPr>
              <a:t>knowledge</a:t>
            </a:r>
            <a:r>
              <a:rPr lang="en-US" sz="2400" dirty="0" smtClean="0">
                <a:solidFill>
                  <a:schemeClr val="tx1"/>
                </a:solidFill>
              </a:rPr>
              <a:t> of operator</a:t>
            </a:r>
            <a:r>
              <a:rPr lang="en-US" sz="2400" b="1" dirty="0" smtClean="0">
                <a:solidFill>
                  <a:srgbClr val="7030A0"/>
                </a:solidFill>
              </a:rPr>
              <a:t> precedence</a:t>
            </a:r>
            <a:r>
              <a:rPr lang="en-US" sz="2400" dirty="0" smtClean="0">
                <a:solidFill>
                  <a:schemeClr val="tx1"/>
                </a:solidFill>
              </a:rPr>
              <a:t>. Moreover considering </a:t>
            </a:r>
            <a:r>
              <a:rPr lang="en-US" sz="2400" b="1" dirty="0" smtClean="0">
                <a:solidFill>
                  <a:srgbClr val="FF0000"/>
                </a:solidFill>
              </a:rPr>
              <a:t>precedence</a:t>
            </a:r>
            <a:r>
              <a:rPr lang="en-US" sz="2400" dirty="0" smtClean="0">
                <a:solidFill>
                  <a:schemeClr val="tx1"/>
                </a:solidFill>
              </a:rPr>
              <a:t> is in the domain of </a:t>
            </a:r>
            <a:r>
              <a:rPr lang="en-US" sz="2400" b="1" dirty="0" smtClean="0">
                <a:solidFill>
                  <a:srgbClr val="0070C0"/>
                </a:solidFill>
              </a:rPr>
              <a:t>programmer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rgbClr val="00B050"/>
                </a:solidFill>
              </a:rPr>
              <a:t>compiler</a:t>
            </a:r>
            <a:r>
              <a:rPr lang="en-US" sz="2400" dirty="0" smtClean="0">
                <a:solidFill>
                  <a:schemeClr val="tx1"/>
                </a:solidFill>
              </a:rPr>
              <a:t> but not in domain of </a:t>
            </a:r>
            <a:r>
              <a:rPr lang="en-US" sz="2400" b="1" dirty="0" smtClean="0">
                <a:solidFill>
                  <a:srgbClr val="FF0000"/>
                </a:solidFill>
              </a:rPr>
              <a:t>OS </a:t>
            </a:r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b="1" dirty="0" smtClean="0">
                <a:solidFill>
                  <a:srgbClr val="7030A0"/>
                </a:solidFill>
              </a:rPr>
              <a:t>CPU</a:t>
            </a:r>
            <a:r>
              <a:rPr lang="en-US" sz="2400" dirty="0" smtClean="0">
                <a:solidFill>
                  <a:schemeClr val="tx1"/>
                </a:solidFill>
              </a:rPr>
              <a:t>, the two elements </a:t>
            </a:r>
            <a:r>
              <a:rPr lang="en-US" sz="2400" b="1" dirty="0" smtClean="0">
                <a:solidFill>
                  <a:srgbClr val="FF0000"/>
                </a:solidFill>
              </a:rPr>
              <a:t>responsible</a:t>
            </a:r>
            <a:r>
              <a:rPr lang="en-US" sz="2400" dirty="0" smtClean="0">
                <a:solidFill>
                  <a:schemeClr val="tx1"/>
                </a:solidFill>
              </a:rPr>
              <a:t> for running our </a:t>
            </a:r>
            <a:r>
              <a:rPr lang="en-US" sz="2400" b="1" dirty="0" smtClean="0">
                <a:solidFill>
                  <a:srgbClr val="00B050"/>
                </a:solidFill>
              </a:rPr>
              <a:t>program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POSTFIX </a:t>
            </a:r>
            <a:r>
              <a:rPr lang="en-US" sz="2400" dirty="0" smtClean="0">
                <a:solidFill>
                  <a:schemeClr val="tx1"/>
                </a:solidFill>
              </a:rPr>
              <a:t>&amp; </a:t>
            </a:r>
            <a:r>
              <a:rPr lang="en-US" sz="2400" b="1" dirty="0" smtClean="0">
                <a:solidFill>
                  <a:srgbClr val="FF0000"/>
                </a:solidFill>
              </a:rPr>
              <a:t>PREFIX</a:t>
            </a:r>
            <a:r>
              <a:rPr lang="en-US" sz="2400" dirty="0" smtClean="0">
                <a:solidFill>
                  <a:schemeClr val="tx1"/>
                </a:solidFill>
              </a:rPr>
              <a:t> form of an expression, convert the </a:t>
            </a:r>
            <a:r>
              <a:rPr lang="en-US" sz="2400" b="1" dirty="0" smtClean="0">
                <a:solidFill>
                  <a:srgbClr val="7030A0"/>
                </a:solidFill>
              </a:rPr>
              <a:t>INFIX</a:t>
            </a:r>
            <a:r>
              <a:rPr lang="en-US" sz="2400" dirty="0" smtClean="0">
                <a:solidFill>
                  <a:schemeClr val="tx1"/>
                </a:solidFill>
              </a:rPr>
              <a:t> expression in such a way that by just </a:t>
            </a:r>
            <a:r>
              <a:rPr lang="en-US" sz="2400" b="1" dirty="0" smtClean="0">
                <a:solidFill>
                  <a:srgbClr val="00B050"/>
                </a:solidFill>
              </a:rPr>
              <a:t>solving</a:t>
            </a:r>
            <a:r>
              <a:rPr lang="en-US" sz="2400" dirty="0" smtClean="0">
                <a:solidFill>
                  <a:schemeClr val="tx1"/>
                </a:solidFill>
              </a:rPr>
              <a:t> the expression from one end to another (L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R or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L), we get the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same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result as we get considering the </a:t>
            </a:r>
            <a:r>
              <a:rPr lang="en-US" sz="2400" b="1" dirty="0" smtClean="0">
                <a:solidFill>
                  <a:srgbClr val="7030A0"/>
                </a:solidFill>
                <a:sym typeface="Wingdings" pitchFamily="2" charset="2"/>
              </a:rPr>
              <a:t>precedence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of operator in </a:t>
            </a:r>
            <a:r>
              <a:rPr lang="en-US" sz="2400" b="1" dirty="0" smtClean="0">
                <a:solidFill>
                  <a:srgbClr val="00B050"/>
                </a:solidFill>
                <a:sym typeface="Wingdings" pitchFamily="2" charset="2"/>
              </a:rPr>
              <a:t>INFIX.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Expression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27966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So we can say that </a:t>
            </a:r>
            <a:r>
              <a:rPr lang="en-US" sz="2400" b="1" dirty="0" smtClean="0">
                <a:solidFill>
                  <a:srgbClr val="00B050"/>
                </a:solidFill>
              </a:rPr>
              <a:t>POSTFIX</a:t>
            </a:r>
            <a:r>
              <a:rPr lang="en-US" sz="2400" dirty="0" smtClean="0">
                <a:solidFill>
                  <a:schemeClr val="tx1"/>
                </a:solidFill>
              </a:rPr>
              <a:t> &amp; </a:t>
            </a:r>
            <a:r>
              <a:rPr lang="en-US" sz="2400" b="1" dirty="0" smtClean="0">
                <a:solidFill>
                  <a:srgbClr val="FF0000"/>
                </a:solidFill>
              </a:rPr>
              <a:t>PREFIX </a:t>
            </a:r>
            <a:r>
              <a:rPr lang="en-US" sz="2400" dirty="0" smtClean="0">
                <a:solidFill>
                  <a:schemeClr val="tx1"/>
                </a:solidFill>
              </a:rPr>
              <a:t>forms of the </a:t>
            </a:r>
            <a:r>
              <a:rPr lang="en-US" sz="2400" b="1" dirty="0" smtClean="0">
                <a:solidFill>
                  <a:srgbClr val="0070C0"/>
                </a:solidFill>
              </a:rPr>
              <a:t>expression</a:t>
            </a:r>
            <a:r>
              <a:rPr lang="en-US" sz="2400" dirty="0" smtClean="0">
                <a:solidFill>
                  <a:schemeClr val="tx1"/>
                </a:solidFill>
              </a:rPr>
              <a:t> make very easy for </a:t>
            </a:r>
            <a:r>
              <a:rPr lang="en-US" sz="2400" b="1" dirty="0" smtClean="0">
                <a:solidFill>
                  <a:srgbClr val="7030A0"/>
                </a:solidFill>
              </a:rPr>
              <a:t>OS/CPU</a:t>
            </a:r>
            <a:r>
              <a:rPr lang="en-US" sz="2400" dirty="0" smtClean="0">
                <a:solidFill>
                  <a:schemeClr val="tx1"/>
                </a:solidFill>
              </a:rPr>
              <a:t> to </a:t>
            </a:r>
            <a:r>
              <a:rPr lang="en-US" sz="2400" b="1" dirty="0" smtClean="0">
                <a:solidFill>
                  <a:srgbClr val="00B050"/>
                </a:solidFill>
              </a:rPr>
              <a:t>evaluate</a:t>
            </a:r>
            <a:r>
              <a:rPr lang="en-US" sz="2400" dirty="0" smtClean="0">
                <a:solidFill>
                  <a:schemeClr val="tx1"/>
                </a:solidFill>
              </a:rPr>
              <a:t> an </a:t>
            </a:r>
            <a:r>
              <a:rPr lang="en-US" sz="2400" b="1" dirty="0" smtClean="0">
                <a:solidFill>
                  <a:srgbClr val="FF0000"/>
                </a:solidFill>
              </a:rPr>
              <a:t>expression.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Thus </a:t>
            </a:r>
            <a:r>
              <a:rPr lang="en-US" sz="2400" b="1" dirty="0" smtClean="0">
                <a:solidFill>
                  <a:srgbClr val="FF0000"/>
                </a:solidFill>
              </a:rPr>
              <a:t>compiler</a:t>
            </a:r>
            <a:r>
              <a:rPr lang="en-US" sz="2400" dirty="0" smtClean="0">
                <a:solidFill>
                  <a:schemeClr val="tx1"/>
                </a:solidFill>
              </a:rPr>
              <a:t> of every language always convert </a:t>
            </a:r>
            <a:r>
              <a:rPr lang="en-US" sz="2400" b="1" dirty="0" smtClean="0">
                <a:solidFill>
                  <a:srgbClr val="00B050"/>
                </a:solidFill>
              </a:rPr>
              <a:t>INFIX </a:t>
            </a:r>
            <a:r>
              <a:rPr lang="en-US" sz="2400" dirty="0" smtClean="0">
                <a:solidFill>
                  <a:schemeClr val="tx1"/>
                </a:solidFill>
              </a:rPr>
              <a:t>expression to their </a:t>
            </a:r>
            <a:r>
              <a:rPr lang="en-US" sz="2400" b="1" dirty="0" smtClean="0">
                <a:solidFill>
                  <a:srgbClr val="0070C0"/>
                </a:solidFill>
              </a:rPr>
              <a:t>POSTFIX</a:t>
            </a:r>
            <a:r>
              <a:rPr lang="en-US" sz="2400" dirty="0" smtClean="0">
                <a:solidFill>
                  <a:schemeClr val="tx1"/>
                </a:solidFill>
              </a:rPr>
              <a:t> or </a:t>
            </a:r>
            <a:r>
              <a:rPr lang="en-US" sz="2400" b="1" dirty="0" smtClean="0">
                <a:solidFill>
                  <a:srgbClr val="7030A0"/>
                </a:solidFill>
              </a:rPr>
              <a:t>PREFIX</a:t>
            </a:r>
            <a:r>
              <a:rPr lang="en-US" sz="2400" dirty="0" smtClean="0">
                <a:solidFill>
                  <a:schemeClr val="tx1"/>
                </a:solidFill>
              </a:rPr>
              <a:t> equivalents while translating </a:t>
            </a:r>
            <a:r>
              <a:rPr lang="en-US" sz="2400" b="1" dirty="0" smtClean="0">
                <a:solidFill>
                  <a:srgbClr val="FF0000"/>
                </a:solidFill>
              </a:rPr>
              <a:t>SOURCE CODE </a:t>
            </a:r>
            <a:r>
              <a:rPr lang="en-US" sz="2400" dirty="0" smtClean="0">
                <a:solidFill>
                  <a:schemeClr val="tx1"/>
                </a:solidFill>
              </a:rPr>
              <a:t>to the corresponding </a:t>
            </a:r>
            <a:r>
              <a:rPr lang="en-US" sz="2400" b="1" dirty="0" smtClean="0">
                <a:solidFill>
                  <a:srgbClr val="00B050"/>
                </a:solidFill>
              </a:rPr>
              <a:t>MACHINE CODE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534400" cy="98582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Converting INFIX </a:t>
            </a:r>
            <a:br>
              <a:rPr lang="en-US" b="1" dirty="0" smtClean="0"/>
            </a:br>
            <a:r>
              <a:rPr lang="en-US" b="1" dirty="0" smtClean="0"/>
              <a:t>TO POSTFIX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27966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Before</a:t>
            </a:r>
            <a:r>
              <a:rPr lang="en-US" sz="2400" dirty="0" smtClean="0">
                <a:solidFill>
                  <a:schemeClr val="tx1"/>
                </a:solidFill>
              </a:rPr>
              <a:t> we convert </a:t>
            </a:r>
            <a:r>
              <a:rPr lang="en-US" sz="2400" b="1" dirty="0" smtClean="0">
                <a:solidFill>
                  <a:srgbClr val="FF0000"/>
                </a:solidFill>
              </a:rPr>
              <a:t>INFIX</a:t>
            </a:r>
            <a:r>
              <a:rPr lang="en-US" sz="2400" dirty="0" smtClean="0">
                <a:solidFill>
                  <a:schemeClr val="tx1"/>
                </a:solidFill>
              </a:rPr>
              <a:t> to </a:t>
            </a:r>
            <a:r>
              <a:rPr lang="en-US" sz="2400" b="1" dirty="0" smtClean="0">
                <a:solidFill>
                  <a:srgbClr val="0070C0"/>
                </a:solidFill>
              </a:rPr>
              <a:t>POSTFIX/PREFIX</a:t>
            </a:r>
            <a:r>
              <a:rPr lang="en-US" sz="2400" dirty="0" smtClean="0">
                <a:solidFill>
                  <a:schemeClr val="tx1"/>
                </a:solidFill>
              </a:rPr>
              <a:t>, we need to understand the </a:t>
            </a:r>
            <a:r>
              <a:rPr lang="en-US" sz="2400" b="1" dirty="0" smtClean="0">
                <a:solidFill>
                  <a:srgbClr val="7030A0"/>
                </a:solidFill>
              </a:rPr>
              <a:t>precedence </a:t>
            </a:r>
            <a:r>
              <a:rPr lang="en-US" sz="2400" dirty="0" smtClean="0">
                <a:solidFill>
                  <a:schemeClr val="tx1"/>
                </a:solidFill>
              </a:rPr>
              <a:t>of the </a:t>
            </a:r>
            <a:r>
              <a:rPr lang="en-US" sz="2400" b="1" dirty="0" smtClean="0">
                <a:solidFill>
                  <a:srgbClr val="00B050"/>
                </a:solidFill>
              </a:rPr>
              <a:t>operator.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Precedence </a:t>
            </a:r>
            <a:r>
              <a:rPr lang="en-US" sz="2400" dirty="0" smtClean="0">
                <a:solidFill>
                  <a:schemeClr val="tx1"/>
                </a:solidFill>
              </a:rPr>
              <a:t>of the </a:t>
            </a:r>
            <a:r>
              <a:rPr lang="en-US" sz="2400" b="1" dirty="0" smtClean="0">
                <a:solidFill>
                  <a:srgbClr val="7030A0"/>
                </a:solidFill>
              </a:rPr>
              <a:t>operators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$ or ^.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/ , % , *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+ , -</a:t>
            </a: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7215206" y="2786058"/>
            <a:ext cx="642942" cy="428628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2643174" y="2786058"/>
            <a:ext cx="642942" cy="428628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3143240" y="2000240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2643174" y="2000240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2143108" y="2000240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2143108" y="2857496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6643702" y="2857496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7572396" y="2000240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7072330" y="2000240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6572264" y="2000240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534400" cy="98582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Converting INFIX </a:t>
            </a:r>
            <a:br>
              <a:rPr lang="en-US" b="1" dirty="0" smtClean="0"/>
            </a:br>
            <a:r>
              <a:rPr lang="en-US" b="1" dirty="0" smtClean="0"/>
              <a:t>TO POSTFIX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27966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INFIX : A + B * C                               INFIX : A + B * C           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			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			A + BC*                                                  A + *BC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</a:rPr>
              <a:t>POSTFIX : ABC+*                              PRFIX : +A*BC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chemeClr val="tx1"/>
                </a:solidFill>
              </a:rPr>
              <a:t>			      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2643174" y="5072074"/>
            <a:ext cx="2143140" cy="571504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2786050" y="4429132"/>
            <a:ext cx="1643074" cy="500066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2786050" y="3786190"/>
            <a:ext cx="1000132" cy="500066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4000496" y="3786190"/>
            <a:ext cx="642942" cy="500066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Oval 28"/>
          <p:cNvSpPr/>
          <p:nvPr/>
        </p:nvSpPr>
        <p:spPr>
          <a:xfrm>
            <a:off x="2786050" y="3143248"/>
            <a:ext cx="642942" cy="500066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Oval 27"/>
          <p:cNvSpPr/>
          <p:nvPr/>
        </p:nvSpPr>
        <p:spPr>
          <a:xfrm>
            <a:off x="4286248" y="3071810"/>
            <a:ext cx="642942" cy="500066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Oval 26"/>
          <p:cNvSpPr/>
          <p:nvPr/>
        </p:nvSpPr>
        <p:spPr>
          <a:xfrm>
            <a:off x="4572000" y="2428868"/>
            <a:ext cx="642942" cy="500066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/>
          <p:cNvSpPr/>
          <p:nvPr/>
        </p:nvSpPr>
        <p:spPr>
          <a:xfrm>
            <a:off x="5072066" y="5214950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/>
          <p:cNvSpPr/>
          <p:nvPr/>
        </p:nvSpPr>
        <p:spPr>
          <a:xfrm>
            <a:off x="5286380" y="4572008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/>
          <p:cNvSpPr/>
          <p:nvPr/>
        </p:nvSpPr>
        <p:spPr>
          <a:xfrm>
            <a:off x="4643438" y="4572008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2"/>
          <p:cNvSpPr/>
          <p:nvPr/>
        </p:nvSpPr>
        <p:spPr>
          <a:xfrm>
            <a:off x="5000628" y="3857628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/>
          <p:cNvSpPr/>
          <p:nvPr/>
        </p:nvSpPr>
        <p:spPr>
          <a:xfrm>
            <a:off x="5572132" y="3857628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Oval 20"/>
          <p:cNvSpPr/>
          <p:nvPr/>
        </p:nvSpPr>
        <p:spPr>
          <a:xfrm>
            <a:off x="5857884" y="3214686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Oval 19"/>
          <p:cNvSpPr/>
          <p:nvPr/>
        </p:nvSpPr>
        <p:spPr>
          <a:xfrm>
            <a:off x="5214942" y="3214686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Oval 18"/>
          <p:cNvSpPr/>
          <p:nvPr/>
        </p:nvSpPr>
        <p:spPr>
          <a:xfrm>
            <a:off x="3714744" y="3143248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/>
          <p:cNvSpPr/>
          <p:nvPr/>
        </p:nvSpPr>
        <p:spPr>
          <a:xfrm>
            <a:off x="2786050" y="2500306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3357554" y="2500306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4000496" y="2500306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5500694" y="2500306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6143636" y="2500306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6357950" y="1857364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5715008" y="1857364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5143504" y="1857364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4500562" y="1857364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3929058" y="1857364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3357554" y="1857364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2786050" y="1857364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534400" cy="714380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27966" cy="485428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	</a:t>
            </a:r>
          </a:p>
          <a:p>
            <a:pPr marL="514350" indent="-514350">
              <a:buNone/>
            </a:pPr>
            <a:r>
              <a:rPr lang="en-US" sz="2400" dirty="0" smtClean="0"/>
              <a:t>		    </a:t>
            </a:r>
            <a:r>
              <a:rPr lang="en-US" sz="2400" dirty="0" smtClean="0">
                <a:solidFill>
                  <a:schemeClr val="tx1"/>
                </a:solidFill>
              </a:rPr>
              <a:t>INFIX   :   A  *  B  /  C  *  D  $  E  -  G  +  H</a:t>
            </a:r>
          </a:p>
          <a:p>
            <a:pPr marL="514350" indent="-514350">
              <a:buNone/>
            </a:pPr>
            <a:r>
              <a:rPr lang="en-US" sz="2400" dirty="0" smtClean="0"/>
              <a:t>	</a:t>
            </a:r>
          </a:p>
          <a:p>
            <a:pPr marL="514350" indent="-514350">
              <a:buNone/>
            </a:pPr>
            <a:r>
              <a:rPr lang="en-US" sz="2400" dirty="0" smtClean="0"/>
              <a:t>			          A  *  B  /  C  *  DE$  -  G  +  H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			          AB*  /  C  *  DE$  -  G  +  H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			          AB*C/  *  DE$  -  G  +  H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			          AB*C/DE$*  -  G  +  H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			          AB*C/DE$*G-  +  H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	                   ANS: AB*C/DE$*G-H+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1980</TotalTime>
  <Words>493</Words>
  <Application>Microsoft Office PowerPoint</Application>
  <PresentationFormat>On-screen Show (4:3)</PresentationFormat>
  <Paragraphs>128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Slide 1</vt:lpstr>
      <vt:lpstr>Today’s Agenda</vt:lpstr>
      <vt:lpstr>Expression</vt:lpstr>
      <vt:lpstr>INFIX, POSTFIX &amp;  PREFIX Expression</vt:lpstr>
      <vt:lpstr>Importance of POSTFIX  &amp; INFIX</vt:lpstr>
      <vt:lpstr>Expression</vt:lpstr>
      <vt:lpstr>Converting INFIX  TO POSTFIX</vt:lpstr>
      <vt:lpstr>Converting INFIX  TO POSTFIX</vt:lpstr>
      <vt:lpstr>Examples</vt:lpstr>
      <vt:lpstr>Pseudocode For Evaluating  A POSTFIX Expression</vt:lpstr>
      <vt:lpstr>Implementing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Windows7</cp:lastModifiedBy>
  <cp:revision>224</cp:revision>
  <dcterms:created xsi:type="dcterms:W3CDTF">2015-12-21T13:46:48Z</dcterms:created>
  <dcterms:modified xsi:type="dcterms:W3CDTF">2020-07-30T08:45:26Z</dcterms:modified>
</cp:coreProperties>
</file>