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362" r:id="rId4"/>
    <p:sldId id="371" r:id="rId5"/>
    <p:sldId id="372" r:id="rId6"/>
    <p:sldId id="375" r:id="rId7"/>
    <p:sldId id="373" r:id="rId8"/>
    <p:sldId id="376" r:id="rId9"/>
    <p:sldId id="377" r:id="rId10"/>
    <p:sldId id="379" r:id="rId11"/>
    <p:sldId id="378" r:id="rId12"/>
    <p:sldId id="38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51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/>
              <a:t>Data structure</a:t>
            </a:r>
          </a:p>
          <a:p>
            <a:r>
              <a:rPr lang="en-US" sz="4400" dirty="0" smtClean="0"/>
              <a:t>(in c)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7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85728"/>
            <a:ext cx="2733671" cy="19526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Declaring Stack</a:t>
            </a:r>
            <a:br>
              <a:rPr lang="en-US" b="1" dirty="0" smtClean="0"/>
            </a:br>
            <a:r>
              <a:rPr lang="en-US" b="1" dirty="0" smtClean="0"/>
              <a:t>&amp; Functions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842248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00034" y="1785926"/>
            <a:ext cx="346280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Stack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float </a:t>
            </a:r>
            <a:r>
              <a:rPr lang="en-US" dirty="0" err="1" smtClean="0"/>
              <a:t>arr</a:t>
            </a:r>
            <a:r>
              <a:rPr lang="en-US" dirty="0" smtClean="0"/>
              <a:t>[5];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tos</a:t>
            </a:r>
            <a:r>
              <a:rPr lang="en-US" dirty="0" smtClean="0"/>
              <a:t>;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void push(</a:t>
            </a:r>
            <a:r>
              <a:rPr lang="en-US" dirty="0" err="1" smtClean="0"/>
              <a:t>struct</a:t>
            </a:r>
            <a:r>
              <a:rPr lang="en-US" dirty="0" smtClean="0"/>
              <a:t> Stack *, float);</a:t>
            </a:r>
          </a:p>
          <a:p>
            <a:r>
              <a:rPr lang="en-US" dirty="0" smtClean="0"/>
              <a:t>float pop(</a:t>
            </a:r>
            <a:r>
              <a:rPr lang="en-US" dirty="0" err="1" smtClean="0"/>
              <a:t>struct</a:t>
            </a:r>
            <a:r>
              <a:rPr lang="en-US" dirty="0" smtClean="0"/>
              <a:t> Stack *);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isoperand</a:t>
            </a:r>
            <a:r>
              <a:rPr lang="en-US" dirty="0" smtClean="0"/>
              <a:t>(char);</a:t>
            </a:r>
          </a:p>
          <a:p>
            <a:r>
              <a:rPr lang="en-US" dirty="0" smtClean="0"/>
              <a:t>float calculate(float, float, char);</a:t>
            </a:r>
          </a:p>
          <a:p>
            <a:r>
              <a:rPr lang="en-US" dirty="0" smtClean="0"/>
              <a:t>float solve(char []);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071935" y="1785926"/>
            <a:ext cx="48577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void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char prefix[20];</a:t>
            </a:r>
          </a:p>
          <a:p>
            <a:r>
              <a:rPr lang="en-US" dirty="0" smtClean="0"/>
              <a:t>	float </a:t>
            </a:r>
            <a:r>
              <a:rPr lang="en-US" dirty="0" err="1" smtClean="0"/>
              <a:t>ans</a:t>
            </a:r>
            <a:r>
              <a:rPr lang="en-US" dirty="0" smtClean="0"/>
              <a:t>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clrscr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(“Enter a Valid Postfix 		Expression”);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s”,prefix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ans</a:t>
            </a:r>
            <a:r>
              <a:rPr lang="en-US" dirty="0" smtClean="0"/>
              <a:t>=solve(prefix);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(“Prefix Expression is %s\n It’s result is %</a:t>
            </a:r>
            <a:r>
              <a:rPr lang="en-US" dirty="0" err="1" smtClean="0"/>
              <a:t>f”,prefix</a:t>
            </a:r>
            <a:r>
              <a:rPr lang="en-US" dirty="0" smtClean="0"/>
              <a:t>, </a:t>
            </a:r>
            <a:r>
              <a:rPr lang="en-US" dirty="0" err="1" smtClean="0"/>
              <a:t>ans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Declaring Stack</a:t>
            </a:r>
            <a:br>
              <a:rPr lang="en-US" b="1" dirty="0" smtClean="0"/>
            </a:br>
            <a:r>
              <a:rPr lang="en-US" b="1" dirty="0" smtClean="0"/>
              <a:t>&amp; Functions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842248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85720" y="1500175"/>
            <a:ext cx="41434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float solve(char prefix[20])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    </a:t>
            </a:r>
            <a:r>
              <a:rPr lang="en-US" sz="1400" dirty="0" err="1" smtClean="0"/>
              <a:t>struct</a:t>
            </a:r>
            <a:r>
              <a:rPr lang="en-US" sz="1400" dirty="0" smtClean="0"/>
              <a:t> Stack s;</a:t>
            </a:r>
          </a:p>
          <a:p>
            <a:r>
              <a:rPr lang="en-US" sz="1400" dirty="0" smtClean="0"/>
              <a:t>     char </a:t>
            </a:r>
            <a:r>
              <a:rPr lang="en-US" sz="1400" dirty="0" err="1" smtClean="0"/>
              <a:t>ch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    float op1,op2,result;</a:t>
            </a:r>
          </a:p>
          <a:p>
            <a:r>
              <a:rPr lang="en-US" sz="1400" dirty="0" smtClean="0"/>
              <a:t>     s.tos=-1;</a:t>
            </a:r>
          </a:p>
          <a:p>
            <a:r>
              <a:rPr lang="en-US" sz="1400" dirty="0" smtClean="0"/>
              <a:t>     for(</a:t>
            </a:r>
            <a:r>
              <a:rPr lang="en-US" sz="1400" dirty="0" err="1" smtClean="0"/>
              <a:t>i</a:t>
            </a:r>
            <a:r>
              <a:rPr lang="en-US" sz="1400" dirty="0" smtClean="0"/>
              <a:t>=</a:t>
            </a:r>
            <a:r>
              <a:rPr lang="en-US" sz="1400" dirty="0" err="1" smtClean="0"/>
              <a:t>strlen</a:t>
            </a:r>
            <a:r>
              <a:rPr lang="en-US" sz="1400" dirty="0" smtClean="0"/>
              <a:t>(prefix)-1;i&gt;=0;i- -)</a:t>
            </a:r>
          </a:p>
          <a:p>
            <a:r>
              <a:rPr lang="en-US" sz="1400" dirty="0" smtClean="0"/>
              <a:t>     {</a:t>
            </a:r>
          </a:p>
          <a:p>
            <a:r>
              <a:rPr lang="en-US" sz="1400" dirty="0" smtClean="0"/>
              <a:t>           </a:t>
            </a:r>
            <a:r>
              <a:rPr lang="en-US" sz="1400" dirty="0" err="1" smtClean="0"/>
              <a:t>ch</a:t>
            </a:r>
            <a:r>
              <a:rPr lang="en-US" sz="1400" dirty="0" smtClean="0"/>
              <a:t>=postfix[</a:t>
            </a:r>
            <a:r>
              <a:rPr lang="en-US" sz="1400" dirty="0" err="1" smtClean="0"/>
              <a:t>i</a:t>
            </a:r>
            <a:r>
              <a:rPr lang="en-US" sz="1400" dirty="0" smtClean="0"/>
              <a:t>];</a:t>
            </a:r>
          </a:p>
          <a:p>
            <a:r>
              <a:rPr lang="en-US" sz="1400" dirty="0" smtClean="0"/>
              <a:t>           if(</a:t>
            </a:r>
            <a:r>
              <a:rPr lang="en-US" sz="1400" dirty="0" err="1" smtClean="0"/>
              <a:t>isoperand</a:t>
            </a:r>
            <a:r>
              <a:rPr lang="en-US" sz="1400" dirty="0" smtClean="0"/>
              <a:t>(</a:t>
            </a:r>
            <a:r>
              <a:rPr lang="en-US" sz="1400" dirty="0" err="1" smtClean="0"/>
              <a:t>ch</a:t>
            </a:r>
            <a:r>
              <a:rPr lang="en-US" sz="1400" dirty="0" smtClean="0"/>
              <a:t>)==1)</a:t>
            </a:r>
          </a:p>
          <a:p>
            <a:r>
              <a:rPr lang="en-US" sz="1400" dirty="0" smtClean="0"/>
              <a:t>	push(&amp;s, ch-48);	</a:t>
            </a:r>
          </a:p>
          <a:p>
            <a:r>
              <a:rPr lang="en-US" sz="1400" dirty="0" smtClean="0"/>
              <a:t>           else</a:t>
            </a:r>
          </a:p>
          <a:p>
            <a:r>
              <a:rPr lang="en-US" sz="1400" dirty="0" smtClean="0"/>
              <a:t>           {</a:t>
            </a:r>
          </a:p>
          <a:p>
            <a:r>
              <a:rPr lang="en-US" sz="1400" dirty="0" smtClean="0"/>
              <a:t>	op1=pop(&amp;s);</a:t>
            </a:r>
          </a:p>
          <a:p>
            <a:r>
              <a:rPr lang="en-US" sz="1400" dirty="0" smtClean="0"/>
              <a:t>	op2=pop(&amp;s);</a:t>
            </a:r>
          </a:p>
          <a:p>
            <a:r>
              <a:rPr lang="en-US" sz="1400" dirty="0" smtClean="0"/>
              <a:t>   	result=calculate(op1,op2,ch);</a:t>
            </a:r>
          </a:p>
          <a:p>
            <a:r>
              <a:rPr lang="en-US" sz="1400" dirty="0" smtClean="0"/>
              <a:t>	push(&amp;</a:t>
            </a:r>
            <a:r>
              <a:rPr lang="en-US" sz="1400" dirty="0" err="1" smtClean="0"/>
              <a:t>s,result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       }	</a:t>
            </a:r>
          </a:p>
          <a:p>
            <a:r>
              <a:rPr lang="en-US" sz="1400" dirty="0" smtClean="0"/>
              <a:t>     }</a:t>
            </a:r>
          </a:p>
          <a:p>
            <a:r>
              <a:rPr lang="en-US" sz="1400" dirty="0" smtClean="0"/>
              <a:t>     result=pop(&amp;s);</a:t>
            </a:r>
          </a:p>
          <a:p>
            <a:r>
              <a:rPr lang="en-US" sz="1400" dirty="0" smtClean="0"/>
              <a:t>     return result;</a:t>
            </a:r>
            <a:endParaRPr lang="en-IN" dirty="0"/>
          </a:p>
        </p:txBody>
      </p:sp>
      <p:sp>
        <p:nvSpPr>
          <p:cNvPr id="9" name="Rectangular Callout 8"/>
          <p:cNvSpPr/>
          <p:nvPr/>
        </p:nvSpPr>
        <p:spPr>
          <a:xfrm>
            <a:off x="3714744" y="2928934"/>
            <a:ext cx="5214974" cy="928694"/>
          </a:xfrm>
          <a:prstGeom prst="wedgeRectCallout">
            <a:avLst>
              <a:gd name="adj1" fmla="val -75089"/>
              <a:gd name="adj2" fmla="val 592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We have to </a:t>
            </a:r>
            <a:r>
              <a:rPr lang="en-US" sz="1600" dirty="0" smtClean="0">
                <a:solidFill>
                  <a:srgbClr val="FFFF00"/>
                </a:solidFill>
              </a:rPr>
              <a:t>pass ch-48 </a:t>
            </a:r>
            <a:r>
              <a:rPr lang="en-US" sz="1600" dirty="0" smtClean="0"/>
              <a:t>because the </a:t>
            </a:r>
            <a:r>
              <a:rPr lang="en-US" sz="1600" dirty="0" err="1" smtClean="0">
                <a:solidFill>
                  <a:srgbClr val="FFFF00"/>
                </a:solidFill>
              </a:rPr>
              <a:t>aski</a:t>
            </a:r>
            <a:r>
              <a:rPr lang="en-US" sz="1600" dirty="0" smtClean="0"/>
              <a:t> of numbers is starting from </a:t>
            </a:r>
            <a:r>
              <a:rPr lang="en-US" sz="1600" dirty="0" smtClean="0">
                <a:solidFill>
                  <a:srgbClr val="FFFF00"/>
                </a:solidFill>
              </a:rPr>
              <a:t>48 to 57 </a:t>
            </a:r>
            <a:r>
              <a:rPr lang="en-US" sz="1600" dirty="0" smtClean="0"/>
              <a:t>and if we don’t convert character to number then our code will behave wrong</a:t>
            </a:r>
            <a:endParaRPr lang="en-IN" sz="1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429256" y="4357694"/>
          <a:ext cx="64294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18.0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857620" y="4214818"/>
          <a:ext cx="47623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‘+’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857620" y="455986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</a:t>
            </a:r>
            <a:endParaRPr lang="en-IN" dirty="0"/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6143636" y="5715016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7072330" y="5500702"/>
          <a:ext cx="8334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18.0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143768" y="584575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IN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143240" y="1857364"/>
          <a:ext cx="56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360"/>
                <a:gridCol w="564360"/>
                <a:gridCol w="564360"/>
                <a:gridCol w="564360"/>
                <a:gridCol w="564360"/>
                <a:gridCol w="564360"/>
                <a:gridCol w="564360"/>
                <a:gridCol w="564360"/>
                <a:gridCol w="564360"/>
                <a:gridCol w="5643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‘+’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‘-’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‘/’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‘*’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‘5’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‘6’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‘2’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‘4’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‘7’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‘\0’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286116" y="1428736"/>
            <a:ext cx="537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0       1        2        3       4        5        6       7         8        9</a:t>
            </a:r>
            <a:endParaRPr lang="en-IN" dirty="0"/>
          </a:p>
        </p:txBody>
      </p:sp>
      <p:cxnSp>
        <p:nvCxnSpPr>
          <p:cNvPr id="20" name="Straight Arrow Connector 19"/>
          <p:cNvCxnSpPr/>
          <p:nvPr/>
        </p:nvCxnSpPr>
        <p:spPr>
          <a:xfrm rot="10800000">
            <a:off x="5643570" y="2428868"/>
            <a:ext cx="31432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Declaring Stack</a:t>
            </a:r>
            <a:br>
              <a:rPr lang="en-US" b="1" dirty="0" smtClean="0"/>
            </a:br>
            <a:r>
              <a:rPr lang="en-US" b="1" dirty="0" smtClean="0"/>
              <a:t>&amp; Functions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19881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85720" y="1500175"/>
            <a:ext cx="414340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void push(</a:t>
            </a:r>
            <a:r>
              <a:rPr lang="en-US" sz="1500" dirty="0" err="1" smtClean="0"/>
              <a:t>struct</a:t>
            </a:r>
            <a:r>
              <a:rPr lang="en-US" sz="1500" dirty="0" smtClean="0"/>
              <a:t> Stack *p, float x)</a:t>
            </a:r>
          </a:p>
          <a:p>
            <a:r>
              <a:rPr lang="en-US" sz="1500" dirty="0" smtClean="0"/>
              <a:t>{</a:t>
            </a:r>
          </a:p>
          <a:p>
            <a:r>
              <a:rPr lang="en-US" sz="1500" dirty="0" smtClean="0"/>
              <a:t>	if(p-&gt;</a:t>
            </a:r>
            <a:r>
              <a:rPr lang="en-US" sz="1500" dirty="0" err="1" smtClean="0"/>
              <a:t>tos</a:t>
            </a:r>
            <a:r>
              <a:rPr lang="en-US" sz="1500" dirty="0" smtClean="0"/>
              <a:t>==4)</a:t>
            </a:r>
          </a:p>
          <a:p>
            <a:r>
              <a:rPr lang="en-US" sz="1500" dirty="0" smtClean="0"/>
              <a:t>	{</a:t>
            </a:r>
          </a:p>
          <a:p>
            <a:r>
              <a:rPr lang="en-US" sz="1500" dirty="0" smtClean="0"/>
              <a:t>		</a:t>
            </a:r>
            <a:r>
              <a:rPr lang="en-US" sz="1500" dirty="0" err="1" smtClean="0"/>
              <a:t>printf</a:t>
            </a:r>
            <a:r>
              <a:rPr lang="en-US" sz="1500" dirty="0" smtClean="0"/>
              <a:t>(“Stack Overflow”);</a:t>
            </a:r>
          </a:p>
          <a:p>
            <a:r>
              <a:rPr lang="en-US" sz="1500" dirty="0" smtClean="0"/>
              <a:t>		return;</a:t>
            </a:r>
          </a:p>
          <a:p>
            <a:r>
              <a:rPr lang="en-US" sz="1500" dirty="0" smtClean="0"/>
              <a:t>	}</a:t>
            </a:r>
          </a:p>
          <a:p>
            <a:r>
              <a:rPr lang="en-US" sz="1500" dirty="0" smtClean="0"/>
              <a:t>	p-&gt;</a:t>
            </a:r>
            <a:r>
              <a:rPr lang="en-US" sz="1500" dirty="0" err="1" smtClean="0"/>
              <a:t>tos</a:t>
            </a:r>
            <a:r>
              <a:rPr lang="en-US" sz="1500" dirty="0" smtClean="0"/>
              <a:t>++;</a:t>
            </a:r>
          </a:p>
          <a:p>
            <a:r>
              <a:rPr lang="en-US" sz="1500" dirty="0" smtClean="0"/>
              <a:t>	p-&gt;</a:t>
            </a:r>
            <a:r>
              <a:rPr lang="en-US" sz="1500" dirty="0" err="1" smtClean="0"/>
              <a:t>arr</a:t>
            </a:r>
            <a:r>
              <a:rPr lang="en-US" sz="1500" dirty="0" smtClean="0"/>
              <a:t>[p-&gt;</a:t>
            </a:r>
            <a:r>
              <a:rPr lang="en-US" sz="1500" dirty="0" err="1" smtClean="0"/>
              <a:t>tos</a:t>
            </a:r>
            <a:r>
              <a:rPr lang="en-US" sz="1500" dirty="0" smtClean="0"/>
              <a:t>]=x;</a:t>
            </a:r>
          </a:p>
          <a:p>
            <a:r>
              <a:rPr lang="en-US" sz="1500" dirty="0" smtClean="0"/>
              <a:t>}</a:t>
            </a:r>
          </a:p>
          <a:p>
            <a:endParaRPr lang="en-US" sz="1500" dirty="0" smtClean="0"/>
          </a:p>
          <a:p>
            <a:r>
              <a:rPr lang="en-US" sz="1500" dirty="0" smtClean="0"/>
              <a:t>float pop(</a:t>
            </a:r>
            <a:r>
              <a:rPr lang="en-US" sz="1500" dirty="0" err="1" smtClean="0"/>
              <a:t>struct</a:t>
            </a:r>
            <a:r>
              <a:rPr lang="en-US" sz="1500" dirty="0" smtClean="0"/>
              <a:t> Stack *p)</a:t>
            </a:r>
          </a:p>
          <a:p>
            <a:r>
              <a:rPr lang="en-US" sz="1500" dirty="0" smtClean="0"/>
              <a:t>{</a:t>
            </a:r>
          </a:p>
          <a:p>
            <a:r>
              <a:rPr lang="en-US" sz="1500" dirty="0" smtClean="0"/>
              <a:t>	if(p-&gt;</a:t>
            </a:r>
            <a:r>
              <a:rPr lang="en-US" sz="1500" dirty="0" err="1" smtClean="0"/>
              <a:t>tos</a:t>
            </a:r>
            <a:r>
              <a:rPr lang="en-US" sz="1500" dirty="0" smtClean="0"/>
              <a:t>==-1)</a:t>
            </a:r>
          </a:p>
          <a:p>
            <a:r>
              <a:rPr lang="en-US" sz="1500" dirty="0" smtClean="0"/>
              <a:t>	{</a:t>
            </a:r>
          </a:p>
          <a:p>
            <a:r>
              <a:rPr lang="en-US" sz="1500" dirty="0" smtClean="0"/>
              <a:t>		</a:t>
            </a:r>
            <a:r>
              <a:rPr lang="en-US" sz="1500" dirty="0" err="1" smtClean="0"/>
              <a:t>printf</a:t>
            </a:r>
            <a:r>
              <a:rPr lang="en-US" sz="1500" dirty="0" smtClean="0"/>
              <a:t>(“Stack Underflow”);</a:t>
            </a:r>
          </a:p>
          <a:p>
            <a:r>
              <a:rPr lang="en-US" sz="1500" dirty="0" smtClean="0"/>
              <a:t>		return -1;</a:t>
            </a:r>
          </a:p>
          <a:p>
            <a:r>
              <a:rPr lang="en-US" sz="1500" dirty="0" smtClean="0"/>
              <a:t>	}</a:t>
            </a:r>
          </a:p>
          <a:p>
            <a:r>
              <a:rPr lang="en-US" sz="1500" dirty="0" smtClean="0"/>
              <a:t>	return p-&gt;</a:t>
            </a:r>
            <a:r>
              <a:rPr lang="en-US" sz="1500" dirty="0" err="1" smtClean="0"/>
              <a:t>arr</a:t>
            </a:r>
            <a:r>
              <a:rPr lang="en-US" sz="1500" dirty="0" smtClean="0"/>
              <a:t>[p-&gt;</a:t>
            </a:r>
            <a:r>
              <a:rPr lang="en-US" sz="1500" dirty="0" err="1" smtClean="0"/>
              <a:t>tos</a:t>
            </a:r>
            <a:r>
              <a:rPr lang="en-US" sz="1500" dirty="0" smtClean="0"/>
              <a:t>--];</a:t>
            </a:r>
          </a:p>
          <a:p>
            <a:r>
              <a:rPr lang="en-US" sz="1500" dirty="0" smtClean="0"/>
              <a:t>}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516594" y="1500174"/>
            <a:ext cx="4198810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endParaRPr kumimoji="0" lang="en-US" sz="2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57752" y="1379577"/>
            <a:ext cx="485778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isoperand</a:t>
            </a:r>
            <a:r>
              <a:rPr lang="en-US" sz="1400" dirty="0" smtClean="0"/>
              <a:t>(char </a:t>
            </a:r>
            <a:r>
              <a:rPr lang="en-US" sz="1400" dirty="0" err="1" smtClean="0"/>
              <a:t>ch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	return (</a:t>
            </a:r>
            <a:r>
              <a:rPr lang="en-US" sz="1400" dirty="0" err="1" smtClean="0"/>
              <a:t>ch</a:t>
            </a:r>
            <a:r>
              <a:rPr lang="en-US" sz="1400" dirty="0" smtClean="0"/>
              <a:t>&gt;=48&amp;&amp;</a:t>
            </a:r>
            <a:r>
              <a:rPr lang="en-US" sz="1400" dirty="0" err="1" smtClean="0"/>
              <a:t>ch</a:t>
            </a:r>
            <a:r>
              <a:rPr lang="en-US" sz="1400" dirty="0" smtClean="0"/>
              <a:t>&lt;=57);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calculate(float op1, float op2, char </a:t>
            </a:r>
            <a:r>
              <a:rPr lang="en-US" sz="1400" dirty="0" err="1" smtClean="0"/>
              <a:t>ch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	switch(</a:t>
            </a:r>
            <a:r>
              <a:rPr lang="en-US" sz="1400" dirty="0" err="1" smtClean="0"/>
              <a:t>ch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	{</a:t>
            </a:r>
          </a:p>
          <a:p>
            <a:r>
              <a:rPr lang="en-US" sz="1400" dirty="0" smtClean="0"/>
              <a:t>		case ‘+’:</a:t>
            </a:r>
          </a:p>
          <a:p>
            <a:r>
              <a:rPr lang="en-US" sz="1400" dirty="0" smtClean="0"/>
              <a:t>		         return op1+op2;</a:t>
            </a:r>
          </a:p>
          <a:p>
            <a:r>
              <a:rPr lang="en-US" sz="1400" dirty="0" smtClean="0"/>
              <a:t>		case ‘-’:</a:t>
            </a:r>
          </a:p>
          <a:p>
            <a:r>
              <a:rPr lang="en-US" sz="1400" dirty="0" smtClean="0"/>
              <a:t>		         return op1-op2;</a:t>
            </a:r>
          </a:p>
          <a:p>
            <a:r>
              <a:rPr lang="en-US" sz="1400" dirty="0" smtClean="0"/>
              <a:t>		case ‘*’:</a:t>
            </a:r>
          </a:p>
          <a:p>
            <a:r>
              <a:rPr lang="en-US" sz="1400" dirty="0" smtClean="0"/>
              <a:t>		         return op1*op2;</a:t>
            </a:r>
          </a:p>
          <a:p>
            <a:r>
              <a:rPr lang="en-US" sz="1400" dirty="0" smtClean="0"/>
              <a:t>		case ‘/’:</a:t>
            </a:r>
          </a:p>
          <a:p>
            <a:r>
              <a:rPr lang="en-US" sz="1400" dirty="0" smtClean="0"/>
              <a:t>		         return op1/op2;</a:t>
            </a:r>
          </a:p>
          <a:p>
            <a:r>
              <a:rPr lang="en-US" sz="1400" dirty="0" smtClean="0"/>
              <a:t>		case ‘%’:</a:t>
            </a:r>
          </a:p>
          <a:p>
            <a:r>
              <a:rPr lang="en-US" sz="1400" dirty="0" smtClean="0"/>
              <a:t>		         return </a:t>
            </a:r>
            <a:r>
              <a:rPr lang="en-US" sz="1400" dirty="0" err="1" smtClean="0"/>
              <a:t>fmod</a:t>
            </a:r>
            <a:r>
              <a:rPr lang="en-US" sz="1400" dirty="0" smtClean="0"/>
              <a:t>(op1,op2);</a:t>
            </a:r>
          </a:p>
          <a:p>
            <a:r>
              <a:rPr lang="en-US" sz="1400" dirty="0" smtClean="0"/>
              <a:t>		case ‘$’:</a:t>
            </a:r>
          </a:p>
          <a:p>
            <a:r>
              <a:rPr lang="en-US" sz="1400" dirty="0" smtClean="0"/>
              <a:t>		         return </a:t>
            </a:r>
            <a:r>
              <a:rPr lang="en-US" sz="1400" dirty="0" err="1" smtClean="0"/>
              <a:t>pow</a:t>
            </a:r>
            <a:r>
              <a:rPr lang="en-US" sz="1400" dirty="0" smtClean="0"/>
              <a:t>(op1,op2);</a:t>
            </a:r>
          </a:p>
          <a:p>
            <a:r>
              <a:rPr lang="en-US" sz="1400" dirty="0" smtClean="0"/>
              <a:t>		default:</a:t>
            </a:r>
          </a:p>
          <a:p>
            <a:r>
              <a:rPr lang="en-US" sz="1400" dirty="0" smtClean="0"/>
              <a:t>		         return 0;	</a:t>
            </a:r>
          </a:p>
          <a:p>
            <a:r>
              <a:rPr lang="en-US" sz="1400" dirty="0" smtClean="0"/>
              <a:t>	}</a:t>
            </a:r>
          </a:p>
          <a:p>
            <a:r>
              <a:rPr lang="en-US" sz="1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4032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Implementing POSTFIX </a:t>
            </a:r>
            <a:br>
              <a:rPr lang="en-US" b="1" dirty="0" smtClean="0"/>
            </a:br>
            <a:r>
              <a:rPr lang="en-US" b="1" dirty="0" smtClean="0"/>
              <a:t>EXPRESSION  In C Program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Before </a:t>
            </a:r>
            <a:r>
              <a:rPr lang="en-US" sz="2400" b="1" dirty="0" smtClean="0">
                <a:solidFill>
                  <a:srgbClr val="FF0000"/>
                </a:solidFill>
              </a:rPr>
              <a:t>implementing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smtClean="0">
                <a:solidFill>
                  <a:schemeClr val="tx1"/>
                </a:solidFill>
              </a:rPr>
              <a:t>a </a:t>
            </a:r>
            <a:r>
              <a:rPr lang="en-US" sz="2400" b="1" u="sng" smtClean="0">
                <a:solidFill>
                  <a:srgbClr val="0070C0"/>
                </a:solidFill>
              </a:rPr>
              <a:t>Postfix</a:t>
            </a:r>
            <a:r>
              <a:rPr lang="en-US" sz="2400" b="1" u="sng" smtClean="0">
                <a:solidFill>
                  <a:srgbClr val="0070C0"/>
                </a:solidFill>
              </a:rPr>
              <a:t> </a:t>
            </a:r>
            <a:r>
              <a:rPr lang="en-US" sz="2400" b="1" u="sng" dirty="0" smtClean="0">
                <a:solidFill>
                  <a:srgbClr val="0070C0"/>
                </a:solidFill>
              </a:rPr>
              <a:t>in C </a:t>
            </a:r>
            <a:r>
              <a:rPr lang="en-US" sz="2400" dirty="0" smtClean="0">
                <a:solidFill>
                  <a:schemeClr val="tx1"/>
                </a:solidFill>
              </a:rPr>
              <a:t>we need to </a:t>
            </a:r>
            <a:r>
              <a:rPr lang="en-US" sz="2400" b="1" dirty="0" smtClean="0">
                <a:solidFill>
                  <a:srgbClr val="00B050"/>
                </a:solidFill>
              </a:rPr>
              <a:t>understand few things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b="1" dirty="0" smtClean="0">
                <a:solidFill>
                  <a:srgbClr val="7030A0"/>
                </a:solidFill>
              </a:rPr>
              <a:t>We have to scan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rgbClr val="00B050"/>
                </a:solidFill>
              </a:rPr>
              <a:t>POSTFIX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expression</a:t>
            </a:r>
            <a:r>
              <a:rPr lang="en-US" dirty="0" smtClean="0"/>
              <a:t> in the </a:t>
            </a:r>
            <a:r>
              <a:rPr lang="en-US" b="1" dirty="0" smtClean="0">
                <a:solidFill>
                  <a:srgbClr val="FF0000"/>
                </a:solidFill>
              </a:rPr>
              <a:t>character Array</a:t>
            </a:r>
            <a:r>
              <a:rPr lang="en-US" dirty="0" smtClean="0"/>
              <a:t> from </a:t>
            </a:r>
            <a:r>
              <a:rPr lang="en-US" b="1" dirty="0" smtClean="0">
                <a:solidFill>
                  <a:srgbClr val="0070C0"/>
                </a:solidFill>
              </a:rPr>
              <a:t>left to right</a:t>
            </a:r>
            <a:r>
              <a:rPr lang="en-US" dirty="0" smtClean="0"/>
              <a:t>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The expression </a:t>
            </a:r>
            <a:r>
              <a:rPr lang="en-US" dirty="0" smtClean="0">
                <a:solidFill>
                  <a:schemeClr val="tx1"/>
                </a:solidFill>
              </a:rPr>
              <a:t>should be a </a:t>
            </a:r>
            <a:r>
              <a:rPr lang="en-US" b="1" dirty="0" smtClean="0">
                <a:solidFill>
                  <a:srgbClr val="00B050"/>
                </a:solidFill>
              </a:rPr>
              <a:t>valid POSTFIX Expression </a:t>
            </a:r>
            <a:r>
              <a:rPr lang="en-US" dirty="0" smtClean="0">
                <a:solidFill>
                  <a:schemeClr val="tx1"/>
                </a:solidFill>
              </a:rPr>
              <a:t>otherwise </a:t>
            </a:r>
            <a:r>
              <a:rPr lang="en-US" b="1" dirty="0" smtClean="0">
                <a:solidFill>
                  <a:srgbClr val="0070C0"/>
                </a:solidFill>
              </a:rPr>
              <a:t>code will be failed </a:t>
            </a:r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b="1" dirty="0" smtClean="0">
                <a:solidFill>
                  <a:srgbClr val="FF0000"/>
                </a:solidFill>
              </a:rPr>
              <a:t>calculate</a:t>
            </a:r>
            <a:r>
              <a:rPr lang="en-US" dirty="0" smtClean="0">
                <a:solidFill>
                  <a:schemeClr val="tx1"/>
                </a:solidFill>
              </a:rPr>
              <a:t> the </a:t>
            </a:r>
            <a:r>
              <a:rPr lang="en-US" b="1" dirty="0" smtClean="0">
                <a:solidFill>
                  <a:srgbClr val="7030A0"/>
                </a:solidFill>
              </a:rPr>
              <a:t>result.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We have to </a:t>
            </a:r>
            <a:r>
              <a:rPr lang="en-US" b="1" dirty="0" smtClean="0">
                <a:solidFill>
                  <a:srgbClr val="FF0000"/>
                </a:solidFill>
              </a:rPr>
              <a:t>break</a:t>
            </a:r>
            <a:r>
              <a:rPr lang="en-US" dirty="0" smtClean="0">
                <a:solidFill>
                  <a:schemeClr val="tx1"/>
                </a:solidFill>
              </a:rPr>
              <a:t> our program in </a:t>
            </a:r>
            <a:r>
              <a:rPr lang="en-US" b="1" dirty="0" smtClean="0">
                <a:solidFill>
                  <a:srgbClr val="0070C0"/>
                </a:solidFill>
              </a:rPr>
              <a:t>small functions </a:t>
            </a:r>
            <a:r>
              <a:rPr lang="en-US" dirty="0" smtClean="0">
                <a:solidFill>
                  <a:schemeClr val="tx1"/>
                </a:solidFill>
              </a:rPr>
              <a:t>so tha</a:t>
            </a:r>
            <a:r>
              <a:rPr lang="en-US" dirty="0" smtClean="0"/>
              <a:t>t we can easily </a:t>
            </a:r>
            <a:r>
              <a:rPr lang="en-US" b="1" dirty="0" smtClean="0">
                <a:solidFill>
                  <a:srgbClr val="7030A0"/>
                </a:solidFill>
              </a:rPr>
              <a:t>calculate the result</a:t>
            </a:r>
            <a:r>
              <a:rPr lang="en-US" dirty="0" smtClean="0"/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Declaring Stack</a:t>
            </a:r>
            <a:br>
              <a:rPr lang="en-US" b="1" dirty="0" smtClean="0"/>
            </a:br>
            <a:r>
              <a:rPr lang="en-US" b="1" dirty="0" smtClean="0"/>
              <a:t>&amp; Functions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842248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00034" y="1785926"/>
            <a:ext cx="346280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Stack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float </a:t>
            </a:r>
            <a:r>
              <a:rPr lang="en-US" dirty="0" err="1" smtClean="0"/>
              <a:t>arr</a:t>
            </a:r>
            <a:r>
              <a:rPr lang="en-US" dirty="0" smtClean="0"/>
              <a:t>[5];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tos</a:t>
            </a:r>
            <a:r>
              <a:rPr lang="en-US" dirty="0" smtClean="0"/>
              <a:t>;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void push(</a:t>
            </a:r>
            <a:r>
              <a:rPr lang="en-US" dirty="0" err="1" smtClean="0"/>
              <a:t>struct</a:t>
            </a:r>
            <a:r>
              <a:rPr lang="en-US" dirty="0" smtClean="0"/>
              <a:t> Stack *, float);</a:t>
            </a:r>
          </a:p>
          <a:p>
            <a:r>
              <a:rPr lang="en-US" dirty="0" smtClean="0"/>
              <a:t>float pop(</a:t>
            </a:r>
            <a:r>
              <a:rPr lang="en-US" dirty="0" err="1" smtClean="0"/>
              <a:t>struct</a:t>
            </a:r>
            <a:r>
              <a:rPr lang="en-US" dirty="0" smtClean="0"/>
              <a:t> Stack *);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isoperand</a:t>
            </a:r>
            <a:r>
              <a:rPr lang="en-US" dirty="0" smtClean="0"/>
              <a:t>(char);</a:t>
            </a:r>
          </a:p>
          <a:p>
            <a:r>
              <a:rPr lang="en-US" dirty="0" smtClean="0"/>
              <a:t>float calculate(float, float, char);</a:t>
            </a:r>
          </a:p>
          <a:p>
            <a:r>
              <a:rPr lang="en-US" dirty="0" smtClean="0"/>
              <a:t>float solve(char []);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071935" y="1785926"/>
            <a:ext cx="48577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void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char postfix[20];</a:t>
            </a:r>
          </a:p>
          <a:p>
            <a:r>
              <a:rPr lang="en-US" dirty="0" smtClean="0"/>
              <a:t>	float </a:t>
            </a:r>
            <a:r>
              <a:rPr lang="en-US" dirty="0" err="1" smtClean="0"/>
              <a:t>ans</a:t>
            </a:r>
            <a:r>
              <a:rPr lang="en-US" dirty="0" smtClean="0"/>
              <a:t>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clrscr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(“Enter a Valid Postfix 		Expression”);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s”,postfix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ans</a:t>
            </a:r>
            <a:r>
              <a:rPr lang="en-US" dirty="0" smtClean="0"/>
              <a:t>=solve(postfix);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(“Postfix Expression is %s\n It’s result is %</a:t>
            </a:r>
            <a:r>
              <a:rPr lang="en-US" dirty="0" err="1" smtClean="0"/>
              <a:t>f”,postfix</a:t>
            </a:r>
            <a:r>
              <a:rPr lang="en-US" dirty="0" smtClean="0"/>
              <a:t>, </a:t>
            </a:r>
            <a:r>
              <a:rPr lang="en-US" dirty="0" err="1" smtClean="0"/>
              <a:t>ans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Declaring Stack</a:t>
            </a:r>
            <a:br>
              <a:rPr lang="en-US" b="1" dirty="0" smtClean="0"/>
            </a:br>
            <a:r>
              <a:rPr lang="en-US" b="1" dirty="0" smtClean="0"/>
              <a:t>&amp; Functions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842248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85720" y="1500175"/>
            <a:ext cx="41434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float solve(char postfix[20])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    </a:t>
            </a:r>
            <a:r>
              <a:rPr lang="en-US" sz="1400" dirty="0" err="1" smtClean="0"/>
              <a:t>struct</a:t>
            </a:r>
            <a:r>
              <a:rPr lang="en-US" sz="1400" dirty="0" smtClean="0"/>
              <a:t> Stack s;</a:t>
            </a:r>
          </a:p>
          <a:p>
            <a:r>
              <a:rPr lang="en-US" sz="1400" dirty="0" smtClean="0"/>
              <a:t>     char </a:t>
            </a:r>
            <a:r>
              <a:rPr lang="en-US" sz="1400" dirty="0" err="1" smtClean="0"/>
              <a:t>ch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    float op1,op2,result;</a:t>
            </a:r>
          </a:p>
          <a:p>
            <a:r>
              <a:rPr lang="en-US" sz="1400" dirty="0" smtClean="0"/>
              <a:t>     s.tos=-1;</a:t>
            </a:r>
          </a:p>
          <a:p>
            <a:r>
              <a:rPr lang="en-US" sz="1400" dirty="0" smtClean="0"/>
              <a:t>     for(</a:t>
            </a:r>
            <a:r>
              <a:rPr lang="en-US" sz="1400" dirty="0" err="1" smtClean="0"/>
              <a:t>i</a:t>
            </a:r>
            <a:r>
              <a:rPr lang="en-US" sz="1400" dirty="0" smtClean="0"/>
              <a:t>=0;postfix[</a:t>
            </a:r>
            <a:r>
              <a:rPr lang="en-US" sz="1400" dirty="0" err="1" smtClean="0"/>
              <a:t>i</a:t>
            </a:r>
            <a:r>
              <a:rPr lang="en-US" sz="1400" dirty="0" smtClean="0"/>
              <a:t>]=‘\0’;i++)</a:t>
            </a:r>
          </a:p>
          <a:p>
            <a:r>
              <a:rPr lang="en-US" sz="1400" dirty="0" smtClean="0"/>
              <a:t>     {</a:t>
            </a:r>
          </a:p>
          <a:p>
            <a:r>
              <a:rPr lang="en-US" sz="1400" dirty="0" smtClean="0"/>
              <a:t>           </a:t>
            </a:r>
            <a:r>
              <a:rPr lang="en-US" sz="1400" dirty="0" err="1" smtClean="0"/>
              <a:t>ch</a:t>
            </a:r>
            <a:r>
              <a:rPr lang="en-US" sz="1400" dirty="0" smtClean="0"/>
              <a:t>=postfix[</a:t>
            </a:r>
            <a:r>
              <a:rPr lang="en-US" sz="1400" dirty="0" err="1" smtClean="0"/>
              <a:t>i</a:t>
            </a:r>
            <a:r>
              <a:rPr lang="en-US" sz="1400" dirty="0" smtClean="0"/>
              <a:t>];</a:t>
            </a:r>
          </a:p>
          <a:p>
            <a:r>
              <a:rPr lang="en-US" sz="1400" dirty="0" smtClean="0"/>
              <a:t>           if(</a:t>
            </a:r>
            <a:r>
              <a:rPr lang="en-US" sz="1400" dirty="0" err="1" smtClean="0"/>
              <a:t>isoperand</a:t>
            </a:r>
            <a:r>
              <a:rPr lang="en-US" sz="1400" dirty="0" smtClean="0"/>
              <a:t>(</a:t>
            </a:r>
            <a:r>
              <a:rPr lang="en-US" sz="1400" dirty="0" err="1" smtClean="0"/>
              <a:t>ch</a:t>
            </a:r>
            <a:r>
              <a:rPr lang="en-US" sz="1400" dirty="0" smtClean="0"/>
              <a:t>)==1)</a:t>
            </a:r>
          </a:p>
          <a:p>
            <a:r>
              <a:rPr lang="en-US" sz="1400" dirty="0" smtClean="0"/>
              <a:t>	push(&amp;s, ch-48);	</a:t>
            </a:r>
          </a:p>
          <a:p>
            <a:r>
              <a:rPr lang="en-US" sz="1400" dirty="0" smtClean="0"/>
              <a:t>           else</a:t>
            </a:r>
          </a:p>
          <a:p>
            <a:r>
              <a:rPr lang="en-US" sz="1400" dirty="0" smtClean="0"/>
              <a:t>           {</a:t>
            </a:r>
          </a:p>
          <a:p>
            <a:r>
              <a:rPr lang="en-US" sz="1400" dirty="0" smtClean="0"/>
              <a:t>	op2=pop(&amp;s);</a:t>
            </a:r>
          </a:p>
          <a:p>
            <a:r>
              <a:rPr lang="en-US" sz="1400" dirty="0" smtClean="0"/>
              <a:t>	op1=pop(&amp;s);</a:t>
            </a:r>
          </a:p>
          <a:p>
            <a:r>
              <a:rPr lang="en-US" sz="1400" dirty="0" smtClean="0"/>
              <a:t>   	result=calculate(op1,op2,ch);</a:t>
            </a:r>
          </a:p>
          <a:p>
            <a:r>
              <a:rPr lang="en-US" sz="1400" dirty="0" smtClean="0"/>
              <a:t>	push(&amp;</a:t>
            </a:r>
            <a:r>
              <a:rPr lang="en-US" sz="1400" dirty="0" err="1" smtClean="0"/>
              <a:t>s,result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       }	</a:t>
            </a:r>
          </a:p>
          <a:p>
            <a:r>
              <a:rPr lang="en-US" sz="1400" dirty="0" smtClean="0"/>
              <a:t>     }</a:t>
            </a:r>
          </a:p>
          <a:p>
            <a:r>
              <a:rPr lang="en-US" sz="1400" dirty="0" smtClean="0"/>
              <a:t>     result=pop(&amp;s);</a:t>
            </a:r>
          </a:p>
          <a:p>
            <a:r>
              <a:rPr lang="en-US" sz="1400" dirty="0" smtClean="0"/>
              <a:t>     return result;</a:t>
            </a:r>
            <a:endParaRPr lang="en-IN" dirty="0"/>
          </a:p>
        </p:txBody>
      </p:sp>
      <p:sp>
        <p:nvSpPr>
          <p:cNvPr id="9" name="Rectangular Callout 8"/>
          <p:cNvSpPr/>
          <p:nvPr/>
        </p:nvSpPr>
        <p:spPr>
          <a:xfrm>
            <a:off x="3714744" y="2928934"/>
            <a:ext cx="5214974" cy="928694"/>
          </a:xfrm>
          <a:prstGeom prst="wedgeRectCallout">
            <a:avLst>
              <a:gd name="adj1" fmla="val -75089"/>
              <a:gd name="adj2" fmla="val 592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We have to </a:t>
            </a:r>
            <a:r>
              <a:rPr lang="en-US" sz="1600" dirty="0" smtClean="0">
                <a:solidFill>
                  <a:srgbClr val="FFFF00"/>
                </a:solidFill>
              </a:rPr>
              <a:t>pass ch-48 </a:t>
            </a:r>
            <a:r>
              <a:rPr lang="en-US" sz="1600" dirty="0" smtClean="0"/>
              <a:t>because the </a:t>
            </a:r>
            <a:r>
              <a:rPr lang="en-US" sz="1600" dirty="0" err="1" smtClean="0">
                <a:solidFill>
                  <a:srgbClr val="FFFF00"/>
                </a:solidFill>
              </a:rPr>
              <a:t>aski</a:t>
            </a:r>
            <a:r>
              <a:rPr lang="en-US" sz="1600" dirty="0" smtClean="0"/>
              <a:t> of numbers is starting from </a:t>
            </a:r>
            <a:r>
              <a:rPr lang="en-US" sz="1600" dirty="0" smtClean="0">
                <a:solidFill>
                  <a:srgbClr val="FFFF00"/>
                </a:solidFill>
              </a:rPr>
              <a:t>48 to 57 </a:t>
            </a:r>
            <a:r>
              <a:rPr lang="en-US" sz="1600" dirty="0" smtClean="0"/>
              <a:t>and if we don’t convert character to number then our code will behave wrong</a:t>
            </a:r>
            <a:endParaRPr lang="en-IN" sz="16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357554" y="1857364"/>
          <a:ext cx="5619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976"/>
                <a:gridCol w="561976"/>
                <a:gridCol w="561976"/>
                <a:gridCol w="561976"/>
                <a:gridCol w="561976"/>
                <a:gridCol w="561976"/>
                <a:gridCol w="561976"/>
                <a:gridCol w="561976"/>
                <a:gridCol w="561976"/>
                <a:gridCol w="5619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‘5’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‘6’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‘*’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‘2’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‘/’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‘4’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‘-’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‘7’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‘+’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‘\0’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28992" y="1500174"/>
            <a:ext cx="548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0       1          2       3         4       5         6      7        8         9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643306" y="2357430"/>
            <a:ext cx="50006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429256" y="4357694"/>
          <a:ext cx="64294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9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18.0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857620" y="4214818"/>
          <a:ext cx="47623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‘+’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857620" y="455986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</a:t>
            </a:r>
            <a:endParaRPr lang="en-IN" dirty="0"/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6143636" y="5715016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7072330" y="5500702"/>
          <a:ext cx="8334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18.0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143768" y="584575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Declaring Stack</a:t>
            </a:r>
            <a:br>
              <a:rPr lang="en-US" b="1" dirty="0" smtClean="0"/>
            </a:br>
            <a:r>
              <a:rPr lang="en-US" b="1" dirty="0" smtClean="0"/>
              <a:t>&amp; Functions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19881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85720" y="1500175"/>
            <a:ext cx="414340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void push(</a:t>
            </a:r>
            <a:r>
              <a:rPr lang="en-US" sz="1500" dirty="0" err="1" smtClean="0"/>
              <a:t>struct</a:t>
            </a:r>
            <a:r>
              <a:rPr lang="en-US" sz="1500" dirty="0" smtClean="0"/>
              <a:t> Stack *p, float x)</a:t>
            </a:r>
          </a:p>
          <a:p>
            <a:r>
              <a:rPr lang="en-US" sz="1500" dirty="0" smtClean="0"/>
              <a:t>{</a:t>
            </a:r>
          </a:p>
          <a:p>
            <a:r>
              <a:rPr lang="en-US" sz="1500" dirty="0" smtClean="0"/>
              <a:t>	if(p-&gt;</a:t>
            </a:r>
            <a:r>
              <a:rPr lang="en-US" sz="1500" dirty="0" err="1" smtClean="0"/>
              <a:t>tos</a:t>
            </a:r>
            <a:r>
              <a:rPr lang="en-US" sz="1500" dirty="0" smtClean="0"/>
              <a:t>==4)</a:t>
            </a:r>
          </a:p>
          <a:p>
            <a:r>
              <a:rPr lang="en-US" sz="1500" dirty="0" smtClean="0"/>
              <a:t>	{</a:t>
            </a:r>
          </a:p>
          <a:p>
            <a:r>
              <a:rPr lang="en-US" sz="1500" dirty="0" smtClean="0"/>
              <a:t>		</a:t>
            </a:r>
            <a:r>
              <a:rPr lang="en-US" sz="1500" dirty="0" err="1" smtClean="0"/>
              <a:t>printf</a:t>
            </a:r>
            <a:r>
              <a:rPr lang="en-US" sz="1500" dirty="0" smtClean="0"/>
              <a:t>(“Stack Overflow”);</a:t>
            </a:r>
          </a:p>
          <a:p>
            <a:r>
              <a:rPr lang="en-US" sz="1500" dirty="0" smtClean="0"/>
              <a:t>		return;</a:t>
            </a:r>
          </a:p>
          <a:p>
            <a:r>
              <a:rPr lang="en-US" sz="1500" dirty="0" smtClean="0"/>
              <a:t>	}</a:t>
            </a:r>
          </a:p>
          <a:p>
            <a:r>
              <a:rPr lang="en-US" sz="1500" dirty="0" smtClean="0"/>
              <a:t>	p-&gt;</a:t>
            </a:r>
            <a:r>
              <a:rPr lang="en-US" sz="1500" dirty="0" err="1" smtClean="0"/>
              <a:t>tos</a:t>
            </a:r>
            <a:r>
              <a:rPr lang="en-US" sz="1500" dirty="0" smtClean="0"/>
              <a:t>++;</a:t>
            </a:r>
          </a:p>
          <a:p>
            <a:r>
              <a:rPr lang="en-US" sz="1500" dirty="0" smtClean="0"/>
              <a:t>	p-&gt;</a:t>
            </a:r>
            <a:r>
              <a:rPr lang="en-US" sz="1500" dirty="0" err="1" smtClean="0"/>
              <a:t>arr</a:t>
            </a:r>
            <a:r>
              <a:rPr lang="en-US" sz="1500" dirty="0" smtClean="0"/>
              <a:t>[p-&gt;</a:t>
            </a:r>
            <a:r>
              <a:rPr lang="en-US" sz="1500" dirty="0" err="1" smtClean="0"/>
              <a:t>tos</a:t>
            </a:r>
            <a:r>
              <a:rPr lang="en-US" sz="1500" dirty="0" smtClean="0"/>
              <a:t>]=x;</a:t>
            </a:r>
          </a:p>
          <a:p>
            <a:r>
              <a:rPr lang="en-US" sz="1500" dirty="0" smtClean="0"/>
              <a:t>}</a:t>
            </a:r>
          </a:p>
          <a:p>
            <a:endParaRPr lang="en-US" sz="1500" dirty="0" smtClean="0"/>
          </a:p>
          <a:p>
            <a:r>
              <a:rPr lang="en-US" sz="1500" dirty="0" smtClean="0"/>
              <a:t>float pop(</a:t>
            </a:r>
            <a:r>
              <a:rPr lang="en-US" sz="1500" dirty="0" err="1" smtClean="0"/>
              <a:t>struct</a:t>
            </a:r>
            <a:r>
              <a:rPr lang="en-US" sz="1500" dirty="0" smtClean="0"/>
              <a:t> Stack *p)</a:t>
            </a:r>
          </a:p>
          <a:p>
            <a:r>
              <a:rPr lang="en-US" sz="1500" dirty="0" smtClean="0"/>
              <a:t>{</a:t>
            </a:r>
          </a:p>
          <a:p>
            <a:r>
              <a:rPr lang="en-US" sz="1500" dirty="0" smtClean="0"/>
              <a:t>	if(p-&gt;</a:t>
            </a:r>
            <a:r>
              <a:rPr lang="en-US" sz="1500" dirty="0" err="1" smtClean="0"/>
              <a:t>tos</a:t>
            </a:r>
            <a:r>
              <a:rPr lang="en-US" sz="1500" dirty="0" smtClean="0"/>
              <a:t>==-1)</a:t>
            </a:r>
          </a:p>
          <a:p>
            <a:r>
              <a:rPr lang="en-US" sz="1500" dirty="0" smtClean="0"/>
              <a:t>	{</a:t>
            </a:r>
          </a:p>
          <a:p>
            <a:r>
              <a:rPr lang="en-US" sz="1500" dirty="0" smtClean="0"/>
              <a:t>		</a:t>
            </a:r>
            <a:r>
              <a:rPr lang="en-US" sz="1500" dirty="0" err="1" smtClean="0"/>
              <a:t>printf</a:t>
            </a:r>
            <a:r>
              <a:rPr lang="en-US" sz="1500" dirty="0" smtClean="0"/>
              <a:t>(“Stack Underflow”);</a:t>
            </a:r>
          </a:p>
          <a:p>
            <a:r>
              <a:rPr lang="en-US" sz="1500" dirty="0" smtClean="0"/>
              <a:t>		return -1;</a:t>
            </a:r>
          </a:p>
          <a:p>
            <a:r>
              <a:rPr lang="en-US" sz="1500" dirty="0" smtClean="0"/>
              <a:t>	}</a:t>
            </a:r>
          </a:p>
          <a:p>
            <a:r>
              <a:rPr lang="en-US" sz="1500" dirty="0" smtClean="0"/>
              <a:t>	return p-&gt;</a:t>
            </a:r>
            <a:r>
              <a:rPr lang="en-US" sz="1500" dirty="0" err="1" smtClean="0"/>
              <a:t>arr</a:t>
            </a:r>
            <a:r>
              <a:rPr lang="en-US" sz="1500" dirty="0" smtClean="0"/>
              <a:t>[p-&gt;</a:t>
            </a:r>
            <a:r>
              <a:rPr lang="en-US" sz="1500" dirty="0" err="1" smtClean="0"/>
              <a:t>tos</a:t>
            </a:r>
            <a:r>
              <a:rPr lang="en-US" sz="1500" dirty="0" smtClean="0"/>
              <a:t>--];</a:t>
            </a:r>
          </a:p>
          <a:p>
            <a:r>
              <a:rPr lang="en-US" sz="1500" dirty="0" smtClean="0"/>
              <a:t>}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516594" y="1500174"/>
            <a:ext cx="4198810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endParaRPr kumimoji="0" lang="en-US" sz="2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57752" y="1379577"/>
            <a:ext cx="485778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isoperand</a:t>
            </a:r>
            <a:r>
              <a:rPr lang="en-US" sz="1400" dirty="0" smtClean="0"/>
              <a:t>(char </a:t>
            </a:r>
            <a:r>
              <a:rPr lang="en-US" sz="1400" dirty="0" err="1" smtClean="0"/>
              <a:t>ch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	return (</a:t>
            </a:r>
            <a:r>
              <a:rPr lang="en-US" sz="1400" dirty="0" err="1" smtClean="0"/>
              <a:t>ch</a:t>
            </a:r>
            <a:r>
              <a:rPr lang="en-US" sz="1400" dirty="0" smtClean="0"/>
              <a:t>&gt;=48&amp;&amp;</a:t>
            </a:r>
            <a:r>
              <a:rPr lang="en-US" sz="1400" dirty="0" err="1" smtClean="0"/>
              <a:t>ch</a:t>
            </a:r>
            <a:r>
              <a:rPr lang="en-US" sz="1400" dirty="0" smtClean="0"/>
              <a:t>&lt;=57);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calculate(float op1, float op2, char </a:t>
            </a:r>
            <a:r>
              <a:rPr lang="en-US" sz="1400" dirty="0" err="1" smtClean="0"/>
              <a:t>ch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	switch(</a:t>
            </a:r>
            <a:r>
              <a:rPr lang="en-US" sz="1400" dirty="0" err="1" smtClean="0"/>
              <a:t>ch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	{</a:t>
            </a:r>
          </a:p>
          <a:p>
            <a:r>
              <a:rPr lang="en-US" sz="1400" dirty="0" smtClean="0"/>
              <a:t>		case ‘+’:</a:t>
            </a:r>
          </a:p>
          <a:p>
            <a:r>
              <a:rPr lang="en-US" sz="1400" dirty="0" smtClean="0"/>
              <a:t>		         return op1+op2;</a:t>
            </a:r>
          </a:p>
          <a:p>
            <a:r>
              <a:rPr lang="en-US" sz="1400" dirty="0" smtClean="0"/>
              <a:t>		case ‘-’:</a:t>
            </a:r>
          </a:p>
          <a:p>
            <a:r>
              <a:rPr lang="en-US" sz="1400" dirty="0" smtClean="0"/>
              <a:t>		         return op1-op2;</a:t>
            </a:r>
          </a:p>
          <a:p>
            <a:r>
              <a:rPr lang="en-US" sz="1400" dirty="0" smtClean="0"/>
              <a:t>		case ‘*’:</a:t>
            </a:r>
          </a:p>
          <a:p>
            <a:r>
              <a:rPr lang="en-US" sz="1400" dirty="0" smtClean="0"/>
              <a:t>		         return op1*op2;</a:t>
            </a:r>
          </a:p>
          <a:p>
            <a:r>
              <a:rPr lang="en-US" sz="1400" dirty="0" smtClean="0"/>
              <a:t>		case ‘/’:</a:t>
            </a:r>
          </a:p>
          <a:p>
            <a:r>
              <a:rPr lang="en-US" sz="1400" dirty="0" smtClean="0"/>
              <a:t>		         return op1/op2;</a:t>
            </a:r>
          </a:p>
          <a:p>
            <a:r>
              <a:rPr lang="en-US" sz="1400" dirty="0" smtClean="0"/>
              <a:t>		case ‘%’:</a:t>
            </a:r>
          </a:p>
          <a:p>
            <a:r>
              <a:rPr lang="en-US" sz="1400" dirty="0" smtClean="0"/>
              <a:t>		         return </a:t>
            </a:r>
            <a:r>
              <a:rPr lang="en-US" sz="1400" dirty="0" err="1" smtClean="0"/>
              <a:t>fmod</a:t>
            </a:r>
            <a:r>
              <a:rPr lang="en-US" sz="1400" dirty="0" smtClean="0"/>
              <a:t>(op1,op2);</a:t>
            </a:r>
          </a:p>
          <a:p>
            <a:r>
              <a:rPr lang="en-US" sz="1400" dirty="0" smtClean="0"/>
              <a:t>		case ‘$’:</a:t>
            </a:r>
          </a:p>
          <a:p>
            <a:r>
              <a:rPr lang="en-US" sz="1400" dirty="0" smtClean="0"/>
              <a:t>		         return </a:t>
            </a:r>
            <a:r>
              <a:rPr lang="en-US" sz="1400" dirty="0" err="1" smtClean="0"/>
              <a:t>pow</a:t>
            </a:r>
            <a:r>
              <a:rPr lang="en-US" sz="1400" dirty="0" smtClean="0"/>
              <a:t>(op1,op2);</a:t>
            </a:r>
          </a:p>
          <a:p>
            <a:r>
              <a:rPr lang="en-US" sz="1400" dirty="0" smtClean="0"/>
              <a:t>		default:</a:t>
            </a:r>
          </a:p>
          <a:p>
            <a:r>
              <a:rPr lang="en-US" sz="1400" dirty="0" smtClean="0"/>
              <a:t>		         return 0;	</a:t>
            </a:r>
          </a:p>
          <a:p>
            <a:r>
              <a:rPr lang="en-US" sz="1400" dirty="0" smtClean="0"/>
              <a:t>	}</a:t>
            </a:r>
          </a:p>
          <a:p>
            <a:r>
              <a:rPr lang="en-US" sz="1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4032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Implementing PREFIX </a:t>
            </a:r>
            <a:br>
              <a:rPr lang="en-US" b="1" dirty="0" smtClean="0"/>
            </a:br>
            <a:r>
              <a:rPr lang="en-US" b="1" dirty="0" smtClean="0"/>
              <a:t>EXPRESSION  In C Program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Before </a:t>
            </a:r>
            <a:r>
              <a:rPr lang="en-US" sz="2400" b="1" dirty="0" smtClean="0">
                <a:solidFill>
                  <a:srgbClr val="FF0000"/>
                </a:solidFill>
              </a:rPr>
              <a:t>implementing</a:t>
            </a:r>
            <a:r>
              <a:rPr lang="en-US" sz="2400" dirty="0" smtClean="0">
                <a:solidFill>
                  <a:schemeClr val="tx1"/>
                </a:solidFill>
              </a:rPr>
              <a:t> a </a:t>
            </a:r>
            <a:r>
              <a:rPr lang="en-US" sz="2400" b="1" u="sng" dirty="0" smtClean="0">
                <a:solidFill>
                  <a:srgbClr val="0070C0"/>
                </a:solidFill>
              </a:rPr>
              <a:t>Stack in C </a:t>
            </a:r>
            <a:r>
              <a:rPr lang="en-US" sz="2400" dirty="0" smtClean="0">
                <a:solidFill>
                  <a:schemeClr val="tx1"/>
                </a:solidFill>
              </a:rPr>
              <a:t>we need to </a:t>
            </a:r>
            <a:r>
              <a:rPr lang="en-US" sz="2400" b="1" dirty="0" smtClean="0">
                <a:solidFill>
                  <a:srgbClr val="00B050"/>
                </a:solidFill>
              </a:rPr>
              <a:t>understand few things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b="1" dirty="0" smtClean="0">
                <a:solidFill>
                  <a:srgbClr val="7030A0"/>
                </a:solidFill>
              </a:rPr>
              <a:t>We have to scan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rgbClr val="00B050"/>
                </a:solidFill>
              </a:rPr>
              <a:t>PREFIX expression</a:t>
            </a:r>
            <a:r>
              <a:rPr lang="en-US" dirty="0" smtClean="0"/>
              <a:t> in the </a:t>
            </a:r>
            <a:r>
              <a:rPr lang="en-US" b="1" dirty="0" smtClean="0">
                <a:solidFill>
                  <a:srgbClr val="FF0000"/>
                </a:solidFill>
              </a:rPr>
              <a:t>character Array</a:t>
            </a:r>
            <a:r>
              <a:rPr lang="en-US" dirty="0" smtClean="0"/>
              <a:t> from </a:t>
            </a:r>
            <a:r>
              <a:rPr lang="en-US" b="1" u="sng" dirty="0" smtClean="0">
                <a:solidFill>
                  <a:srgbClr val="0070C0"/>
                </a:solidFill>
              </a:rPr>
              <a:t>Right To Left</a:t>
            </a:r>
            <a:r>
              <a:rPr lang="en-US" dirty="0" smtClean="0"/>
              <a:t>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The expression </a:t>
            </a:r>
            <a:r>
              <a:rPr lang="en-US" dirty="0" smtClean="0">
                <a:solidFill>
                  <a:schemeClr val="tx1"/>
                </a:solidFill>
              </a:rPr>
              <a:t>should be a </a:t>
            </a:r>
            <a:r>
              <a:rPr lang="en-US" b="1" dirty="0" smtClean="0">
                <a:solidFill>
                  <a:srgbClr val="00B050"/>
                </a:solidFill>
              </a:rPr>
              <a:t>valid PREFIX Expression </a:t>
            </a:r>
            <a:r>
              <a:rPr lang="en-US" dirty="0" smtClean="0">
                <a:solidFill>
                  <a:schemeClr val="tx1"/>
                </a:solidFill>
              </a:rPr>
              <a:t>otherwise </a:t>
            </a:r>
            <a:r>
              <a:rPr lang="en-US" b="1" dirty="0" smtClean="0">
                <a:solidFill>
                  <a:srgbClr val="0070C0"/>
                </a:solidFill>
              </a:rPr>
              <a:t>code will be failed </a:t>
            </a:r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b="1" dirty="0" smtClean="0">
                <a:solidFill>
                  <a:srgbClr val="FF0000"/>
                </a:solidFill>
              </a:rPr>
              <a:t>calculate</a:t>
            </a:r>
            <a:r>
              <a:rPr lang="en-US" dirty="0" smtClean="0">
                <a:solidFill>
                  <a:schemeClr val="tx1"/>
                </a:solidFill>
              </a:rPr>
              <a:t> the </a:t>
            </a:r>
            <a:r>
              <a:rPr lang="en-US" b="1" dirty="0" smtClean="0">
                <a:solidFill>
                  <a:srgbClr val="7030A0"/>
                </a:solidFill>
              </a:rPr>
              <a:t>result.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We have to </a:t>
            </a:r>
            <a:r>
              <a:rPr lang="en-US" b="1" dirty="0" smtClean="0">
                <a:solidFill>
                  <a:srgbClr val="FF0000"/>
                </a:solidFill>
              </a:rPr>
              <a:t>break</a:t>
            </a:r>
            <a:r>
              <a:rPr lang="en-US" dirty="0" smtClean="0">
                <a:solidFill>
                  <a:schemeClr val="tx1"/>
                </a:solidFill>
              </a:rPr>
              <a:t> our program in </a:t>
            </a:r>
            <a:r>
              <a:rPr lang="en-US" b="1" dirty="0" smtClean="0">
                <a:solidFill>
                  <a:srgbClr val="0070C0"/>
                </a:solidFill>
              </a:rPr>
              <a:t>small functions </a:t>
            </a:r>
            <a:r>
              <a:rPr lang="en-US" dirty="0" smtClean="0">
                <a:solidFill>
                  <a:schemeClr val="tx1"/>
                </a:solidFill>
              </a:rPr>
              <a:t>so tha</a:t>
            </a:r>
            <a:r>
              <a:rPr lang="en-US" dirty="0" smtClean="0"/>
              <a:t>t we can easily </a:t>
            </a:r>
            <a:r>
              <a:rPr lang="en-US" b="1" dirty="0" smtClean="0">
                <a:solidFill>
                  <a:srgbClr val="7030A0"/>
                </a:solidFill>
              </a:rPr>
              <a:t>calculate the result</a:t>
            </a:r>
            <a:r>
              <a:rPr lang="en-US" dirty="0" smtClean="0"/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918" y="142852"/>
            <a:ext cx="5786478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Evaluation Of A PREFIX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516594" y="1500174"/>
            <a:ext cx="4198810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endParaRPr kumimoji="0" lang="en-US" sz="2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Expression: 2-5*6 = -28 </a:t>
            </a:r>
          </a:p>
          <a:p>
            <a:pPr algn="ctr">
              <a:buNone/>
            </a:pPr>
            <a:r>
              <a:rPr lang="en-US" dirty="0" smtClean="0"/>
              <a:t>PREFIX: -2*56</a:t>
            </a:r>
            <a:endParaRPr lang="en-IN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428860" y="3286124"/>
          <a:ext cx="411957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595"/>
                <a:gridCol w="686595"/>
                <a:gridCol w="686595"/>
                <a:gridCol w="686595"/>
                <a:gridCol w="686595"/>
                <a:gridCol w="6865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‘-’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‘2’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‘*’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‘5’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‘6’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‘\0’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00298" y="2928934"/>
            <a:ext cx="379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0         1           2          3          4           5</a:t>
            </a:r>
            <a:endParaRPr lang="en-IN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928794" y="4500570"/>
          <a:ext cx="57150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rot="10800000">
            <a:off x="3500430" y="3929066"/>
            <a:ext cx="31432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2071670" y="4857760"/>
            <a:ext cx="1143008" cy="1000132"/>
          </a:xfrm>
          <a:prstGeom prst="arc">
            <a:avLst>
              <a:gd name="adj1" fmla="val 13581969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c 16"/>
          <p:cNvSpPr/>
          <p:nvPr/>
        </p:nvSpPr>
        <p:spPr>
          <a:xfrm>
            <a:off x="2071670" y="5286388"/>
            <a:ext cx="928694" cy="714380"/>
          </a:xfrm>
          <a:prstGeom prst="arc">
            <a:avLst>
              <a:gd name="adj1" fmla="val 13581969"/>
              <a:gd name="adj2" fmla="val 1915069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2786050" y="5429264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* 6 = 30</a:t>
            </a:r>
            <a:endParaRPr lang="en-IN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028399" y="4429132"/>
          <a:ext cx="57150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Arc 21"/>
          <p:cNvSpPr/>
          <p:nvPr/>
        </p:nvSpPr>
        <p:spPr>
          <a:xfrm>
            <a:off x="4171275" y="4786322"/>
            <a:ext cx="1143008" cy="1000132"/>
          </a:xfrm>
          <a:prstGeom prst="arc">
            <a:avLst>
              <a:gd name="adj1" fmla="val 13581969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c 22"/>
          <p:cNvSpPr/>
          <p:nvPr/>
        </p:nvSpPr>
        <p:spPr>
          <a:xfrm>
            <a:off x="4171275" y="5214950"/>
            <a:ext cx="928694" cy="714380"/>
          </a:xfrm>
          <a:prstGeom prst="arc">
            <a:avLst>
              <a:gd name="adj1" fmla="val 13581969"/>
              <a:gd name="adj2" fmla="val 1915069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85655" y="5357826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2 - 30 = -28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6786578" y="471488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ANSWER: 28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3359671" y="4854371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op1</a:t>
            </a:r>
          </a:p>
          <a:p>
            <a:r>
              <a:rPr lang="en-US" dirty="0" smtClean="0"/>
              <a:t>op2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786182" y="507207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786182" y="528638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918" y="142852"/>
            <a:ext cx="5786478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Evaluation Of A PREFIX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000232" y="1928802"/>
          <a:ext cx="564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360"/>
                <a:gridCol w="564360"/>
                <a:gridCol w="564360"/>
                <a:gridCol w="564360"/>
                <a:gridCol w="564360"/>
                <a:gridCol w="564360"/>
                <a:gridCol w="564360"/>
                <a:gridCol w="564360"/>
                <a:gridCol w="564360"/>
                <a:gridCol w="5643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‘+’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‘-’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‘/’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‘*’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‘5’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‘6’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‘2’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‘4’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‘7’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‘\0’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143108" y="1500174"/>
            <a:ext cx="537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0       1        2        3       4        5        6       7         8        9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4500562" y="2500306"/>
            <a:ext cx="31432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714480" y="2643182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7,4,2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7,4,2,6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7,4,2,6,5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7,4,2,30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7,4,15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7,11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534400" cy="98582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Pseudocode</a:t>
            </a:r>
            <a:r>
              <a:rPr lang="en-US" b="1" dirty="0" smtClean="0"/>
              <a:t> For Evaluating </a:t>
            </a:r>
            <a:br>
              <a:rPr lang="en-US" b="1" dirty="0" smtClean="0"/>
            </a:br>
            <a:r>
              <a:rPr lang="en-US" b="1" dirty="0" smtClean="0"/>
              <a:t>A PREFIX Expression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27966" cy="485428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Traverse</a:t>
            </a:r>
            <a:r>
              <a:rPr lang="en-US" sz="2400" dirty="0" smtClean="0">
                <a:solidFill>
                  <a:schemeClr val="tx1"/>
                </a:solidFill>
              </a:rPr>
              <a:t> the </a:t>
            </a:r>
            <a:r>
              <a:rPr lang="en-US" sz="2400" b="1" dirty="0" smtClean="0">
                <a:solidFill>
                  <a:srgbClr val="00B050"/>
                </a:solidFill>
              </a:rPr>
              <a:t>PREFIX</a:t>
            </a:r>
            <a:r>
              <a:rPr lang="en-US" sz="2400" dirty="0" smtClean="0">
                <a:solidFill>
                  <a:schemeClr val="tx1"/>
                </a:solidFill>
              </a:rPr>
              <a:t> Expression from </a:t>
            </a:r>
            <a:r>
              <a:rPr lang="en-US" sz="2400" b="1" u="sng" dirty="0" smtClean="0">
                <a:solidFill>
                  <a:srgbClr val="0070C0"/>
                </a:solidFill>
              </a:rPr>
              <a:t>Right To Left </a:t>
            </a:r>
            <a:r>
              <a:rPr lang="en-US" sz="2400" dirty="0" smtClean="0">
                <a:solidFill>
                  <a:schemeClr val="tx1"/>
                </a:solidFill>
              </a:rPr>
              <a:t>one </a:t>
            </a:r>
            <a:r>
              <a:rPr lang="en-US" sz="2400" b="1" dirty="0" smtClean="0">
                <a:solidFill>
                  <a:srgbClr val="7030A0"/>
                </a:solidFill>
              </a:rPr>
              <a:t>character</a:t>
            </a:r>
            <a:r>
              <a:rPr lang="en-US" sz="2400" dirty="0" smtClean="0">
                <a:solidFill>
                  <a:schemeClr val="tx1"/>
                </a:solidFill>
              </a:rPr>
              <a:t> at a time.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</a:rPr>
              <a:t>Check</a:t>
            </a:r>
            <a:r>
              <a:rPr lang="en-US" sz="2400" dirty="0" smtClean="0">
                <a:solidFill>
                  <a:schemeClr val="tx1"/>
                </a:solidFill>
              </a:rPr>
              <a:t> whether the </a:t>
            </a:r>
            <a:r>
              <a:rPr lang="en-US" sz="2400" b="1" dirty="0" smtClean="0">
                <a:solidFill>
                  <a:srgbClr val="FF0000"/>
                </a:solidFill>
              </a:rPr>
              <a:t>character</a:t>
            </a:r>
            <a:r>
              <a:rPr lang="en-US" sz="2400" dirty="0" smtClean="0">
                <a:solidFill>
                  <a:schemeClr val="tx1"/>
                </a:solidFill>
              </a:rPr>
              <a:t> is an </a:t>
            </a:r>
            <a:r>
              <a:rPr lang="en-US" sz="2400" b="1" dirty="0" smtClean="0">
                <a:solidFill>
                  <a:srgbClr val="0070C0"/>
                </a:solidFill>
              </a:rPr>
              <a:t>OPERAND</a:t>
            </a:r>
            <a:r>
              <a:rPr lang="en-US" sz="2400" dirty="0" smtClean="0">
                <a:solidFill>
                  <a:schemeClr val="tx1"/>
                </a:solidFill>
              </a:rPr>
              <a:t> or </a:t>
            </a:r>
            <a:r>
              <a:rPr lang="en-US" sz="2400" b="1" dirty="0" smtClean="0">
                <a:solidFill>
                  <a:srgbClr val="7030A0"/>
                </a:solidFill>
              </a:rPr>
              <a:t>OPERATOR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If it is </a:t>
            </a:r>
            <a:r>
              <a:rPr lang="en-US" sz="2400" b="1" dirty="0" smtClean="0">
                <a:solidFill>
                  <a:srgbClr val="FF0000"/>
                </a:solidFill>
              </a:rPr>
              <a:t>OPERAND</a:t>
            </a:r>
            <a:r>
              <a:rPr lang="en-US" sz="2400" dirty="0" smtClean="0">
                <a:solidFill>
                  <a:schemeClr val="tx1"/>
                </a:solidFill>
              </a:rPr>
              <a:t>, then </a:t>
            </a:r>
            <a:r>
              <a:rPr lang="en-US" sz="2400" b="1" dirty="0" smtClean="0">
                <a:solidFill>
                  <a:srgbClr val="7030A0"/>
                </a:solidFill>
              </a:rPr>
              <a:t>push</a:t>
            </a:r>
            <a:r>
              <a:rPr lang="en-US" sz="2400" dirty="0" smtClean="0">
                <a:solidFill>
                  <a:schemeClr val="tx1"/>
                </a:solidFill>
              </a:rPr>
              <a:t> it in the </a:t>
            </a:r>
            <a:r>
              <a:rPr lang="en-US" sz="2400" b="1" dirty="0" smtClean="0">
                <a:solidFill>
                  <a:srgbClr val="0070C0"/>
                </a:solidFill>
              </a:rPr>
              <a:t>Stack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dirty="0" err="1" smtClean="0">
                <a:solidFill>
                  <a:schemeClr val="tx1"/>
                </a:solidFill>
              </a:rPr>
              <a:t>goto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step-5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If it is an </a:t>
            </a:r>
            <a:r>
              <a:rPr lang="en-US" sz="2400" b="1" dirty="0" smtClean="0">
                <a:solidFill>
                  <a:srgbClr val="FF0000"/>
                </a:solidFill>
              </a:rPr>
              <a:t>OPERATOR</a:t>
            </a:r>
            <a:r>
              <a:rPr lang="en-US" sz="2400" dirty="0" smtClean="0">
                <a:solidFill>
                  <a:schemeClr val="tx1"/>
                </a:solidFill>
              </a:rPr>
              <a:t>, then: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lphaLcParenR"/>
            </a:pPr>
            <a:r>
              <a:rPr lang="en-US" b="1" dirty="0" smtClean="0">
                <a:solidFill>
                  <a:srgbClr val="00B050"/>
                </a:solidFill>
              </a:rPr>
              <a:t>POP</a:t>
            </a:r>
            <a:r>
              <a:rPr lang="en-US" dirty="0" smtClean="0">
                <a:solidFill>
                  <a:schemeClr val="tx1"/>
                </a:solidFill>
              </a:rPr>
              <a:t> the top </a:t>
            </a:r>
            <a:r>
              <a:rPr lang="en-US" b="1" u="sng" dirty="0" smtClean="0">
                <a:solidFill>
                  <a:srgbClr val="7030A0"/>
                </a:solidFill>
              </a:rPr>
              <a:t>2 Element </a:t>
            </a:r>
            <a:r>
              <a:rPr lang="en-US" dirty="0" smtClean="0">
                <a:solidFill>
                  <a:schemeClr val="tx1"/>
                </a:solidFill>
              </a:rPr>
              <a:t>from the Stack.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lphaLcParenR"/>
            </a:pPr>
            <a:r>
              <a:rPr lang="en-US" b="1" dirty="0" smtClean="0">
                <a:solidFill>
                  <a:srgbClr val="FF0000"/>
                </a:solidFill>
              </a:rPr>
              <a:t>Apply</a:t>
            </a:r>
            <a:r>
              <a:rPr lang="en-US" dirty="0" smtClean="0">
                <a:solidFill>
                  <a:schemeClr val="tx1"/>
                </a:solidFill>
              </a:rPr>
              <a:t> the </a:t>
            </a:r>
            <a:r>
              <a:rPr lang="en-US" b="1" dirty="0" smtClean="0">
                <a:solidFill>
                  <a:srgbClr val="00B050"/>
                </a:solidFill>
              </a:rPr>
              <a:t>Operator</a:t>
            </a:r>
            <a:r>
              <a:rPr lang="en-US" dirty="0" smtClean="0">
                <a:solidFill>
                  <a:schemeClr val="tx1"/>
                </a:solidFill>
              </a:rPr>
              <a:t> on them.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</a:rPr>
              <a:t>Push the </a:t>
            </a:r>
            <a:r>
              <a:rPr lang="en-US" b="1" u="sng" dirty="0" smtClean="0">
                <a:solidFill>
                  <a:srgbClr val="0070C0"/>
                </a:solidFill>
              </a:rPr>
              <a:t>result back </a:t>
            </a:r>
            <a:r>
              <a:rPr lang="en-US" dirty="0" smtClean="0">
                <a:solidFill>
                  <a:schemeClr val="tx1"/>
                </a:solidFill>
              </a:rPr>
              <a:t>in the Stack.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Repeat</a:t>
            </a:r>
            <a:r>
              <a:rPr lang="en-US" sz="2400" dirty="0" smtClean="0">
                <a:solidFill>
                  <a:schemeClr val="tx1"/>
                </a:solidFill>
              </a:rPr>
              <a:t> the above steps until the </a:t>
            </a:r>
            <a:r>
              <a:rPr lang="en-US" sz="2400" b="1" dirty="0" smtClean="0">
                <a:solidFill>
                  <a:srgbClr val="00B050"/>
                </a:solidFill>
              </a:rPr>
              <a:t>PREFIX</a:t>
            </a:r>
            <a:r>
              <a:rPr lang="en-US" sz="2400" dirty="0" smtClean="0">
                <a:solidFill>
                  <a:schemeClr val="tx1"/>
                </a:solidFill>
              </a:rPr>
              <a:t> expression </a:t>
            </a:r>
            <a:r>
              <a:rPr lang="en-US" sz="2400" b="1" dirty="0" smtClean="0">
                <a:solidFill>
                  <a:srgbClr val="7030A0"/>
                </a:solidFill>
              </a:rPr>
              <a:t>finishes.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</a:rPr>
              <a:t>POP</a:t>
            </a:r>
            <a:r>
              <a:rPr lang="en-US" sz="2400" dirty="0" smtClean="0">
                <a:solidFill>
                  <a:schemeClr val="tx1"/>
                </a:solidFill>
              </a:rPr>
              <a:t> the last </a:t>
            </a:r>
            <a:r>
              <a:rPr lang="en-US" sz="2400" b="1" dirty="0" smtClean="0">
                <a:solidFill>
                  <a:srgbClr val="0070C0"/>
                </a:solidFill>
              </a:rPr>
              <a:t>element</a:t>
            </a:r>
            <a:r>
              <a:rPr lang="en-US" sz="2400" dirty="0" smtClean="0">
                <a:solidFill>
                  <a:schemeClr val="tx1"/>
                </a:solidFill>
              </a:rPr>
              <a:t> from the </a:t>
            </a:r>
            <a:r>
              <a:rPr lang="en-US" sz="2400" b="1" u="sng" dirty="0" smtClean="0">
                <a:solidFill>
                  <a:srgbClr val="FF0000"/>
                </a:solidFill>
              </a:rPr>
              <a:t>stack and return </a:t>
            </a:r>
            <a:r>
              <a:rPr lang="en-US" sz="2400" dirty="0" smtClean="0">
                <a:solidFill>
                  <a:schemeClr val="tx1"/>
                </a:solidFill>
              </a:rPr>
              <a:t>it as the </a:t>
            </a:r>
            <a:r>
              <a:rPr lang="en-US" sz="2400" b="1" dirty="0" smtClean="0">
                <a:solidFill>
                  <a:srgbClr val="7030A0"/>
                </a:solidFill>
              </a:rPr>
              <a:t>answer</a:t>
            </a:r>
            <a:r>
              <a:rPr lang="en-US" sz="2400" dirty="0" smtClean="0">
                <a:solidFill>
                  <a:schemeClr val="tx1"/>
                </a:solidFill>
              </a:rPr>
              <a:t> of the </a:t>
            </a:r>
            <a:r>
              <a:rPr lang="en-US" sz="2400" b="1" dirty="0" smtClean="0">
                <a:solidFill>
                  <a:srgbClr val="00B050"/>
                </a:solidFill>
              </a:rPr>
              <a:t>expression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2125</TotalTime>
  <Words>641</Words>
  <Application>Microsoft Office PowerPoint</Application>
  <PresentationFormat>On-screen Show (4:3)</PresentationFormat>
  <Paragraphs>324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Slide 1</vt:lpstr>
      <vt:lpstr>Implementing POSTFIX  EXPRESSION  In C Program</vt:lpstr>
      <vt:lpstr>Declaring Stack &amp; Functions</vt:lpstr>
      <vt:lpstr>Declaring Stack &amp; Functions</vt:lpstr>
      <vt:lpstr>Declaring Stack &amp; Functions</vt:lpstr>
      <vt:lpstr>Implementing PREFIX  EXPRESSION  In C Program</vt:lpstr>
      <vt:lpstr>Evaluation Of A PREFIX</vt:lpstr>
      <vt:lpstr>Evaluation Of A PREFIX</vt:lpstr>
      <vt:lpstr>Pseudocode For Evaluating  A PREFIX Expression</vt:lpstr>
      <vt:lpstr>Declaring Stack &amp; Functions</vt:lpstr>
      <vt:lpstr>Declaring Stack &amp; Functions</vt:lpstr>
      <vt:lpstr>Declaring Stack &amp; Functions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Windows7</cp:lastModifiedBy>
  <cp:revision>233</cp:revision>
  <dcterms:created xsi:type="dcterms:W3CDTF">2015-12-21T13:46:48Z</dcterms:created>
  <dcterms:modified xsi:type="dcterms:W3CDTF">2020-09-02T16:22:51Z</dcterms:modified>
</cp:coreProperties>
</file>