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388" r:id="rId4"/>
    <p:sldId id="362" r:id="rId5"/>
    <p:sldId id="381" r:id="rId6"/>
    <p:sldId id="389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99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351" autoAdjust="0"/>
    <p:restoredTop sz="94660"/>
  </p:normalViewPr>
  <p:slideViewPr>
    <p:cSldViewPr>
      <p:cViewPr varScale="1">
        <p:scale>
          <a:sx n="68" d="100"/>
          <a:sy n="68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FB2C2-0ABF-4F02-9FE0-4420834939DC}" type="datetimeFigureOut">
              <a:rPr lang="en-IN" smtClean="0"/>
              <a:pPr/>
              <a:t>30-08-2020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43F23-A588-4969-966A-E9DF4EC0B4F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131794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3F23-A588-4969-966A-E9DF4EC0B4F5}" type="slidenum">
              <a:rPr lang="en-IN" smtClean="0"/>
              <a:pPr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30-08-2020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30-08-2020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30-08-2020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30-08-2020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30-08-2020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30-08-2020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30-08-2020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30-08-2020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30-08-2020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30-08-2020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30-08-2020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635705C-4C03-4584-B2FF-9C9C53911B04}" type="datetimeFigureOut">
              <a:rPr lang="en-IN" smtClean="0"/>
              <a:pPr/>
              <a:t>30-08-2020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3286124"/>
            <a:ext cx="7715304" cy="1752600"/>
          </a:xfrm>
        </p:spPr>
        <p:txBody>
          <a:bodyPr>
            <a:normAutofit fontScale="85000" lnSpcReduction="20000"/>
          </a:bodyPr>
          <a:lstStyle/>
          <a:p>
            <a:r>
              <a:rPr lang="en-US" sz="4400" dirty="0" smtClean="0"/>
              <a:t>Data structure</a:t>
            </a:r>
          </a:p>
          <a:p>
            <a:r>
              <a:rPr lang="en-US" sz="4400" dirty="0" smtClean="0"/>
              <a:t>(in c)</a:t>
            </a:r>
          </a:p>
          <a:p>
            <a:r>
              <a:rPr lang="en-US" sz="4400" dirty="0" smtClean="0">
                <a:solidFill>
                  <a:srgbClr val="FF0000"/>
                </a:solidFill>
              </a:rPr>
              <a:t>Lecture 9</a:t>
            </a:r>
          </a:p>
          <a:p>
            <a:endParaRPr lang="en-US" sz="4400" dirty="0" smtClean="0">
              <a:solidFill>
                <a:srgbClr val="FF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6645" y="189349"/>
            <a:ext cx="2545155" cy="122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 descr="C:\Users\Windows7\Desktop\DATA-STRUCTURES-with-Python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43636" y="285728"/>
            <a:ext cx="2733671" cy="195262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3042" y="285728"/>
            <a:ext cx="5643602" cy="642942"/>
          </a:xfrm>
        </p:spPr>
        <p:txBody>
          <a:bodyPr>
            <a:normAutofit/>
          </a:bodyPr>
          <a:lstStyle/>
          <a:p>
            <a:r>
              <a:rPr lang="en-US" b="1" dirty="0" smtClean="0"/>
              <a:t>Today’s Agenda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 lnSpcReduction="20000"/>
          </a:bodyPr>
          <a:lstStyle/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Converting </a:t>
            </a:r>
            <a:r>
              <a:rPr lang="en-US" sz="2400" b="1" dirty="0" smtClean="0">
                <a:solidFill>
                  <a:srgbClr val="FF0000"/>
                </a:solidFill>
              </a:rPr>
              <a:t>Parenthesized INFIX Expression</a:t>
            </a:r>
            <a:r>
              <a:rPr lang="en-US" sz="2400" dirty="0" smtClean="0">
                <a:solidFill>
                  <a:schemeClr val="tx1"/>
                </a:solidFill>
              </a:rPr>
              <a:t> To </a:t>
            </a:r>
            <a:r>
              <a:rPr lang="en-US" sz="2400" b="1" dirty="0" smtClean="0">
                <a:solidFill>
                  <a:srgbClr val="7030A0"/>
                </a:solidFill>
              </a:rPr>
              <a:t>POSTFIX Expression </a:t>
            </a:r>
            <a:r>
              <a:rPr lang="en-US" sz="2400" dirty="0" smtClean="0">
                <a:solidFill>
                  <a:schemeClr val="tx1"/>
                </a:solidFill>
              </a:rPr>
              <a:t>&amp;</a:t>
            </a:r>
            <a:r>
              <a:rPr lang="en-US" sz="2400" b="1" dirty="0" smtClean="0">
                <a:solidFill>
                  <a:srgbClr val="7030A0"/>
                </a:solidFill>
              </a:rPr>
              <a:t> </a:t>
            </a:r>
            <a:r>
              <a:rPr lang="en-US" sz="2400" b="1" dirty="0" smtClean="0">
                <a:solidFill>
                  <a:srgbClr val="0070C0"/>
                </a:solidFill>
              </a:rPr>
              <a:t>PREFIX Expression</a:t>
            </a:r>
            <a:r>
              <a:rPr lang="en-US" sz="2400" b="1" dirty="0" smtClean="0">
                <a:solidFill>
                  <a:srgbClr val="7030A0"/>
                </a:solidFill>
              </a:rPr>
              <a:t>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err="1" smtClean="0">
                <a:solidFill>
                  <a:srgbClr val="00B050"/>
                </a:solidFill>
              </a:rPr>
              <a:t>Pseudocode</a:t>
            </a:r>
            <a:r>
              <a:rPr lang="en-US" sz="2400" dirty="0" smtClean="0">
                <a:solidFill>
                  <a:schemeClr val="tx1"/>
                </a:solidFill>
              </a:rPr>
              <a:t> for </a:t>
            </a:r>
            <a:r>
              <a:rPr lang="en-US" sz="2400" b="1" dirty="0" smtClean="0">
                <a:solidFill>
                  <a:srgbClr val="00B0F0"/>
                </a:solidFill>
              </a:rPr>
              <a:t>converting </a:t>
            </a:r>
            <a:r>
              <a:rPr lang="en-US" sz="2400" dirty="0" smtClean="0">
                <a:solidFill>
                  <a:schemeClr val="tx1"/>
                </a:solidFill>
              </a:rPr>
              <a:t>an </a:t>
            </a:r>
            <a:r>
              <a:rPr lang="en-US" sz="2400" b="1" dirty="0" smtClean="0">
                <a:solidFill>
                  <a:srgbClr val="FF0000"/>
                </a:solidFill>
              </a:rPr>
              <a:t>Parenthesized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</a:rPr>
              <a:t>INFIX expression </a:t>
            </a:r>
            <a:r>
              <a:rPr lang="en-US" sz="2400" dirty="0" smtClean="0">
                <a:solidFill>
                  <a:schemeClr val="tx1"/>
                </a:solidFill>
              </a:rPr>
              <a:t>to </a:t>
            </a:r>
            <a:r>
              <a:rPr lang="en-US" sz="2400" b="1" dirty="0" smtClean="0">
                <a:solidFill>
                  <a:srgbClr val="7030A0"/>
                </a:solidFill>
              </a:rPr>
              <a:t>POSTFIX expression.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B050"/>
                </a:solidFill>
              </a:rPr>
              <a:t>Program</a:t>
            </a:r>
            <a:r>
              <a:rPr lang="en-US" sz="2400" dirty="0" smtClean="0">
                <a:solidFill>
                  <a:schemeClr val="tx1"/>
                </a:solidFill>
              </a:rPr>
              <a:t> For Converting </a:t>
            </a:r>
            <a:r>
              <a:rPr lang="en-US" sz="2400" b="1" u="sng" dirty="0" smtClean="0">
                <a:solidFill>
                  <a:srgbClr val="FF0000"/>
                </a:solidFill>
              </a:rPr>
              <a:t>Parenthesized INFIX To POSTFIX.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 smtClean="0">
              <a:solidFill>
                <a:srgbClr val="FF000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err="1" smtClean="0">
                <a:solidFill>
                  <a:srgbClr val="00B050"/>
                </a:solidFill>
              </a:rPr>
              <a:t>Pseudocode</a:t>
            </a:r>
            <a:r>
              <a:rPr lang="en-US" sz="2400" dirty="0" smtClean="0">
                <a:solidFill>
                  <a:schemeClr val="tx1"/>
                </a:solidFill>
              </a:rPr>
              <a:t> for </a:t>
            </a:r>
            <a:r>
              <a:rPr lang="en-US" sz="2400" b="1" dirty="0" smtClean="0">
                <a:solidFill>
                  <a:srgbClr val="00B0F0"/>
                </a:solidFill>
              </a:rPr>
              <a:t>converting </a:t>
            </a:r>
            <a:r>
              <a:rPr lang="en-US" sz="2400" dirty="0" smtClean="0">
                <a:solidFill>
                  <a:schemeClr val="tx1"/>
                </a:solidFill>
              </a:rPr>
              <a:t>an </a:t>
            </a:r>
            <a:r>
              <a:rPr lang="en-US" sz="2400" b="1" dirty="0" smtClean="0">
                <a:solidFill>
                  <a:srgbClr val="FF0000"/>
                </a:solidFill>
              </a:rPr>
              <a:t>Parenthesized INFIX expression </a:t>
            </a:r>
            <a:r>
              <a:rPr lang="en-US" sz="2400" dirty="0" smtClean="0">
                <a:solidFill>
                  <a:schemeClr val="tx1"/>
                </a:solidFill>
              </a:rPr>
              <a:t>to </a:t>
            </a:r>
            <a:r>
              <a:rPr lang="en-US" sz="2400" b="1" dirty="0" smtClean="0">
                <a:solidFill>
                  <a:srgbClr val="7030A0"/>
                </a:solidFill>
              </a:rPr>
              <a:t>PREFIX expression.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 smtClean="0">
              <a:solidFill>
                <a:srgbClr val="7030A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Program</a:t>
            </a:r>
            <a:r>
              <a:rPr lang="en-US" sz="2400" dirty="0" smtClean="0">
                <a:solidFill>
                  <a:schemeClr val="tx1"/>
                </a:solidFill>
              </a:rPr>
              <a:t> For Converting </a:t>
            </a:r>
            <a:r>
              <a:rPr lang="en-US" sz="2400" b="1" u="sng" dirty="0" err="1" smtClean="0">
                <a:solidFill>
                  <a:srgbClr val="7030A0"/>
                </a:solidFill>
              </a:rPr>
              <a:t>Parenthesiezed</a:t>
            </a:r>
            <a:r>
              <a:rPr lang="en-US" sz="2400" b="1" u="sng" dirty="0" smtClean="0">
                <a:solidFill>
                  <a:srgbClr val="7030A0"/>
                </a:solidFill>
              </a:rPr>
              <a:t> INFIX To PREFIX.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 smtClean="0">
              <a:solidFill>
                <a:srgbClr val="7030A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 smtClean="0">
              <a:solidFill>
                <a:srgbClr val="7030A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 smtClean="0">
              <a:solidFill>
                <a:srgbClr val="FF000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b="1" u="sng" dirty="0" smtClean="0">
              <a:solidFill>
                <a:srgbClr val="FF000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US" sz="2300" dirty="0" smtClean="0"/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 descr="C:\Users\Windows7\Desktop\DATA-STRUCTURES-with-Pyth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77110" y="214290"/>
            <a:ext cx="1500198" cy="107157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Oval 72"/>
          <p:cNvSpPr/>
          <p:nvPr/>
        </p:nvSpPr>
        <p:spPr>
          <a:xfrm>
            <a:off x="6143636" y="3500438"/>
            <a:ext cx="357190" cy="357190"/>
          </a:xfrm>
          <a:prstGeom prst="ellipse">
            <a:avLst/>
          </a:prstGeom>
        </p:spPr>
        <p:style>
          <a:lnRef idx="2">
            <a:schemeClr val="dk1"/>
          </a:lnRef>
          <a:fillRef idx="1001">
            <a:schemeClr val="lt2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4" name="Oval 73"/>
          <p:cNvSpPr/>
          <p:nvPr/>
        </p:nvSpPr>
        <p:spPr>
          <a:xfrm>
            <a:off x="5429256" y="4071942"/>
            <a:ext cx="357190" cy="357190"/>
          </a:xfrm>
          <a:prstGeom prst="ellipse">
            <a:avLst/>
          </a:prstGeom>
        </p:spPr>
        <p:style>
          <a:lnRef idx="2">
            <a:schemeClr val="dk1"/>
          </a:lnRef>
          <a:fillRef idx="1001">
            <a:schemeClr val="lt2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5" name="Oval 74"/>
          <p:cNvSpPr/>
          <p:nvPr/>
        </p:nvSpPr>
        <p:spPr>
          <a:xfrm>
            <a:off x="2714612" y="3500438"/>
            <a:ext cx="357190" cy="357190"/>
          </a:xfrm>
          <a:prstGeom prst="ellipse">
            <a:avLst/>
          </a:prstGeom>
        </p:spPr>
        <p:style>
          <a:lnRef idx="2">
            <a:schemeClr val="dk1"/>
          </a:lnRef>
          <a:fillRef idx="1001">
            <a:schemeClr val="lt2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6" name="Oval 75"/>
          <p:cNvSpPr/>
          <p:nvPr/>
        </p:nvSpPr>
        <p:spPr>
          <a:xfrm>
            <a:off x="2714612" y="4071942"/>
            <a:ext cx="357190" cy="357190"/>
          </a:xfrm>
          <a:prstGeom prst="ellipse">
            <a:avLst/>
          </a:prstGeom>
        </p:spPr>
        <p:style>
          <a:lnRef idx="2">
            <a:schemeClr val="dk1"/>
          </a:lnRef>
          <a:fillRef idx="1001">
            <a:schemeClr val="lt2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7" name="Oval 76"/>
          <p:cNvSpPr/>
          <p:nvPr/>
        </p:nvSpPr>
        <p:spPr>
          <a:xfrm>
            <a:off x="2714612" y="4714884"/>
            <a:ext cx="357190" cy="357190"/>
          </a:xfrm>
          <a:prstGeom prst="ellipse">
            <a:avLst/>
          </a:prstGeom>
        </p:spPr>
        <p:style>
          <a:lnRef idx="2">
            <a:schemeClr val="dk1"/>
          </a:lnRef>
          <a:fillRef idx="1001">
            <a:schemeClr val="lt2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2" name="Oval 71"/>
          <p:cNvSpPr/>
          <p:nvPr/>
        </p:nvSpPr>
        <p:spPr>
          <a:xfrm>
            <a:off x="4071934" y="5214950"/>
            <a:ext cx="1285884" cy="428628"/>
          </a:xfrm>
          <a:prstGeom prst="ellipse">
            <a:avLst/>
          </a:prstGeom>
        </p:spPr>
        <p:style>
          <a:lnRef idx="2">
            <a:schemeClr val="dk1"/>
          </a:lnRef>
          <a:fillRef idx="1001">
            <a:schemeClr val="lt2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1" name="Oval 70"/>
          <p:cNvSpPr/>
          <p:nvPr/>
        </p:nvSpPr>
        <p:spPr>
          <a:xfrm>
            <a:off x="2643174" y="5214950"/>
            <a:ext cx="1214446" cy="428628"/>
          </a:xfrm>
          <a:prstGeom prst="ellipse">
            <a:avLst/>
          </a:prstGeom>
        </p:spPr>
        <p:style>
          <a:lnRef idx="2">
            <a:schemeClr val="dk1"/>
          </a:lnRef>
          <a:fillRef idx="1001">
            <a:schemeClr val="lt2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0" name="Oval 69"/>
          <p:cNvSpPr/>
          <p:nvPr/>
        </p:nvSpPr>
        <p:spPr>
          <a:xfrm>
            <a:off x="4286248" y="4643446"/>
            <a:ext cx="1285884" cy="428628"/>
          </a:xfrm>
          <a:prstGeom prst="ellipse">
            <a:avLst/>
          </a:prstGeom>
        </p:spPr>
        <p:style>
          <a:lnRef idx="2">
            <a:schemeClr val="dk1"/>
          </a:lnRef>
          <a:fillRef idx="1001">
            <a:schemeClr val="lt2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9" name="Oval 68"/>
          <p:cNvSpPr/>
          <p:nvPr/>
        </p:nvSpPr>
        <p:spPr>
          <a:xfrm>
            <a:off x="4500562" y="3500438"/>
            <a:ext cx="571504" cy="428628"/>
          </a:xfrm>
          <a:prstGeom prst="ellipse">
            <a:avLst/>
          </a:prstGeom>
        </p:spPr>
        <p:style>
          <a:lnRef idx="2">
            <a:schemeClr val="dk1"/>
          </a:lnRef>
          <a:fillRef idx="1001">
            <a:schemeClr val="lt2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8" name="Oval 67"/>
          <p:cNvSpPr/>
          <p:nvPr/>
        </p:nvSpPr>
        <p:spPr>
          <a:xfrm>
            <a:off x="4286248" y="4071942"/>
            <a:ext cx="857256" cy="428628"/>
          </a:xfrm>
          <a:prstGeom prst="ellipse">
            <a:avLst/>
          </a:prstGeom>
        </p:spPr>
        <p:style>
          <a:lnRef idx="2">
            <a:schemeClr val="dk1"/>
          </a:lnRef>
          <a:fillRef idx="1001">
            <a:schemeClr val="lt2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7" name="Oval 66"/>
          <p:cNvSpPr/>
          <p:nvPr/>
        </p:nvSpPr>
        <p:spPr>
          <a:xfrm>
            <a:off x="3214678" y="4071942"/>
            <a:ext cx="857256" cy="428628"/>
          </a:xfrm>
          <a:prstGeom prst="ellipse">
            <a:avLst/>
          </a:prstGeom>
        </p:spPr>
        <p:style>
          <a:lnRef idx="2">
            <a:schemeClr val="dk1"/>
          </a:lnRef>
          <a:fillRef idx="1001">
            <a:schemeClr val="lt2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6" name="Oval 65"/>
          <p:cNvSpPr/>
          <p:nvPr/>
        </p:nvSpPr>
        <p:spPr>
          <a:xfrm>
            <a:off x="3214678" y="4643446"/>
            <a:ext cx="857256" cy="428628"/>
          </a:xfrm>
          <a:prstGeom prst="ellipse">
            <a:avLst/>
          </a:prstGeom>
        </p:spPr>
        <p:style>
          <a:lnRef idx="2">
            <a:schemeClr val="dk1"/>
          </a:lnRef>
          <a:fillRef idx="1001">
            <a:schemeClr val="lt2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5" name="Oval 64"/>
          <p:cNvSpPr/>
          <p:nvPr/>
        </p:nvSpPr>
        <p:spPr>
          <a:xfrm>
            <a:off x="3214678" y="3500438"/>
            <a:ext cx="857256" cy="428628"/>
          </a:xfrm>
          <a:prstGeom prst="ellipse">
            <a:avLst/>
          </a:prstGeom>
        </p:spPr>
        <p:style>
          <a:lnRef idx="2">
            <a:schemeClr val="dk1"/>
          </a:lnRef>
          <a:fillRef idx="1001">
            <a:schemeClr val="lt2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3" name="Oval 62"/>
          <p:cNvSpPr/>
          <p:nvPr/>
        </p:nvSpPr>
        <p:spPr>
          <a:xfrm>
            <a:off x="2643174" y="2928934"/>
            <a:ext cx="357190" cy="357190"/>
          </a:xfrm>
          <a:prstGeom prst="ellipse">
            <a:avLst/>
          </a:prstGeom>
        </p:spPr>
        <p:style>
          <a:lnRef idx="2">
            <a:schemeClr val="dk1"/>
          </a:lnRef>
          <a:fillRef idx="1001">
            <a:schemeClr val="lt2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4" name="Oval 63"/>
          <p:cNvSpPr/>
          <p:nvPr/>
        </p:nvSpPr>
        <p:spPr>
          <a:xfrm>
            <a:off x="3214678" y="2857496"/>
            <a:ext cx="857256" cy="428628"/>
          </a:xfrm>
          <a:prstGeom prst="ellipse">
            <a:avLst/>
          </a:prstGeom>
        </p:spPr>
        <p:style>
          <a:lnRef idx="2">
            <a:schemeClr val="dk1"/>
          </a:lnRef>
          <a:fillRef idx="1001">
            <a:schemeClr val="lt2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9" name="Oval 58"/>
          <p:cNvSpPr/>
          <p:nvPr/>
        </p:nvSpPr>
        <p:spPr>
          <a:xfrm>
            <a:off x="4429124" y="2928934"/>
            <a:ext cx="357190" cy="357190"/>
          </a:xfrm>
          <a:prstGeom prst="ellipse">
            <a:avLst/>
          </a:prstGeom>
        </p:spPr>
        <p:style>
          <a:lnRef idx="2">
            <a:schemeClr val="dk1"/>
          </a:lnRef>
          <a:fillRef idx="1001">
            <a:schemeClr val="lt2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0" name="Oval 59"/>
          <p:cNvSpPr/>
          <p:nvPr/>
        </p:nvSpPr>
        <p:spPr>
          <a:xfrm>
            <a:off x="5000628" y="2928934"/>
            <a:ext cx="357190" cy="357190"/>
          </a:xfrm>
          <a:prstGeom prst="ellipse">
            <a:avLst/>
          </a:prstGeom>
        </p:spPr>
        <p:style>
          <a:lnRef idx="2">
            <a:schemeClr val="dk1"/>
          </a:lnRef>
          <a:fillRef idx="1001">
            <a:schemeClr val="lt2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1" name="Oval 60"/>
          <p:cNvSpPr/>
          <p:nvPr/>
        </p:nvSpPr>
        <p:spPr>
          <a:xfrm>
            <a:off x="5572132" y="2928934"/>
            <a:ext cx="357190" cy="357190"/>
          </a:xfrm>
          <a:prstGeom prst="ellipse">
            <a:avLst/>
          </a:prstGeom>
        </p:spPr>
        <p:style>
          <a:lnRef idx="2">
            <a:schemeClr val="dk1"/>
          </a:lnRef>
          <a:fillRef idx="1001">
            <a:schemeClr val="lt2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2" name="Oval 61"/>
          <p:cNvSpPr/>
          <p:nvPr/>
        </p:nvSpPr>
        <p:spPr>
          <a:xfrm>
            <a:off x="6357950" y="2928934"/>
            <a:ext cx="357190" cy="357190"/>
          </a:xfrm>
          <a:prstGeom prst="ellipse">
            <a:avLst/>
          </a:prstGeom>
        </p:spPr>
        <p:style>
          <a:lnRef idx="2">
            <a:schemeClr val="dk1"/>
          </a:lnRef>
          <a:fillRef idx="1001">
            <a:schemeClr val="lt2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4" name="Oval 53"/>
          <p:cNvSpPr/>
          <p:nvPr/>
        </p:nvSpPr>
        <p:spPr>
          <a:xfrm>
            <a:off x="2643174" y="2357430"/>
            <a:ext cx="357190" cy="357190"/>
          </a:xfrm>
          <a:prstGeom prst="ellipse">
            <a:avLst/>
          </a:prstGeom>
        </p:spPr>
        <p:style>
          <a:lnRef idx="2">
            <a:schemeClr val="dk1"/>
          </a:lnRef>
          <a:fillRef idx="1001">
            <a:schemeClr val="lt2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6" name="Oval 55"/>
          <p:cNvSpPr/>
          <p:nvPr/>
        </p:nvSpPr>
        <p:spPr>
          <a:xfrm>
            <a:off x="3428992" y="2357430"/>
            <a:ext cx="571504" cy="357190"/>
          </a:xfrm>
          <a:prstGeom prst="ellipse">
            <a:avLst/>
          </a:prstGeom>
        </p:spPr>
        <p:style>
          <a:lnRef idx="2">
            <a:schemeClr val="dk1"/>
          </a:lnRef>
          <a:fillRef idx="1001">
            <a:schemeClr val="lt2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7" name="Oval 56"/>
          <p:cNvSpPr/>
          <p:nvPr/>
        </p:nvSpPr>
        <p:spPr>
          <a:xfrm>
            <a:off x="4214810" y="2357430"/>
            <a:ext cx="357190" cy="357190"/>
          </a:xfrm>
          <a:prstGeom prst="ellipse">
            <a:avLst/>
          </a:prstGeom>
        </p:spPr>
        <p:style>
          <a:lnRef idx="2">
            <a:schemeClr val="dk1"/>
          </a:lnRef>
          <a:fillRef idx="1001">
            <a:schemeClr val="lt2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Oval 49"/>
          <p:cNvSpPr/>
          <p:nvPr/>
        </p:nvSpPr>
        <p:spPr>
          <a:xfrm>
            <a:off x="5072066" y="2357430"/>
            <a:ext cx="357190" cy="357190"/>
          </a:xfrm>
          <a:prstGeom prst="ellipse">
            <a:avLst/>
          </a:prstGeom>
        </p:spPr>
        <p:style>
          <a:lnRef idx="2">
            <a:schemeClr val="dk1"/>
          </a:lnRef>
          <a:fillRef idx="1001">
            <a:schemeClr val="lt2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1" name="Oval 50"/>
          <p:cNvSpPr/>
          <p:nvPr/>
        </p:nvSpPr>
        <p:spPr>
          <a:xfrm>
            <a:off x="5643570" y="2357430"/>
            <a:ext cx="357190" cy="357190"/>
          </a:xfrm>
          <a:prstGeom prst="ellipse">
            <a:avLst/>
          </a:prstGeom>
        </p:spPr>
        <p:style>
          <a:lnRef idx="2">
            <a:schemeClr val="dk1"/>
          </a:lnRef>
          <a:fillRef idx="1001">
            <a:schemeClr val="lt2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2" name="Oval 51"/>
          <p:cNvSpPr/>
          <p:nvPr/>
        </p:nvSpPr>
        <p:spPr>
          <a:xfrm>
            <a:off x="6215074" y="2357430"/>
            <a:ext cx="357190" cy="357190"/>
          </a:xfrm>
          <a:prstGeom prst="ellipse">
            <a:avLst/>
          </a:prstGeom>
        </p:spPr>
        <p:style>
          <a:lnRef idx="2">
            <a:schemeClr val="dk1"/>
          </a:lnRef>
          <a:fillRef idx="1001">
            <a:schemeClr val="lt2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3" name="Oval 52"/>
          <p:cNvSpPr/>
          <p:nvPr/>
        </p:nvSpPr>
        <p:spPr>
          <a:xfrm>
            <a:off x="7000892" y="2357430"/>
            <a:ext cx="357190" cy="357190"/>
          </a:xfrm>
          <a:prstGeom prst="ellipse">
            <a:avLst/>
          </a:prstGeom>
        </p:spPr>
        <p:style>
          <a:lnRef idx="2">
            <a:schemeClr val="dk1"/>
          </a:lnRef>
          <a:fillRef idx="1001">
            <a:schemeClr val="lt2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Oval 36"/>
          <p:cNvSpPr/>
          <p:nvPr/>
        </p:nvSpPr>
        <p:spPr>
          <a:xfrm>
            <a:off x="3786182" y="1785926"/>
            <a:ext cx="357190" cy="357190"/>
          </a:xfrm>
          <a:prstGeom prst="ellipse">
            <a:avLst/>
          </a:prstGeom>
        </p:spPr>
        <p:style>
          <a:lnRef idx="2">
            <a:schemeClr val="dk1"/>
          </a:lnRef>
          <a:fillRef idx="1001">
            <a:schemeClr val="lt2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Oval 37"/>
          <p:cNvSpPr/>
          <p:nvPr/>
        </p:nvSpPr>
        <p:spPr>
          <a:xfrm>
            <a:off x="4357686" y="1785926"/>
            <a:ext cx="357190" cy="357190"/>
          </a:xfrm>
          <a:prstGeom prst="ellipse">
            <a:avLst/>
          </a:prstGeom>
        </p:spPr>
        <p:style>
          <a:lnRef idx="2">
            <a:schemeClr val="dk1"/>
          </a:lnRef>
          <a:fillRef idx="1001">
            <a:schemeClr val="lt2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Oval 38"/>
          <p:cNvSpPr/>
          <p:nvPr/>
        </p:nvSpPr>
        <p:spPr>
          <a:xfrm>
            <a:off x="5429256" y="1785926"/>
            <a:ext cx="357190" cy="357190"/>
          </a:xfrm>
          <a:prstGeom prst="ellipse">
            <a:avLst/>
          </a:prstGeom>
        </p:spPr>
        <p:style>
          <a:lnRef idx="2">
            <a:schemeClr val="dk1"/>
          </a:lnRef>
          <a:fillRef idx="1001">
            <a:schemeClr val="lt2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Oval 39"/>
          <p:cNvSpPr/>
          <p:nvPr/>
        </p:nvSpPr>
        <p:spPr>
          <a:xfrm>
            <a:off x="6000760" y="1785926"/>
            <a:ext cx="357190" cy="357190"/>
          </a:xfrm>
          <a:prstGeom prst="ellipse">
            <a:avLst/>
          </a:prstGeom>
        </p:spPr>
        <p:style>
          <a:lnRef idx="2">
            <a:schemeClr val="dk1"/>
          </a:lnRef>
          <a:fillRef idx="1001">
            <a:schemeClr val="lt2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Oval 40"/>
          <p:cNvSpPr/>
          <p:nvPr/>
        </p:nvSpPr>
        <p:spPr>
          <a:xfrm>
            <a:off x="6572264" y="1785926"/>
            <a:ext cx="357190" cy="357190"/>
          </a:xfrm>
          <a:prstGeom prst="ellipse">
            <a:avLst/>
          </a:prstGeom>
        </p:spPr>
        <p:style>
          <a:lnRef idx="2">
            <a:schemeClr val="dk1"/>
          </a:lnRef>
          <a:fillRef idx="1001">
            <a:schemeClr val="lt2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Oval 41"/>
          <p:cNvSpPr/>
          <p:nvPr/>
        </p:nvSpPr>
        <p:spPr>
          <a:xfrm>
            <a:off x="7358082" y="1785926"/>
            <a:ext cx="357190" cy="357190"/>
          </a:xfrm>
          <a:prstGeom prst="ellipse">
            <a:avLst/>
          </a:prstGeom>
        </p:spPr>
        <p:style>
          <a:lnRef idx="2">
            <a:schemeClr val="dk1"/>
          </a:lnRef>
          <a:fillRef idx="1001">
            <a:schemeClr val="lt2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Oval 34"/>
          <p:cNvSpPr/>
          <p:nvPr/>
        </p:nvSpPr>
        <p:spPr>
          <a:xfrm>
            <a:off x="2500298" y="1785926"/>
            <a:ext cx="357190" cy="357190"/>
          </a:xfrm>
          <a:prstGeom prst="ellipse">
            <a:avLst/>
          </a:prstGeom>
        </p:spPr>
        <p:style>
          <a:lnRef idx="2">
            <a:schemeClr val="dk1"/>
          </a:lnRef>
          <a:fillRef idx="1001">
            <a:schemeClr val="lt2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Oval 35"/>
          <p:cNvSpPr/>
          <p:nvPr/>
        </p:nvSpPr>
        <p:spPr>
          <a:xfrm>
            <a:off x="3214678" y="1785926"/>
            <a:ext cx="357190" cy="357190"/>
          </a:xfrm>
          <a:prstGeom prst="ellipse">
            <a:avLst/>
          </a:prstGeom>
        </p:spPr>
        <p:style>
          <a:lnRef idx="2">
            <a:schemeClr val="dk1"/>
          </a:lnRef>
          <a:fillRef idx="1001">
            <a:schemeClr val="lt2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142852"/>
            <a:ext cx="8534400" cy="714380"/>
          </a:xfrm>
        </p:spPr>
        <p:txBody>
          <a:bodyPr>
            <a:normAutofit/>
          </a:bodyPr>
          <a:lstStyle/>
          <a:p>
            <a:r>
              <a:rPr lang="en-US" b="1" dirty="0" smtClean="0"/>
              <a:t>Examples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627966" cy="4854280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		</a:t>
            </a:r>
          </a:p>
          <a:p>
            <a:pPr marL="514350" indent="-514350">
              <a:buNone/>
            </a:pPr>
            <a:r>
              <a:rPr lang="en-US" sz="2400" dirty="0" smtClean="0"/>
              <a:t>		    </a:t>
            </a:r>
            <a:r>
              <a:rPr lang="en-US" sz="2400" dirty="0" smtClean="0">
                <a:solidFill>
                  <a:schemeClr val="tx1"/>
                </a:solidFill>
              </a:rPr>
              <a:t>INFIX   :   A  * (  B  </a:t>
            </a:r>
            <a:r>
              <a:rPr lang="en-US" sz="2400" dirty="0" smtClean="0"/>
              <a:t>+</a:t>
            </a:r>
            <a:r>
              <a:rPr lang="en-US" sz="2400" dirty="0" smtClean="0">
                <a:solidFill>
                  <a:schemeClr val="tx1"/>
                </a:solidFill>
              </a:rPr>
              <a:t>  C   </a:t>
            </a:r>
            <a:r>
              <a:rPr lang="en-US" sz="2400" dirty="0" smtClean="0"/>
              <a:t>-</a:t>
            </a:r>
            <a:r>
              <a:rPr lang="en-US" sz="2400" dirty="0" smtClean="0">
                <a:solidFill>
                  <a:schemeClr val="tx1"/>
                </a:solidFill>
              </a:rPr>
              <a:t>   D   )   </a:t>
            </a:r>
            <a:r>
              <a:rPr lang="en-US" sz="2400" dirty="0" smtClean="0"/>
              <a:t>/  (</a:t>
            </a:r>
            <a:r>
              <a:rPr lang="en-US" sz="2400" dirty="0" smtClean="0">
                <a:solidFill>
                  <a:schemeClr val="tx1"/>
                </a:solidFill>
              </a:rPr>
              <a:t>   F   *  G  +  E  ) $   H</a:t>
            </a:r>
          </a:p>
          <a:p>
            <a:pPr marL="514350" indent="-514350">
              <a:buNone/>
            </a:pPr>
            <a:r>
              <a:rPr lang="en-US" sz="2400" dirty="0" smtClean="0"/>
              <a:t>	</a:t>
            </a:r>
          </a:p>
          <a:p>
            <a:pPr marL="514350" indent="-514350">
              <a:buNone/>
            </a:pPr>
            <a:r>
              <a:rPr lang="en-US" sz="2400" dirty="0" smtClean="0"/>
              <a:t>			         A   *  (  BC+  -  D  )  / (  F   *  G  +  E  )  $  H</a:t>
            </a:r>
          </a:p>
          <a:p>
            <a:pPr marL="514350" indent="-514350">
              <a:buNone/>
            </a:pPr>
            <a:endParaRPr lang="en-US" sz="2400" dirty="0" smtClean="0"/>
          </a:p>
          <a:p>
            <a:pPr marL="514350" indent="-514350">
              <a:buNone/>
            </a:pPr>
            <a:r>
              <a:rPr lang="en-US" sz="2400" dirty="0" smtClean="0"/>
              <a:t>			          A  *  BC+D-  / (  F  *  G  +   E  )  $  H</a:t>
            </a:r>
          </a:p>
          <a:p>
            <a:pPr marL="514350" indent="-514350">
              <a:buNone/>
            </a:pPr>
            <a:endParaRPr lang="en-US" sz="2400" dirty="0" smtClean="0"/>
          </a:p>
          <a:p>
            <a:pPr marL="514350" indent="-514350">
              <a:buNone/>
            </a:pPr>
            <a:r>
              <a:rPr lang="en-US" sz="2400" dirty="0" smtClean="0"/>
              <a:t>			          A  *  BC+D-  /  (  FG*  +  E  )  $  H</a:t>
            </a:r>
          </a:p>
          <a:p>
            <a:pPr marL="514350" indent="-514350">
              <a:buNone/>
            </a:pPr>
            <a:endParaRPr lang="en-US" sz="2400" dirty="0" smtClean="0"/>
          </a:p>
          <a:p>
            <a:pPr marL="514350" indent="-514350">
              <a:buNone/>
            </a:pPr>
            <a:r>
              <a:rPr lang="en-US" sz="2400" dirty="0" smtClean="0"/>
              <a:t>			          A  *  BC+D-  /  FG*E+  $  H</a:t>
            </a:r>
          </a:p>
          <a:p>
            <a:pPr marL="514350" indent="-514350">
              <a:buNone/>
            </a:pPr>
            <a:endParaRPr lang="en-US" sz="2400" dirty="0" smtClean="0"/>
          </a:p>
          <a:p>
            <a:pPr marL="514350" indent="-514350">
              <a:buNone/>
            </a:pPr>
            <a:r>
              <a:rPr lang="en-US" sz="2400" dirty="0" smtClean="0"/>
              <a:t>			          A  *  BC+D-  /  FG*E+H$</a:t>
            </a:r>
          </a:p>
          <a:p>
            <a:pPr marL="514350" indent="-514350">
              <a:buNone/>
            </a:pPr>
            <a:endParaRPr lang="en-US" sz="2400" dirty="0" smtClean="0"/>
          </a:p>
          <a:p>
            <a:pPr marL="514350" indent="-514350">
              <a:buNone/>
            </a:pPr>
            <a:r>
              <a:rPr lang="en-US" sz="2400" dirty="0" smtClean="0"/>
              <a:t>                                         ABC+D-*  /  FG*E+H$</a:t>
            </a:r>
          </a:p>
          <a:p>
            <a:pPr marL="514350" indent="-514350">
              <a:buNone/>
            </a:pPr>
            <a:endParaRPr lang="en-US" sz="2400" dirty="0" smtClean="0"/>
          </a:p>
          <a:p>
            <a:pPr marL="514350" indent="-514350">
              <a:buNone/>
            </a:pPr>
            <a:r>
              <a:rPr lang="en-US" sz="2400" dirty="0" smtClean="0"/>
              <a:t>	                   ANS:  ABC+D-*FG*E+H$/</a:t>
            </a:r>
          </a:p>
          <a:p>
            <a:pPr marL="514350" indent="-514350">
              <a:buNone/>
            </a:pPr>
            <a:endParaRPr lang="en-US" sz="2400" dirty="0" smtClean="0"/>
          </a:p>
          <a:p>
            <a:pPr marL="514350" indent="-514350">
              <a:buNone/>
            </a:pPr>
            <a:endParaRPr lang="en-US" sz="24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 descr="C:\Users\Windows7\Desktop\DATA-STRUCTURES-with-Pyth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77110" y="214290"/>
            <a:ext cx="1500198" cy="107157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357166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Practically Converting</a:t>
            </a:r>
            <a:br>
              <a:rPr lang="en-US" b="1" dirty="0" smtClean="0"/>
            </a:br>
            <a:r>
              <a:rPr lang="en-US" b="1" dirty="0" smtClean="0"/>
              <a:t>POSTFIX Expression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842248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US" sz="2300" dirty="0" smtClean="0"/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 descr="C:\Users\Windows7\Desktop\DATA-STRUCTURES-with-Pyth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77110" y="214290"/>
            <a:ext cx="1500198" cy="1071570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500034" y="1500174"/>
            <a:ext cx="4302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EXPRESSION : A*(B+C-D)/(F*G+E)$H</a:t>
            </a:r>
            <a:endParaRPr lang="en-IN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42843" y="2428868"/>
          <a:ext cx="3786215" cy="4079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57323"/>
                <a:gridCol w="857256"/>
                <a:gridCol w="157163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Elements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Stack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Postfix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*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*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*,(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*,(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AB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*,(,+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AB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*,(,+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ABC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*,(,-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ABC+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*,(,-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ABC+D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*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ABC+D-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/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/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ABC+D-*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4000496" y="2428869"/>
          <a:ext cx="5000660" cy="407196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1804"/>
                <a:gridCol w="1129183"/>
                <a:gridCol w="2419673"/>
              </a:tblGrid>
              <a:tr h="40420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Elements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Stack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Postfix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/,(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ABC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/,(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ABC+D-*</a:t>
                      </a:r>
                      <a:endParaRPr lang="en-IN" dirty="0"/>
                    </a:p>
                  </a:txBody>
                  <a:tcPr/>
                </a:tc>
              </a:tr>
              <a:tr h="17336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*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/,(,*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ABC+D-*F</a:t>
                      </a:r>
                      <a:endParaRPr lang="en-IN" dirty="0"/>
                    </a:p>
                  </a:txBody>
                  <a:tcPr/>
                </a:tc>
              </a:tr>
              <a:tr h="17336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/,(,*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ABC+D-*FG</a:t>
                      </a:r>
                      <a:endParaRPr lang="en-IN" dirty="0"/>
                    </a:p>
                  </a:txBody>
                  <a:tcPr/>
                </a:tc>
              </a:tr>
              <a:tr h="17336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/,(,+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ABC+D-*FG</a:t>
                      </a:r>
                      <a:r>
                        <a:rPr lang="en-IN" dirty="0" smtClean="0"/>
                        <a:t>*</a:t>
                      </a:r>
                    </a:p>
                  </a:txBody>
                  <a:tcPr/>
                </a:tc>
              </a:tr>
              <a:tr h="17336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/,(,+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ABC+D-*FG*E</a:t>
                      </a:r>
                      <a:endParaRPr lang="en-IN" dirty="0"/>
                    </a:p>
                  </a:txBody>
                  <a:tcPr/>
                </a:tc>
              </a:tr>
              <a:tr h="17336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/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ABC+D-*FG*E</a:t>
                      </a:r>
                      <a:r>
                        <a:rPr lang="en-IN" dirty="0" smtClean="0"/>
                        <a:t>+</a:t>
                      </a:r>
                    </a:p>
                  </a:txBody>
                  <a:tcPr/>
                </a:tc>
              </a:tr>
              <a:tr h="17336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/,$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ABC+D-*FG*E</a:t>
                      </a:r>
                      <a:r>
                        <a:rPr lang="en-IN" dirty="0" smtClean="0"/>
                        <a:t>+</a:t>
                      </a:r>
                    </a:p>
                  </a:txBody>
                  <a:tcPr/>
                </a:tc>
              </a:tr>
              <a:tr h="17336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/,$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ABC+D-*FG*E</a:t>
                      </a:r>
                      <a:r>
                        <a:rPr lang="en-IN" dirty="0" smtClean="0"/>
                        <a:t>+H</a:t>
                      </a:r>
                    </a:p>
                  </a:txBody>
                  <a:tcPr/>
                </a:tc>
              </a:tr>
              <a:tr h="17336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END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EMPTY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ABC+D-*FG*E</a:t>
                      </a:r>
                      <a:r>
                        <a:rPr lang="en-IN" dirty="0" smtClean="0"/>
                        <a:t>+H/$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429256" y="1500174"/>
            <a:ext cx="31454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POSTFIX : AB*C/EF$*G-H+</a:t>
            </a:r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142852"/>
            <a:ext cx="8534400" cy="985822"/>
          </a:xfrm>
        </p:spPr>
        <p:txBody>
          <a:bodyPr>
            <a:normAutofit fontScale="90000"/>
          </a:bodyPr>
          <a:lstStyle/>
          <a:p>
            <a:r>
              <a:rPr lang="en-US" b="1" dirty="0" err="1" smtClean="0"/>
              <a:t>Pseudocode</a:t>
            </a:r>
            <a:r>
              <a:rPr lang="en-US" b="1" dirty="0" smtClean="0"/>
              <a:t> For Converting</a:t>
            </a:r>
            <a:br>
              <a:rPr lang="en-US" b="1" dirty="0" smtClean="0"/>
            </a:br>
            <a:r>
              <a:rPr lang="en-US" b="1" dirty="0" smtClean="0"/>
              <a:t>An INFIX To POSTFIX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8876" y="1428736"/>
            <a:ext cx="8770842" cy="5143536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+mj-lt"/>
              <a:buAutoNum type="arabicPeriod"/>
            </a:pPr>
            <a:r>
              <a:rPr lang="en-US" sz="2400" b="1" dirty="0" smtClean="0">
                <a:solidFill>
                  <a:srgbClr val="FF0000"/>
                </a:solidFill>
              </a:rPr>
              <a:t>Scan</a:t>
            </a:r>
            <a:r>
              <a:rPr lang="en-US" sz="2400" dirty="0" smtClean="0">
                <a:solidFill>
                  <a:schemeClr val="tx1"/>
                </a:solidFill>
              </a:rPr>
              <a:t> the </a:t>
            </a:r>
            <a:r>
              <a:rPr lang="en-US" sz="2400" b="1" dirty="0" smtClean="0">
                <a:solidFill>
                  <a:srgbClr val="00B050"/>
                </a:solidFill>
              </a:rPr>
              <a:t>INFIX</a:t>
            </a:r>
            <a:r>
              <a:rPr lang="en-US" sz="2400" dirty="0" smtClean="0">
                <a:solidFill>
                  <a:schemeClr val="tx1"/>
                </a:solidFill>
              </a:rPr>
              <a:t> Expression from </a:t>
            </a:r>
            <a:r>
              <a:rPr lang="en-US" sz="2400" b="1" u="sng" dirty="0" smtClean="0">
                <a:solidFill>
                  <a:srgbClr val="0070C0"/>
                </a:solidFill>
              </a:rPr>
              <a:t>Left To Right </a:t>
            </a:r>
            <a:r>
              <a:rPr lang="en-US" sz="2400" dirty="0" smtClean="0">
                <a:solidFill>
                  <a:schemeClr val="tx1"/>
                </a:solidFill>
              </a:rPr>
              <a:t>and proceed </a:t>
            </a:r>
            <a:r>
              <a:rPr lang="en-US" sz="2400" b="1" dirty="0" smtClean="0">
                <a:solidFill>
                  <a:srgbClr val="7030A0"/>
                </a:solidFill>
              </a:rPr>
              <a:t>normally</a:t>
            </a:r>
            <a:r>
              <a:rPr lang="en-US" sz="2400" dirty="0" smtClean="0">
                <a:solidFill>
                  <a:schemeClr val="tx1"/>
                </a:solidFill>
              </a:rPr>
              <a:t> until an opening bracket arrives.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+mj-lt"/>
              <a:buAutoNum type="arabicPeriod"/>
            </a:pPr>
            <a:r>
              <a:rPr lang="en-US" sz="2400" b="1" dirty="0" smtClean="0">
                <a:solidFill>
                  <a:srgbClr val="00B050"/>
                </a:solidFill>
              </a:rPr>
              <a:t>As soon as</a:t>
            </a:r>
            <a:r>
              <a:rPr lang="en-US" sz="2400" dirty="0" smtClean="0">
                <a:solidFill>
                  <a:schemeClr val="tx1"/>
                </a:solidFill>
              </a:rPr>
              <a:t> an </a:t>
            </a:r>
            <a:r>
              <a:rPr lang="en-US" sz="2400" b="1" dirty="0" smtClean="0">
                <a:solidFill>
                  <a:srgbClr val="FF0000"/>
                </a:solidFill>
              </a:rPr>
              <a:t>opening bracket</a:t>
            </a:r>
            <a:r>
              <a:rPr lang="en-US" sz="2400" dirty="0" smtClean="0">
                <a:solidFill>
                  <a:schemeClr val="tx1"/>
                </a:solidFill>
              </a:rPr>
              <a:t> arrives </a:t>
            </a:r>
            <a:r>
              <a:rPr lang="en-US" sz="2400" b="1" dirty="0" smtClean="0">
                <a:solidFill>
                  <a:srgbClr val="0070C0"/>
                </a:solidFill>
              </a:rPr>
              <a:t>PUSH</a:t>
            </a:r>
            <a:r>
              <a:rPr lang="en-US" sz="2400" dirty="0" smtClean="0">
                <a:solidFill>
                  <a:schemeClr val="tx1"/>
                </a:solidFill>
              </a:rPr>
              <a:t> it in the  </a:t>
            </a:r>
            <a:r>
              <a:rPr lang="en-US" sz="2400" b="1" dirty="0" smtClean="0">
                <a:solidFill>
                  <a:srgbClr val="7030A0"/>
                </a:solidFill>
              </a:rPr>
              <a:t>Stack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+mj-lt"/>
              <a:buAutoNum type="arabicPeriod"/>
            </a:pPr>
            <a:r>
              <a:rPr lang="en-US" sz="2400" dirty="0" smtClean="0">
                <a:solidFill>
                  <a:schemeClr val="tx1"/>
                </a:solidFill>
              </a:rPr>
              <a:t>Also </a:t>
            </a:r>
            <a:r>
              <a:rPr lang="en-US" sz="2400" b="1" dirty="0" smtClean="0">
                <a:solidFill>
                  <a:srgbClr val="FF0000"/>
                </a:solidFill>
              </a:rPr>
              <a:t>PUSH</a:t>
            </a:r>
            <a:r>
              <a:rPr lang="en-US" sz="2400" dirty="0" smtClean="0">
                <a:solidFill>
                  <a:schemeClr val="tx1"/>
                </a:solidFill>
              </a:rPr>
              <a:t> the </a:t>
            </a:r>
            <a:r>
              <a:rPr lang="en-US" sz="2400" b="1" dirty="0" smtClean="0">
                <a:solidFill>
                  <a:srgbClr val="0070C0"/>
                </a:solidFill>
              </a:rPr>
              <a:t>first operator </a:t>
            </a:r>
            <a:r>
              <a:rPr lang="en-US" sz="2400" dirty="0" smtClean="0">
                <a:solidFill>
                  <a:schemeClr val="tx1"/>
                </a:solidFill>
              </a:rPr>
              <a:t>in the </a:t>
            </a:r>
            <a:r>
              <a:rPr lang="en-US" sz="2400" b="1" dirty="0" smtClean="0">
                <a:solidFill>
                  <a:srgbClr val="00B050"/>
                </a:solidFill>
              </a:rPr>
              <a:t>stack </a:t>
            </a:r>
            <a:r>
              <a:rPr lang="en-US" sz="2400" dirty="0" smtClean="0">
                <a:solidFill>
                  <a:schemeClr val="tx1"/>
                </a:solidFill>
              </a:rPr>
              <a:t>which </a:t>
            </a:r>
            <a:r>
              <a:rPr lang="en-US" sz="2400" b="1" dirty="0" smtClean="0">
                <a:solidFill>
                  <a:srgbClr val="7030A0"/>
                </a:solidFill>
              </a:rPr>
              <a:t>arrives</a:t>
            </a:r>
            <a:r>
              <a:rPr lang="en-US" sz="2400" dirty="0" smtClean="0">
                <a:solidFill>
                  <a:schemeClr val="tx1"/>
                </a:solidFill>
              </a:rPr>
              <a:t> after the </a:t>
            </a:r>
            <a:r>
              <a:rPr lang="en-US" sz="2400" b="1" dirty="0" smtClean="0">
                <a:solidFill>
                  <a:srgbClr val="FF0000"/>
                </a:solidFill>
              </a:rPr>
              <a:t>opening bracket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+mj-lt"/>
              <a:buAutoNum type="arabicPeriod"/>
            </a:pPr>
            <a:r>
              <a:rPr lang="en-US" sz="2400" dirty="0" smtClean="0">
                <a:solidFill>
                  <a:schemeClr val="tx1"/>
                </a:solidFill>
              </a:rPr>
              <a:t>Again </a:t>
            </a:r>
            <a:r>
              <a:rPr lang="en-US" sz="2400" b="1" dirty="0" smtClean="0">
                <a:solidFill>
                  <a:srgbClr val="00B050"/>
                </a:solidFill>
              </a:rPr>
              <a:t>proceed normally </a:t>
            </a:r>
            <a:r>
              <a:rPr lang="en-US" sz="2400" dirty="0" smtClean="0">
                <a:solidFill>
                  <a:schemeClr val="tx1"/>
                </a:solidFill>
              </a:rPr>
              <a:t>until a </a:t>
            </a:r>
            <a:r>
              <a:rPr lang="en-US" sz="2400" b="1" dirty="0" smtClean="0">
                <a:solidFill>
                  <a:srgbClr val="7030A0"/>
                </a:solidFill>
              </a:rPr>
              <a:t>closing bracket </a:t>
            </a:r>
            <a:r>
              <a:rPr lang="en-US" sz="2400" dirty="0" smtClean="0">
                <a:solidFill>
                  <a:schemeClr val="tx1"/>
                </a:solidFill>
              </a:rPr>
              <a:t>arrives.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+mj-lt"/>
              <a:buAutoNum type="arabicPeriod"/>
            </a:pPr>
            <a:r>
              <a:rPr lang="en-US" sz="2400" b="1" dirty="0" smtClean="0">
                <a:solidFill>
                  <a:srgbClr val="FF0000"/>
                </a:solidFill>
              </a:rPr>
              <a:t>As soon as </a:t>
            </a:r>
            <a:r>
              <a:rPr lang="en-US" sz="2400" dirty="0" smtClean="0">
                <a:solidFill>
                  <a:schemeClr val="tx1"/>
                </a:solidFill>
              </a:rPr>
              <a:t>the </a:t>
            </a:r>
            <a:r>
              <a:rPr lang="en-US" sz="2400" b="1" dirty="0" smtClean="0">
                <a:solidFill>
                  <a:srgbClr val="00B050"/>
                </a:solidFill>
              </a:rPr>
              <a:t>closing bracket </a:t>
            </a:r>
            <a:r>
              <a:rPr lang="en-US" sz="2400" dirty="0" smtClean="0">
                <a:solidFill>
                  <a:schemeClr val="tx1"/>
                </a:solidFill>
              </a:rPr>
              <a:t>arrives, start </a:t>
            </a:r>
            <a:r>
              <a:rPr lang="en-US" sz="2400" b="1" dirty="0" smtClean="0">
                <a:solidFill>
                  <a:srgbClr val="0070C0"/>
                </a:solidFill>
              </a:rPr>
              <a:t>POPPING </a:t>
            </a:r>
            <a:r>
              <a:rPr lang="en-US" sz="2400" dirty="0" smtClean="0">
                <a:solidFill>
                  <a:schemeClr val="tx1"/>
                </a:solidFill>
              </a:rPr>
              <a:t>all the </a:t>
            </a:r>
            <a:r>
              <a:rPr lang="en-US" sz="2400" b="1" dirty="0" smtClean="0">
                <a:solidFill>
                  <a:srgbClr val="7030A0"/>
                </a:solidFill>
              </a:rPr>
              <a:t>operators from the stack </a:t>
            </a:r>
            <a:r>
              <a:rPr lang="en-US" sz="2400" dirty="0" smtClean="0">
                <a:solidFill>
                  <a:schemeClr val="tx1"/>
                </a:solidFill>
              </a:rPr>
              <a:t>until the </a:t>
            </a:r>
            <a:r>
              <a:rPr lang="en-US" sz="2400" b="1" dirty="0" smtClean="0">
                <a:solidFill>
                  <a:srgbClr val="00B050"/>
                </a:solidFill>
              </a:rPr>
              <a:t>opening bracket </a:t>
            </a:r>
            <a:r>
              <a:rPr lang="en-US" sz="2400" dirty="0" smtClean="0">
                <a:solidFill>
                  <a:schemeClr val="tx1"/>
                </a:solidFill>
              </a:rPr>
              <a:t>is </a:t>
            </a:r>
            <a:r>
              <a:rPr lang="en-US" sz="2400" b="1" dirty="0" smtClean="0">
                <a:solidFill>
                  <a:srgbClr val="FF0000"/>
                </a:solidFill>
              </a:rPr>
              <a:t>popped and copy </a:t>
            </a:r>
            <a:r>
              <a:rPr lang="en-US" sz="2400" dirty="0" smtClean="0">
                <a:solidFill>
                  <a:schemeClr val="tx1"/>
                </a:solidFill>
              </a:rPr>
              <a:t>all the operators </a:t>
            </a:r>
            <a:r>
              <a:rPr lang="en-US" sz="2400" b="1" dirty="0" smtClean="0">
                <a:solidFill>
                  <a:srgbClr val="C00000"/>
                </a:solidFill>
              </a:rPr>
              <a:t>except</a:t>
            </a:r>
            <a:r>
              <a:rPr lang="en-US" sz="2400" dirty="0" smtClean="0">
                <a:solidFill>
                  <a:schemeClr val="tx1"/>
                </a:solidFill>
              </a:rPr>
              <a:t> the </a:t>
            </a:r>
            <a:r>
              <a:rPr lang="en-US" sz="2400" b="1" dirty="0" smtClean="0">
                <a:solidFill>
                  <a:srgbClr val="7030A0"/>
                </a:solidFill>
              </a:rPr>
              <a:t>opening bracket </a:t>
            </a:r>
            <a:r>
              <a:rPr lang="en-US" sz="2400" dirty="0" smtClean="0">
                <a:solidFill>
                  <a:schemeClr val="tx1"/>
                </a:solidFill>
              </a:rPr>
              <a:t>in the </a:t>
            </a:r>
            <a:r>
              <a:rPr lang="en-US" sz="2400" b="1" dirty="0" smtClean="0">
                <a:solidFill>
                  <a:srgbClr val="0070C0"/>
                </a:solidFill>
              </a:rPr>
              <a:t>postfix array.</a:t>
            </a:r>
            <a:endParaRPr lang="en-US" b="1" dirty="0" smtClean="0">
              <a:solidFill>
                <a:srgbClr val="0070C0"/>
              </a:solidFill>
            </a:endParaRPr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 descr="C:\Users\Windows7\Desktop\DATA-STRUCTURES-with-Pyth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77110" y="214290"/>
            <a:ext cx="1500198" cy="107157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480" y="142852"/>
            <a:ext cx="5643602" cy="985822"/>
          </a:xfrm>
        </p:spPr>
        <p:txBody>
          <a:bodyPr>
            <a:normAutofit fontScale="90000"/>
          </a:bodyPr>
          <a:lstStyle/>
          <a:p>
            <a:r>
              <a:rPr lang="en-US" b="1" dirty="0" err="1" smtClean="0"/>
              <a:t>Pseudocode</a:t>
            </a:r>
            <a:r>
              <a:rPr lang="en-US" b="1" dirty="0" smtClean="0"/>
              <a:t> For Converting</a:t>
            </a:r>
            <a:br>
              <a:rPr lang="en-US" b="1" dirty="0" smtClean="0"/>
            </a:br>
            <a:r>
              <a:rPr lang="en-US" b="1" dirty="0" smtClean="0"/>
              <a:t>An Parenthesized INFIX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8876" y="1428736"/>
            <a:ext cx="8770842" cy="5143536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+mj-lt"/>
              <a:buAutoNum type="arabicPeriod" startAt="5"/>
            </a:pPr>
            <a:r>
              <a:rPr lang="en-US" b="1" dirty="0" smtClean="0">
                <a:solidFill>
                  <a:srgbClr val="FF0000"/>
                </a:solidFill>
              </a:rPr>
              <a:t>Discard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b="1" dirty="0" smtClean="0">
                <a:solidFill>
                  <a:srgbClr val="00B050"/>
                </a:solidFill>
              </a:rPr>
              <a:t>both</a:t>
            </a:r>
            <a:r>
              <a:rPr lang="en-US" dirty="0" smtClean="0">
                <a:solidFill>
                  <a:schemeClr val="tx1"/>
                </a:solidFill>
              </a:rPr>
              <a:t> the </a:t>
            </a:r>
            <a:r>
              <a:rPr lang="en-US" b="1" dirty="0" smtClean="0">
                <a:solidFill>
                  <a:srgbClr val="7030A0"/>
                </a:solidFill>
              </a:rPr>
              <a:t>bracket</a:t>
            </a:r>
            <a:r>
              <a:rPr lang="en-US" dirty="0" smtClean="0">
                <a:solidFill>
                  <a:schemeClr val="tx1"/>
                </a:solidFill>
              </a:rPr>
              <a:t> i.e. </a:t>
            </a:r>
            <a:r>
              <a:rPr lang="en-US" b="1" dirty="0" smtClean="0">
                <a:solidFill>
                  <a:srgbClr val="0070C0"/>
                </a:solidFill>
              </a:rPr>
              <a:t>opening</a:t>
            </a:r>
            <a:r>
              <a:rPr lang="en-US" dirty="0" smtClean="0">
                <a:solidFill>
                  <a:schemeClr val="tx1"/>
                </a:solidFill>
              </a:rPr>
              <a:t> as well as </a:t>
            </a:r>
            <a:r>
              <a:rPr lang="en-US" b="1" dirty="0" smtClean="0">
                <a:solidFill>
                  <a:srgbClr val="FF0000"/>
                </a:solidFill>
              </a:rPr>
              <a:t>closing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+mj-lt"/>
              <a:buAutoNum type="arabicPeriod" startAt="5"/>
            </a:pPr>
            <a:endParaRPr lang="en-US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+mj-lt"/>
              <a:buAutoNum type="arabicPeriod" startAt="5"/>
            </a:pPr>
            <a:r>
              <a:rPr lang="en-US" b="1" dirty="0" smtClean="0">
                <a:solidFill>
                  <a:srgbClr val="7030A0"/>
                </a:solidFill>
              </a:rPr>
              <a:t>Again</a:t>
            </a:r>
            <a:r>
              <a:rPr lang="en-US" dirty="0" smtClean="0">
                <a:solidFill>
                  <a:schemeClr val="tx1"/>
                </a:solidFill>
              </a:rPr>
              <a:t> proceed </a:t>
            </a:r>
            <a:r>
              <a:rPr lang="en-US" b="1" dirty="0" smtClean="0">
                <a:solidFill>
                  <a:srgbClr val="00B050"/>
                </a:solidFill>
              </a:rPr>
              <a:t>normally</a:t>
            </a:r>
            <a:r>
              <a:rPr lang="en-US" dirty="0" smtClean="0">
                <a:solidFill>
                  <a:schemeClr val="tx1"/>
                </a:solidFill>
              </a:rPr>
              <a:t> and if an </a:t>
            </a:r>
            <a:r>
              <a:rPr lang="en-US" b="1" dirty="0" smtClean="0">
                <a:solidFill>
                  <a:srgbClr val="0070C0"/>
                </a:solidFill>
              </a:rPr>
              <a:t>opening bracket </a:t>
            </a:r>
            <a:r>
              <a:rPr lang="en-US" dirty="0" smtClean="0">
                <a:solidFill>
                  <a:schemeClr val="tx1"/>
                </a:solidFill>
              </a:rPr>
              <a:t>arrives </a:t>
            </a:r>
            <a:r>
              <a:rPr lang="en-US" b="1" dirty="0" smtClean="0">
                <a:solidFill>
                  <a:srgbClr val="FF0000"/>
                </a:solidFill>
              </a:rPr>
              <a:t>again go to step 2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+mj-lt"/>
              <a:buAutoNum type="arabicPeriod" startAt="5"/>
            </a:pPr>
            <a:endParaRPr lang="en-US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+mj-lt"/>
              <a:buAutoNum type="arabicPeriod" startAt="5"/>
            </a:pPr>
            <a:r>
              <a:rPr lang="en-US" b="1" dirty="0" smtClean="0">
                <a:solidFill>
                  <a:srgbClr val="FF0000"/>
                </a:solidFill>
              </a:rPr>
              <a:t>Repeat</a:t>
            </a:r>
            <a:r>
              <a:rPr lang="en-US" dirty="0" smtClean="0">
                <a:solidFill>
                  <a:schemeClr val="tx1"/>
                </a:solidFill>
              </a:rPr>
              <a:t> the </a:t>
            </a:r>
            <a:r>
              <a:rPr lang="en-US" b="1" dirty="0" smtClean="0">
                <a:solidFill>
                  <a:srgbClr val="7030A0"/>
                </a:solidFill>
              </a:rPr>
              <a:t>above process </a:t>
            </a:r>
            <a:r>
              <a:rPr lang="en-US" dirty="0" smtClean="0">
                <a:solidFill>
                  <a:schemeClr val="tx1"/>
                </a:solidFill>
              </a:rPr>
              <a:t>until the </a:t>
            </a:r>
            <a:r>
              <a:rPr lang="en-US" b="1" dirty="0" smtClean="0">
                <a:solidFill>
                  <a:srgbClr val="00B050"/>
                </a:solidFill>
              </a:rPr>
              <a:t>INFIX Expression </a:t>
            </a:r>
            <a:r>
              <a:rPr lang="en-US" dirty="0" smtClean="0">
                <a:solidFill>
                  <a:schemeClr val="tx1"/>
                </a:solidFill>
              </a:rPr>
              <a:t>ends.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+mj-lt"/>
              <a:buAutoNum type="arabicPeriod" startAt="5"/>
            </a:pPr>
            <a:endParaRPr lang="en-US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+mj-lt"/>
              <a:buAutoNum type="arabicPeriod" startAt="5"/>
            </a:pPr>
            <a:r>
              <a:rPr lang="en-US" b="1" dirty="0" smtClean="0">
                <a:solidFill>
                  <a:srgbClr val="0070C0"/>
                </a:solidFill>
              </a:rPr>
              <a:t>POP </a:t>
            </a:r>
            <a:r>
              <a:rPr lang="en-US" dirty="0" smtClean="0">
                <a:solidFill>
                  <a:schemeClr val="tx1"/>
                </a:solidFill>
              </a:rPr>
              <a:t>the remaining </a:t>
            </a:r>
            <a:r>
              <a:rPr lang="en-US" b="1" dirty="0" smtClean="0">
                <a:solidFill>
                  <a:srgbClr val="00B050"/>
                </a:solidFill>
              </a:rPr>
              <a:t>operators</a:t>
            </a:r>
            <a:r>
              <a:rPr lang="en-US" dirty="0" smtClean="0">
                <a:solidFill>
                  <a:schemeClr val="tx1"/>
                </a:solidFill>
              </a:rPr>
              <a:t> from the </a:t>
            </a:r>
            <a:r>
              <a:rPr lang="en-US" b="1" dirty="0" smtClean="0">
                <a:solidFill>
                  <a:srgbClr val="7030A0"/>
                </a:solidFill>
              </a:rPr>
              <a:t>Stack</a:t>
            </a:r>
            <a:r>
              <a:rPr lang="en-US" dirty="0" smtClean="0">
                <a:solidFill>
                  <a:schemeClr val="tx1"/>
                </a:solidFill>
              </a:rPr>
              <a:t> and </a:t>
            </a:r>
            <a:r>
              <a:rPr lang="en-US" b="1" dirty="0" smtClean="0">
                <a:solidFill>
                  <a:srgbClr val="FF0000"/>
                </a:solidFill>
              </a:rPr>
              <a:t>copy </a:t>
            </a:r>
            <a:r>
              <a:rPr lang="en-US" dirty="0" smtClean="0">
                <a:solidFill>
                  <a:schemeClr val="tx1"/>
                </a:solidFill>
              </a:rPr>
              <a:t>them in the </a:t>
            </a:r>
            <a:r>
              <a:rPr lang="en-US" b="1" dirty="0" smtClean="0">
                <a:solidFill>
                  <a:srgbClr val="FF0000"/>
                </a:solidFill>
              </a:rPr>
              <a:t>POSTFIX array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+mj-lt"/>
              <a:buAutoNum type="arabicPeriod" startAt="5"/>
            </a:pPr>
            <a:endParaRPr lang="en-US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+mj-lt"/>
              <a:buAutoNum type="arabicPeriod" startAt="5"/>
            </a:pPr>
            <a:r>
              <a:rPr lang="en-US" b="1" dirty="0" smtClean="0">
                <a:solidFill>
                  <a:srgbClr val="00B050"/>
                </a:solidFill>
              </a:rPr>
              <a:t>Finish</a:t>
            </a:r>
            <a:r>
              <a:rPr lang="en-US" dirty="0" smtClean="0">
                <a:solidFill>
                  <a:schemeClr val="tx1"/>
                </a:solidFill>
              </a:rPr>
              <a:t> &amp; </a:t>
            </a:r>
            <a:r>
              <a:rPr lang="en-US" b="1" dirty="0" smtClean="0">
                <a:solidFill>
                  <a:srgbClr val="FF0000"/>
                </a:solidFill>
              </a:rPr>
              <a:t>Return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 descr="C:\Users\Windows7\Desktop\DATA-STRUCTURES-with-Pyth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77110" y="214290"/>
            <a:ext cx="1500198" cy="107157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2446</TotalTime>
  <Words>320</Words>
  <Application>Microsoft Office PowerPoint</Application>
  <PresentationFormat>On-screen Show (4:3)</PresentationFormat>
  <Paragraphs>126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Civic</vt:lpstr>
      <vt:lpstr>Slide 1</vt:lpstr>
      <vt:lpstr>Today’s Agenda</vt:lpstr>
      <vt:lpstr>Examples</vt:lpstr>
      <vt:lpstr>Practically Converting POSTFIX Expression</vt:lpstr>
      <vt:lpstr>Pseudocode For Converting An INFIX To POSTFIX</vt:lpstr>
      <vt:lpstr>Pseudocode For Converting An Parenthesized INFIX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WEBINAR ON JAVA(J2SE)</dc:title>
  <dc:creator>palash</dc:creator>
  <cp:lastModifiedBy>Windows7</cp:lastModifiedBy>
  <cp:revision>249</cp:revision>
  <dcterms:created xsi:type="dcterms:W3CDTF">2015-12-21T13:46:48Z</dcterms:created>
  <dcterms:modified xsi:type="dcterms:W3CDTF">2020-08-30T07:43:35Z</dcterms:modified>
</cp:coreProperties>
</file>