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7"/>
  </p:notesMasterIdLst>
  <p:sldIdLst>
    <p:sldId id="292" r:id="rId2"/>
    <p:sldId id="296" r:id="rId3"/>
    <p:sldId id="330" r:id="rId4"/>
    <p:sldId id="277" r:id="rId5"/>
    <p:sldId id="329" r:id="rId6"/>
    <p:sldId id="336" r:id="rId7"/>
    <p:sldId id="324" r:id="rId8"/>
    <p:sldId id="323" r:id="rId9"/>
    <p:sldId id="297" r:id="rId10"/>
    <p:sldId id="338" r:id="rId11"/>
    <p:sldId id="347" r:id="rId12"/>
    <p:sldId id="348" r:id="rId13"/>
    <p:sldId id="349" r:id="rId14"/>
    <p:sldId id="350" r:id="rId15"/>
    <p:sldId id="342" r:id="rId16"/>
    <p:sldId id="346" r:id="rId17"/>
    <p:sldId id="284" r:id="rId18"/>
    <p:sldId id="325" r:id="rId19"/>
    <p:sldId id="335" r:id="rId20"/>
    <p:sldId id="260" r:id="rId21"/>
    <p:sldId id="344" r:id="rId22"/>
    <p:sldId id="343" r:id="rId23"/>
    <p:sldId id="286" r:id="rId24"/>
    <p:sldId id="287" r:id="rId25"/>
    <p:sldId id="288" r:id="rId26"/>
    <p:sldId id="289" r:id="rId27"/>
    <p:sldId id="290" r:id="rId28"/>
    <p:sldId id="291" r:id="rId29"/>
    <p:sldId id="294" r:id="rId30"/>
    <p:sldId id="345" r:id="rId31"/>
    <p:sldId id="326" r:id="rId32"/>
    <p:sldId id="351" r:id="rId33"/>
    <p:sldId id="327" r:id="rId34"/>
    <p:sldId id="328" r:id="rId35"/>
    <p:sldId id="33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C059-C738-4900-B859-64852B73DA96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FB54A-CF5A-4FB9-AEC4-9F1509A7E91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B54A-CF5A-4FB9-AEC4-9F1509A7E91F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B54A-CF5A-4FB9-AEC4-9F1509A7E91F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B54A-CF5A-4FB9-AEC4-9F1509A7E91F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FB54A-CF5A-4FB9-AEC4-9F1509A7E91F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9-top-java-frameworks-for-2020-1cc9d3c21f4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9-top-java-frameworks-for-2020-1cc9d3c21f4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9-top-java-frameworks-for-2020-1cc9d3c21f4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INTRODUCTION TO HIBERNATE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95047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, our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sz="2400" dirty="0" smtClean="0">
                <a:latin typeface="Corbel" pitchFamily="34" charset="0"/>
              </a:rPr>
              <a:t> raises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SQLException</a:t>
            </a:r>
            <a:r>
              <a:rPr lang="en-US" sz="2400" dirty="0" smtClean="0">
                <a:latin typeface="Corbel" pitchFamily="34" charset="0"/>
              </a:rPr>
              <a:t> which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Checked Exception </a:t>
            </a:r>
            <a:r>
              <a:rPr lang="en-US" sz="2400" dirty="0" smtClean="0">
                <a:latin typeface="Corbel" pitchFamily="34" charset="0"/>
              </a:rPr>
              <a:t>and thus it 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compulsory</a:t>
            </a:r>
            <a:r>
              <a:rPr lang="en-US" sz="2400" dirty="0" smtClean="0">
                <a:latin typeface="Corbel" pitchFamily="34" charset="0"/>
              </a:rPr>
              <a:t> for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programmer</a:t>
            </a:r>
            <a:r>
              <a:rPr lang="en-US" sz="2400" dirty="0" smtClean="0">
                <a:latin typeface="Corbel" pitchFamily="34" charset="0"/>
              </a:rPr>
              <a:t> to either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handle it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declare it </a:t>
            </a:r>
            <a:r>
              <a:rPr lang="en-US" sz="2400" dirty="0" smtClean="0">
                <a:latin typeface="Corbel" pitchFamily="34" charset="0"/>
              </a:rPr>
              <a:t>to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thrown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even though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programmer</a:t>
            </a:r>
            <a:r>
              <a:rPr lang="en-US" sz="2400" dirty="0" smtClean="0">
                <a:latin typeface="Corbel" pitchFamily="34" charset="0"/>
              </a:rPr>
              <a:t> doesn’t want to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retrieves data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table format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row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column </a:t>
            </a:r>
            <a:r>
              <a:rPr lang="en-US" sz="2400" dirty="0" smtClean="0">
                <a:latin typeface="Corbel" pitchFamily="34" charset="0"/>
              </a:rPr>
              <a:t>format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not in the form of objects </a:t>
            </a:r>
            <a:r>
              <a:rPr lang="en-US" sz="2400" dirty="0" smtClean="0">
                <a:latin typeface="Corbel" pitchFamily="34" charset="0"/>
              </a:rPr>
              <a:t>directly.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developer </a:t>
            </a:r>
            <a:r>
              <a:rPr lang="en-US" sz="2400" dirty="0" smtClean="0">
                <a:latin typeface="Corbel" pitchFamily="34" charset="0"/>
              </a:rPr>
              <a:t>has to then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traverse through </a:t>
            </a:r>
            <a:r>
              <a:rPr lang="en-US" sz="2400" dirty="0" smtClean="0">
                <a:latin typeface="Corbel" pitchFamily="34" charset="0"/>
              </a:rPr>
              <a:t>the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ResultSet</a:t>
            </a:r>
            <a:r>
              <a:rPr lang="en-US" sz="2400" dirty="0" smtClean="0">
                <a:latin typeface="Corbel" pitchFamily="34" charset="0"/>
              </a:rPr>
              <a:t> records and then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 them</a:t>
            </a:r>
            <a:r>
              <a:rPr lang="en-US" sz="2400" dirty="0" smtClean="0">
                <a:latin typeface="Corbel" pitchFamily="34" charset="0"/>
              </a:rPr>
              <a:t> into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object attributes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hibernate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981" y="1357298"/>
            <a:ext cx="9044019" cy="550070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 Inefficient  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push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pull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tabular data </a:t>
            </a:r>
            <a:r>
              <a:rPr lang="en-US" sz="2400" dirty="0" smtClean="0">
                <a:latin typeface="Corbel" pitchFamily="34" charset="0"/>
              </a:rPr>
              <a:t>into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objects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vice versa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developer </a:t>
            </a:r>
            <a:r>
              <a:rPr lang="en-US" sz="2400" dirty="0" smtClean="0">
                <a:latin typeface="Corbel" pitchFamily="34" charset="0"/>
              </a:rPr>
              <a:t>has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</a:t>
            </a:r>
            <a:r>
              <a:rPr lang="en-US" sz="2400" dirty="0" smtClean="0">
                <a:latin typeface="Corbel" pitchFamily="34" charset="0"/>
              </a:rPr>
              <a:t> his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into table’s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row</a:t>
            </a:r>
            <a:r>
              <a:rPr lang="en-US" sz="2400" dirty="0" smtClean="0">
                <a:latin typeface="Corbel" pitchFamily="34" charset="0"/>
              </a:rPr>
              <a:t> 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done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pulling</a:t>
            </a:r>
            <a:r>
              <a:rPr lang="en-US" sz="2400" dirty="0" smtClean="0">
                <a:latin typeface="Corbel" pitchFamily="34" charset="0"/>
              </a:rPr>
              <a:t> each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attribute’s value 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storing </a:t>
            </a:r>
            <a:r>
              <a:rPr lang="en-US" sz="2400" dirty="0" smtClean="0">
                <a:latin typeface="Corbel" pitchFamily="34" charset="0"/>
              </a:rPr>
              <a:t>it in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column</a:t>
            </a:r>
            <a:r>
              <a:rPr lang="en-US" sz="2400" dirty="0" smtClean="0">
                <a:latin typeface="Corbel" pitchFamily="34" charset="0"/>
              </a:rPr>
              <a:t> of the table. 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 Inefficient  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hibernate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Problems &amp; 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Although</a:t>
            </a:r>
            <a:r>
              <a:rPr lang="en-US" sz="2400" dirty="0" smtClean="0">
                <a:latin typeface="Corbel" pitchFamily="34" charset="0"/>
              </a:rPr>
              <a:t> 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works</a:t>
            </a:r>
            <a:r>
              <a:rPr lang="en-US" sz="2400" dirty="0" smtClean="0">
                <a:latin typeface="Corbel" pitchFamily="34" charset="0"/>
              </a:rPr>
              <a:t> but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process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very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difficult</a:t>
            </a:r>
            <a:r>
              <a:rPr lang="en-US" sz="2400" dirty="0" smtClean="0">
                <a:latin typeface="Corbel" pitchFamily="34" charset="0"/>
              </a:rPr>
              <a:t> and has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following drawbacks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Mapping data members to columns</a:t>
            </a:r>
          </a:p>
          <a:p>
            <a:pPr lvl="1"/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Handling data types</a:t>
            </a:r>
          </a:p>
          <a:p>
            <a:pPr lvl="1"/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Managing changes to object state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retrieves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form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ResultSets</a:t>
            </a:r>
            <a:r>
              <a:rPr lang="en-US" sz="2400" dirty="0" smtClean="0">
                <a:latin typeface="Corbel" pitchFamily="34" charset="0"/>
              </a:rPr>
              <a:t> , but these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US" sz="2400" dirty="0" smtClean="0">
                <a:latin typeface="Corbel" pitchFamily="34" charset="0"/>
              </a:rPr>
              <a:t> objects are not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Serializable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.</a:t>
            </a:r>
            <a:r>
              <a:rPr lang="en-US" sz="2400" dirty="0" smtClean="0">
                <a:latin typeface="Corbel" pitchFamily="34" charset="0"/>
              </a:rPr>
              <a:t> That is , we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cannot send them </a:t>
            </a:r>
            <a:r>
              <a:rPr lang="en-US" sz="2400" dirty="0" smtClean="0">
                <a:latin typeface="Corbel" pitchFamily="34" charset="0"/>
              </a:rPr>
              <a:t>over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network </a:t>
            </a:r>
            <a:r>
              <a:rPr lang="en-US" sz="2400" dirty="0" smtClean="0">
                <a:latin typeface="Corbel" pitchFamily="34" charset="0"/>
              </a:rPr>
              <a:t>directly. So we need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convert them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other types </a:t>
            </a:r>
            <a:r>
              <a:rPr lang="en-US" sz="2400" dirty="0" smtClean="0">
                <a:latin typeface="Corbel" pitchFamily="34" charset="0"/>
              </a:rPr>
              <a:t>before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transmitting</a:t>
            </a:r>
            <a:r>
              <a:rPr lang="en-US" sz="2400" dirty="0" smtClean="0">
                <a:latin typeface="Corbel" pitchFamily="34" charset="0"/>
              </a:rPr>
              <a:t> them over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network</a:t>
            </a:r>
            <a:r>
              <a:rPr lang="en-US" sz="2400" dirty="0" smtClean="0">
                <a:latin typeface="Corbel" pitchFamily="34" charset="0"/>
              </a:rPr>
              <a:t>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 </a:t>
            </a:r>
            <a:r>
              <a:rPr lang="en-US" sz="2400" dirty="0" smtClean="0">
                <a:latin typeface="Corbel" pitchFamily="34" charset="0"/>
              </a:rPr>
              <a:t>has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 proper support </a:t>
            </a:r>
            <a:r>
              <a:rPr lang="en-US" sz="2400" dirty="0" smtClean="0">
                <a:latin typeface="Corbel" pitchFamily="34" charset="0"/>
              </a:rPr>
              <a:t>for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Transaction Management. </a:t>
            </a: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only can manage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local transaction </a:t>
            </a:r>
            <a:r>
              <a:rPr lang="en-US" sz="2400" dirty="0" smtClean="0">
                <a:latin typeface="Corbel" pitchFamily="34" charset="0"/>
              </a:rPr>
              <a:t>but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not global transaction </a:t>
            </a:r>
            <a:r>
              <a:rPr lang="en-US" sz="2400" dirty="0" smtClean="0">
                <a:latin typeface="Corbel" pitchFamily="34" charset="0"/>
              </a:rPr>
              <a:t>management</a:t>
            </a: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doesn’t allow us </a:t>
            </a:r>
            <a:r>
              <a:rPr lang="en-US" sz="2400" dirty="0" smtClean="0">
                <a:latin typeface="Corbel" pitchFamily="34" charset="0"/>
              </a:rPr>
              <a:t>to enjoy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Inheritance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Polymorphism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Composition</a:t>
            </a:r>
            <a:r>
              <a:rPr lang="en-US" sz="2400" dirty="0" smtClean="0">
                <a:latin typeface="Corbel" pitchFamily="34" charset="0"/>
              </a:rPr>
              <a:t> support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code </a:t>
            </a:r>
            <a:r>
              <a:rPr lang="en-US" sz="2400" dirty="0" smtClean="0">
                <a:latin typeface="Corbel" pitchFamily="34" charset="0"/>
              </a:rPr>
              <a:t>because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we cannot pass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Java Objects </a:t>
            </a:r>
            <a:r>
              <a:rPr lang="en-US" sz="2400" dirty="0" smtClean="0">
                <a:latin typeface="Corbel" pitchFamily="34" charset="0"/>
              </a:rPr>
              <a:t>directly to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SQL queries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solution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all these problems </a:t>
            </a:r>
            <a:r>
              <a:rPr lang="en-US" sz="2400" dirty="0" smtClean="0">
                <a:latin typeface="Corbel" pitchFamily="34" charset="0"/>
              </a:rPr>
              <a:t>is an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ORM tool </a:t>
            </a:r>
            <a:r>
              <a:rPr lang="en-US" sz="2400" dirty="0" smtClean="0">
                <a:latin typeface="Corbel" pitchFamily="34" charset="0"/>
              </a:rPr>
              <a:t>i.e.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An ORM?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ORM</a:t>
            </a:r>
            <a:r>
              <a:rPr lang="en-IN" sz="2400" dirty="0" smtClean="0">
                <a:latin typeface="Corbel" pitchFamily="34" charset="0"/>
              </a:rPr>
              <a:t> is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software tool </a:t>
            </a:r>
            <a:r>
              <a:rPr lang="en-IN" sz="2400" dirty="0" smtClean="0">
                <a:latin typeface="Corbel" pitchFamily="34" charset="0"/>
              </a:rPr>
              <a:t>that provides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simple API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storing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retrieving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objects </a:t>
            </a:r>
            <a:r>
              <a:rPr lang="en-IN" sz="2400" dirty="0" smtClean="0">
                <a:latin typeface="Corbel" pitchFamily="34" charset="0"/>
              </a:rPr>
              <a:t>directly from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 simple words  </a:t>
            </a:r>
            <a:r>
              <a:rPr lang="en-IN" sz="2400" dirty="0" smtClean="0">
                <a:latin typeface="Corbel" pitchFamily="34" charset="0"/>
              </a:rPr>
              <a:t>it is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the process of mapping tables to class objects</a:t>
            </a:r>
            <a:r>
              <a:rPr lang="en-IN" sz="2400" dirty="0" smtClean="0">
                <a:latin typeface="Corbel" pitchFamily="34" charset="0"/>
              </a:rPr>
              <a:t>, so that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data transactions </a:t>
            </a:r>
            <a:r>
              <a:rPr lang="en-IN" sz="2400" dirty="0" smtClean="0">
                <a:latin typeface="Corbel" pitchFamily="34" charset="0"/>
              </a:rPr>
              <a:t>could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easier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object_relational_mapp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214818"/>
            <a:ext cx="8715436" cy="250033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Does An ORM Do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ORM</a:t>
            </a:r>
            <a:r>
              <a:rPr lang="en-IN" sz="2400" dirty="0" smtClean="0">
                <a:latin typeface="Corbel" pitchFamily="34" charset="0"/>
              </a:rPr>
              <a:t> maintains 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connection</a:t>
            </a:r>
            <a:r>
              <a:rPr lang="en-IN" sz="2400" dirty="0" smtClean="0">
                <a:latin typeface="Corbel" pitchFamily="34" charset="0"/>
              </a:rPr>
              <a:t> between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relational 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maps</a:t>
            </a:r>
            <a:r>
              <a:rPr lang="en-IN" sz="2400" dirty="0" smtClean="0">
                <a:latin typeface="Corbel" pitchFamily="34" charset="0"/>
              </a:rPr>
              <a:t> (saves) 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state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database column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object_relational_mapp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8715436" cy="2763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Does An ORM Do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part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mapping</a:t>
            </a:r>
            <a:r>
              <a:rPr lang="en-IN" sz="2400" dirty="0" smtClean="0">
                <a:latin typeface="Corbel" pitchFamily="34" charset="0"/>
              </a:rPr>
              <a:t> ,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ORM</a:t>
            </a:r>
            <a:r>
              <a:rPr lang="en-IN" sz="2400" dirty="0" smtClean="0">
                <a:latin typeface="Corbel" pitchFamily="34" charset="0"/>
              </a:rPr>
              <a:t> can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also help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programmer </a:t>
            </a:r>
            <a:r>
              <a:rPr lang="en-IN" sz="2400" dirty="0" smtClean="0">
                <a:latin typeface="Corbel" pitchFamily="34" charset="0"/>
              </a:rPr>
              <a:t>maintain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associations</a:t>
            </a:r>
            <a:r>
              <a:rPr lang="en-IN" sz="2400" dirty="0" smtClean="0">
                <a:latin typeface="Corbel" pitchFamily="34" charset="0"/>
              </a:rPr>
              <a:t> between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2 objects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reflect them </a:t>
            </a:r>
            <a:r>
              <a:rPr lang="en-IN" sz="2400" dirty="0" smtClean="0">
                <a:latin typeface="Corbel" pitchFamily="34" charset="0"/>
              </a:rPr>
              <a:t>as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relationships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2 tables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object_relational_mapp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643998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An Introduction To Hibernate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What Is Hibernate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What Is JDBC And What Are Problems With JDBC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What Is ORM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Advantages Of Hibernate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Why Should We Learn Hibernate In 2020?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Free &amp; Open Source</a:t>
            </a:r>
          </a:p>
          <a:p>
            <a:pPr marL="731520" lvl="1" indent="-457200"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400" dirty="0" smtClean="0">
                <a:latin typeface="Corbel" pitchFamily="34" charset="0"/>
              </a:rPr>
              <a:t>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download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without paying </a:t>
            </a:r>
            <a:r>
              <a:rPr lang="en-US" sz="2400" dirty="0" smtClean="0">
                <a:latin typeface="Corbel" pitchFamily="34" charset="0"/>
              </a:rPr>
              <a:t>any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licensing fee </a:t>
            </a:r>
            <a:r>
              <a:rPr lang="en-US" sz="2400" dirty="0" smtClean="0">
                <a:latin typeface="Corbel" pitchFamily="34" charset="0"/>
              </a:rPr>
              <a:t>.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Moreover </a:t>
            </a:r>
            <a:r>
              <a:rPr lang="en-US" sz="2400" dirty="0" smtClean="0">
                <a:latin typeface="Corbel" pitchFamily="34" charset="0"/>
              </a:rPr>
              <a:t>we also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download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full source code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while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installing</a:t>
            </a:r>
            <a:r>
              <a:rPr lang="en-US" sz="2400" dirty="0" smtClean="0">
                <a:latin typeface="Corbel" pitchFamily="34" charset="0"/>
              </a:rPr>
              <a:t> it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Light Weight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software is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distributed</a:t>
            </a:r>
            <a:r>
              <a:rPr lang="en-US" sz="2400" dirty="0" smtClean="0">
                <a:latin typeface="Corbel" pitchFamily="34" charset="0"/>
              </a:rPr>
              <a:t>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zip file </a:t>
            </a:r>
            <a:r>
              <a:rPr lang="en-US" sz="2400" dirty="0" smtClean="0">
                <a:latin typeface="Corbel" pitchFamily="34" charset="0"/>
              </a:rPr>
              <a:t>and has a 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very small size  </a:t>
            </a:r>
            <a:r>
              <a:rPr lang="en-US" sz="2400" dirty="0" smtClean="0">
                <a:latin typeface="Corbel" pitchFamily="34" charset="0"/>
              </a:rPr>
              <a:t>which is around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65 MB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To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, we just need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JDK/JVM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libraries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doesn’t require </a:t>
            </a:r>
            <a:r>
              <a:rPr lang="en-US" sz="2400" dirty="0" smtClean="0">
                <a:latin typeface="Corbel" pitchFamily="34" charset="0"/>
              </a:rPr>
              <a:t>any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heavy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wieight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containers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web/application servers</a:t>
            </a:r>
          </a:p>
          <a:p>
            <a:pPr marL="731520" lvl="1" indent="-457200">
              <a:buFont typeface="+mj-lt"/>
              <a:buAutoNum type="alphaL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IN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Portable</a:t>
            </a:r>
          </a:p>
          <a:p>
            <a:pPr marL="731520" lvl="1" indent="-457200"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allows us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develop persistence logic </a:t>
            </a: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objects </a:t>
            </a:r>
            <a:r>
              <a:rPr lang="en-US" sz="2400" dirty="0" smtClean="0">
                <a:latin typeface="Corbel" pitchFamily="34" charset="0"/>
              </a:rPr>
              <a:t>and not 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SQL queries </a:t>
            </a:r>
            <a:r>
              <a:rPr lang="en-US" sz="2400" dirty="0" smtClean="0">
                <a:latin typeface="Corbel" pitchFamily="34" charset="0"/>
              </a:rPr>
              <a:t>, so we can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easily migrate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one DB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another DB</a:t>
            </a:r>
            <a:r>
              <a:rPr lang="en-US" sz="2400" dirty="0" smtClean="0">
                <a:latin typeface="Corbel" pitchFamily="34" charset="0"/>
              </a:rPr>
              <a:t> without changing 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code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Supports Non Invasive Programming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doesn’t force us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extend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technology specific class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implement</a:t>
            </a:r>
            <a:r>
              <a:rPr lang="en-US" sz="2400" dirty="0" smtClean="0">
                <a:latin typeface="Corbel" pitchFamily="34" charset="0"/>
              </a:rPr>
              <a:t> any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specific interface</a:t>
            </a:r>
            <a:r>
              <a:rPr lang="en-US" sz="2400" dirty="0" smtClean="0">
                <a:latin typeface="Corbel" pitchFamily="34" charset="0"/>
              </a:rPr>
              <a:t> while developing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Persistence classes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we can easily move </a:t>
            </a:r>
            <a:r>
              <a:rPr lang="en-US" sz="2400" dirty="0" smtClean="0">
                <a:latin typeface="Corbel" pitchFamily="34" charset="0"/>
              </a:rPr>
              <a:t>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classes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one framework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another  </a:t>
            </a:r>
            <a:r>
              <a:rPr lang="en-US" sz="2400" dirty="0" smtClean="0">
                <a:latin typeface="Corbel" pitchFamily="34" charset="0"/>
              </a:rPr>
              <a:t>and this is called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Non Invasive programming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Frameworks</a:t>
            </a:r>
            <a:r>
              <a:rPr lang="en-US" sz="2400" dirty="0" smtClean="0">
                <a:latin typeface="Corbel" pitchFamily="34" charset="0"/>
              </a:rPr>
              <a:t> which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support this </a:t>
            </a:r>
            <a:r>
              <a:rPr lang="en-US" sz="2400" dirty="0" smtClean="0">
                <a:latin typeface="Corbel" pitchFamily="34" charset="0"/>
              </a:rPr>
              <a:t>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Spring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Struts 2.x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etc</a:t>
            </a:r>
          </a:p>
          <a:p>
            <a:pPr marL="731520" lvl="1" indent="-457200">
              <a:buFont typeface="+mj-lt"/>
              <a:buAutoNum type="alphaL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IN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Reduces Programmer’s Efforts</a:t>
            </a:r>
          </a:p>
          <a:p>
            <a:pPr marL="731520" lvl="1" indent="-457200"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IN" sz="2400" dirty="0" smtClean="0">
                <a:latin typeface="Corbel" pitchFamily="34" charset="0"/>
              </a:rPr>
              <a:t>Since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easily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maps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classes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database tables </a:t>
            </a:r>
            <a:r>
              <a:rPr lang="en-IN" sz="2400" dirty="0" smtClean="0">
                <a:latin typeface="Corbel" pitchFamily="34" charset="0"/>
              </a:rPr>
              <a:t>and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data types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SQL types</a:t>
            </a:r>
            <a:r>
              <a:rPr lang="en-IN" sz="2400" dirty="0" smtClean="0">
                <a:latin typeface="Corbel" pitchFamily="34" charset="0"/>
              </a:rPr>
              <a:t>, it reduces almost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95%</a:t>
            </a:r>
            <a:r>
              <a:rPr lang="en-IN" sz="2400" dirty="0" smtClean="0">
                <a:latin typeface="Corbel" pitchFamily="34" charset="0"/>
              </a:rPr>
              <a:t> efforts of programmer.</a:t>
            </a: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600" b="1" u="sng" dirty="0" smtClean="0">
                <a:solidFill>
                  <a:srgbClr val="C00000"/>
                </a:solidFill>
                <a:latin typeface="Corbel" pitchFamily="34" charset="0"/>
              </a:rPr>
              <a:t>Supports Inheritance, Association and Collections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if we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save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derived class object</a:t>
            </a:r>
            <a:r>
              <a:rPr lang="en-US" sz="2400" dirty="0" smtClean="0">
                <a:latin typeface="Corbel" pitchFamily="34" charset="0"/>
              </a:rPr>
              <a:t>,  then it’s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base class object</a:t>
            </a:r>
            <a:r>
              <a:rPr lang="en-US" sz="2400" dirty="0" smtClean="0">
                <a:latin typeface="Corbel" pitchFamily="34" charset="0"/>
              </a:rPr>
              <a:t> will also be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automatically stored </a:t>
            </a:r>
            <a:r>
              <a:rPr lang="en-US" sz="2400" dirty="0" smtClean="0">
                <a:latin typeface="Corbel" pitchFamily="34" charset="0"/>
              </a:rPr>
              <a:t>into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supports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relationships</a:t>
            </a:r>
            <a:r>
              <a:rPr lang="en-US" sz="2400" dirty="0" smtClean="0">
                <a:latin typeface="Corbel" pitchFamily="34" charset="0"/>
              </a:rPr>
              <a:t> 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One to One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One to Many </a:t>
            </a:r>
            <a:r>
              <a:rPr lang="en-US" sz="2400" dirty="0" smtClean="0">
                <a:latin typeface="Corbel" pitchFamily="34" charset="0"/>
              </a:rPr>
              <a:t>etc</a:t>
            </a:r>
          </a:p>
          <a:p>
            <a:pPr marL="731520" lvl="1" indent="-457200">
              <a:buFont typeface="+mj-lt"/>
              <a:buAutoNum type="alphaLcPeriod"/>
            </a:pPr>
            <a:endParaRPr lang="en-US" sz="2400" dirty="0" smtClean="0"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supports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C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ollections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like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Map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>
              <a:buFont typeface="+mj-lt"/>
              <a:buAutoNum type="alphaLcPeriod"/>
            </a:pPr>
            <a:endParaRPr lang="en-US" dirty="0" smtClean="0"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IN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No Checked Exceptions</a:t>
            </a:r>
          </a:p>
          <a:p>
            <a:pPr marL="514350" lvl="0" indent="-514350"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In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JDBC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all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exceptions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are </a:t>
            </a:r>
            <a:r>
              <a:rPr lang="en-US" sz="22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Checked Exceptions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, so we 	must write code in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</a:t>
            </a:r>
            <a:r>
              <a:rPr lang="en-US" sz="2200" dirty="0" smtClean="0">
                <a:latin typeface="Corbel" pitchFamily="34" charset="0"/>
              </a:rPr>
              <a:t>,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</a:t>
            </a:r>
            <a:r>
              <a:rPr lang="en-US" sz="2200" dirty="0" smtClean="0">
                <a:latin typeface="Corbel" pitchFamily="34" charset="0"/>
              </a:rPr>
              <a:t> and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throws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, but in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we only have</a:t>
            </a:r>
            <a:r>
              <a:rPr lang="en-US" sz="2200" dirty="0" smtClean="0">
                <a:latin typeface="Corbel" pitchFamily="34" charset="0"/>
              </a:rPr>
              <a:t> </a:t>
            </a:r>
            <a:r>
              <a:rPr lang="en-US" sz="2200" b="1" u="sng" dirty="0" err="1" smtClean="0">
                <a:solidFill>
                  <a:srgbClr val="0070C0"/>
                </a:solidFill>
                <a:latin typeface="Corbel" pitchFamily="34" charset="0"/>
              </a:rPr>
              <a:t>UnChecked</a:t>
            </a:r>
            <a:r>
              <a:rPr lang="en-US" sz="2200" b="1" u="sng" dirty="0" smtClean="0">
                <a:solidFill>
                  <a:srgbClr val="0070C0"/>
                </a:solidFill>
                <a:latin typeface="Corbel" pitchFamily="34" charset="0"/>
              </a:rPr>
              <a:t> exceptions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,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so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no need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to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compulsorily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write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try</a:t>
            </a:r>
            <a:r>
              <a:rPr lang="en-US" sz="2200" dirty="0" smtClean="0">
                <a:latin typeface="Corbel" pitchFamily="34" charset="0"/>
              </a:rPr>
              <a:t>,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catch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or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throws</a:t>
            </a:r>
            <a:r>
              <a:rPr lang="en-US" sz="2200" dirty="0" smtClean="0">
                <a:latin typeface="Corbel" pitchFamily="34" charset="0"/>
              </a:rPr>
              <a:t>.  </a:t>
            </a:r>
          </a:p>
          <a:p>
            <a:pPr lvl="0"/>
            <a:endParaRPr lang="en-US" dirty="0" smtClean="0">
              <a:latin typeface="Corbel" pitchFamily="34" charset="0"/>
            </a:endParaRPr>
          </a:p>
          <a:p>
            <a:pPr lvl="0">
              <a:buNone/>
            </a:pP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Special Note:</a:t>
            </a:r>
          </a:p>
          <a:p>
            <a:pPr lvl="0"/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Actually</a:t>
            </a:r>
            <a:r>
              <a:rPr lang="en-US" sz="2200" dirty="0" smtClean="0">
                <a:latin typeface="Corbel" pitchFamily="34" charset="0"/>
              </a:rPr>
              <a:t> in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latin typeface="Corbel" pitchFamily="34" charset="0"/>
              </a:rPr>
              <a:t> we have a 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translato</a:t>
            </a:r>
            <a:r>
              <a:rPr lang="en-US" sz="2200" dirty="0" smtClean="0">
                <a:latin typeface="Corbel" pitchFamily="34" charset="0"/>
              </a:rPr>
              <a:t>r which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converts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Checked Exceptions</a:t>
            </a:r>
            <a:r>
              <a:rPr lang="en-US" sz="2200" dirty="0" smtClean="0">
                <a:latin typeface="Corbel" pitchFamily="34" charset="0"/>
              </a:rPr>
              <a:t> to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Un-checked Exceptions</a:t>
            </a:r>
          </a:p>
          <a:p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Automatic Primary Key Generation</a:t>
            </a:r>
          </a:p>
          <a:p>
            <a:pPr lvl="0"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has 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capability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 to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generate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Primary Keys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automatically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while we are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storing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records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into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database</a:t>
            </a:r>
          </a:p>
          <a:p>
            <a:endParaRPr lang="en-US" dirty="0" smtClean="0">
              <a:latin typeface="Corbel" pitchFamily="34" charset="0"/>
            </a:endParaRPr>
          </a:p>
          <a:p>
            <a:pPr marL="514350" lvl="0" indent="-514350">
              <a:buFont typeface="+mj-lt"/>
              <a:buAutoNum type="arabicPeriod" startAt="9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Database Independent Query Language</a:t>
            </a:r>
          </a:p>
          <a:p>
            <a:pPr lvl="0"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has its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own query language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called </a:t>
            </a:r>
            <a:r>
              <a:rPr lang="en-US" sz="2200" b="1" u="sng" dirty="0" smtClean="0">
                <a:solidFill>
                  <a:srgbClr val="C00000"/>
                </a:solidFill>
                <a:latin typeface="Corbel" pitchFamily="34" charset="0"/>
              </a:rPr>
              <a:t>HQL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,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i.e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	</a:t>
            </a:r>
            <a:r>
              <a:rPr lang="en-US" sz="2200" b="1" u="sng" dirty="0" smtClean="0">
                <a:solidFill>
                  <a:srgbClr val="0070C0"/>
                </a:solidFill>
                <a:latin typeface="Corbel" pitchFamily="34" charset="0"/>
              </a:rPr>
              <a:t>Hibernate Query Language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which is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	independent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,so if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 change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, then also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our 	application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will work as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HQL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is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database independent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 startAt="10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Automatic Table Creation</a:t>
            </a:r>
          </a:p>
          <a:p>
            <a:pPr lvl="0"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we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insert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a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record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using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2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and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suppose the table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	is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not present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in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then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will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raise an error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	“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table does not exist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”, and will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throw exception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. But in 	case of 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, if 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table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is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not found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then it will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the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for 	us.</a:t>
            </a:r>
          </a:p>
          <a:p>
            <a:pPr marL="514350" lvl="0" indent="-514350">
              <a:buAutoNum type="arabicPeriod" startAt="7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lvl="0" indent="-514350">
              <a:buFont typeface="+mj-lt"/>
              <a:buAutoNum type="arabicPeriod" startAt="11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Supports Caching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supports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caching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mechanism and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due to this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	the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number of round trips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between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an application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and the 	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will be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reduced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which will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automatically increase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application performance</a:t>
            </a: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Top 12 Features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12"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Supports  Pagination</a:t>
            </a:r>
          </a:p>
          <a:p>
            <a:pPr lvl="0">
              <a:buNone/>
            </a:pPr>
            <a:r>
              <a:rPr lang="en-IN" dirty="0" smtClean="0"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has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built-in support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for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Pagination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which is the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process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of 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dividing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a 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large amount of content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to be </a:t>
            </a: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presented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 on 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UI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itchFamily="34" charset="0"/>
              </a:rPr>
              <a:t>in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chunks.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Google_Search_Pag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214686"/>
            <a:ext cx="7929618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Disadvantages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There </a:t>
            </a:r>
            <a:r>
              <a:rPr lang="en-US" sz="2600" dirty="0" smtClean="0">
                <a:latin typeface="Corbel" pitchFamily="34" charset="0"/>
              </a:rPr>
              <a:t>is only </a:t>
            </a:r>
            <a:r>
              <a:rPr lang="en-US" sz="2600" b="1" dirty="0" smtClean="0">
                <a:solidFill>
                  <a:schemeClr val="accent1"/>
                </a:solidFill>
                <a:latin typeface="Corbel" pitchFamily="34" charset="0"/>
              </a:rPr>
              <a:t>1 disadvantage </a:t>
            </a:r>
            <a:r>
              <a:rPr lang="en-US" sz="2600" dirty="0" smtClean="0">
                <a:latin typeface="Corbel" pitchFamily="34" charset="0"/>
              </a:rPr>
              <a:t>of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600" dirty="0" smtClean="0">
                <a:latin typeface="Corbel" pitchFamily="34" charset="0"/>
              </a:rPr>
              <a:t> as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compared</a:t>
            </a:r>
            <a:r>
              <a:rPr lang="en-US" sz="2600" dirty="0" smtClean="0">
                <a:latin typeface="Corbel" pitchFamily="34" charset="0"/>
              </a:rPr>
              <a:t> with 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US" sz="2600" dirty="0" smtClean="0">
                <a:latin typeface="Corbel" pitchFamily="34" charset="0"/>
              </a:rPr>
              <a:t> which is that it is </a:t>
            </a:r>
            <a:r>
              <a:rPr lang="en-IN" sz="26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slower</a:t>
            </a:r>
            <a:r>
              <a:rPr lang="en-IN" sz="2600" dirty="0" smtClean="0">
                <a:latin typeface="Corbel" pitchFamily="34" charset="0"/>
              </a:rPr>
              <a:t> than </a:t>
            </a:r>
            <a:r>
              <a:rPr lang="en-IN" sz="26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IN" sz="2600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US" sz="2600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This </a:t>
            </a:r>
            <a:r>
              <a:rPr lang="en-IN" sz="2600" dirty="0" smtClean="0">
                <a:latin typeface="Corbel" pitchFamily="34" charset="0"/>
              </a:rPr>
              <a:t>is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because</a:t>
            </a:r>
            <a:r>
              <a:rPr lang="en-IN" sz="2600" dirty="0" smtClean="0">
                <a:latin typeface="Corbel" pitchFamily="34" charset="0"/>
              </a:rPr>
              <a:t> when 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600" dirty="0" smtClean="0">
                <a:latin typeface="Corbel" pitchFamily="34" charset="0"/>
              </a:rPr>
              <a:t>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loads </a:t>
            </a:r>
            <a:r>
              <a:rPr lang="en-IN" sz="2600" dirty="0" smtClean="0">
                <a:latin typeface="Corbel" pitchFamily="34" charset="0"/>
              </a:rPr>
              <a:t>,it </a:t>
            </a:r>
            <a:r>
              <a:rPr lang="en-IN" sz="2600" b="1" dirty="0" smtClean="0">
                <a:solidFill>
                  <a:schemeClr val="accent1"/>
                </a:solidFill>
                <a:latin typeface="Corbel" pitchFamily="34" charset="0"/>
              </a:rPr>
              <a:t>analyzes</a:t>
            </a:r>
            <a:r>
              <a:rPr lang="en-IN" sz="2600" dirty="0" smtClean="0">
                <a:latin typeface="Corbel" pitchFamily="34" charset="0"/>
              </a:rPr>
              <a:t> all </a:t>
            </a:r>
            <a:r>
              <a:rPr lang="en-IN" sz="26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entities </a:t>
            </a:r>
            <a:r>
              <a:rPr lang="en-IN" sz="2600" dirty="0" smtClean="0">
                <a:latin typeface="Corbel" pitchFamily="34" charset="0"/>
              </a:rPr>
              <a:t>and </a:t>
            </a:r>
            <a:r>
              <a:rPr lang="en-IN" sz="26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does a lot </a:t>
            </a:r>
            <a:r>
              <a:rPr lang="en-IN" sz="2600" dirty="0" smtClean="0">
                <a:latin typeface="Corbel" pitchFamily="34" charset="0"/>
              </a:rPr>
              <a:t>of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pre-caching</a:t>
            </a:r>
            <a:r>
              <a:rPr lang="en-IN" sz="2600" dirty="0" smtClean="0">
                <a:latin typeface="Corbel" pitchFamily="34" charset="0"/>
              </a:rPr>
              <a:t> . </a:t>
            </a: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endParaRPr lang="en-IN" sz="2600" dirty="0" smtClean="0">
              <a:latin typeface="Corbel" pitchFamily="34" charset="0"/>
            </a:endParaRPr>
          </a:p>
          <a:p>
            <a:pPr lvl="0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This can take </a:t>
            </a:r>
            <a:r>
              <a:rPr lang="en-IN" sz="2600" dirty="0" smtClean="0">
                <a:latin typeface="Corbel" pitchFamily="34" charset="0"/>
              </a:rPr>
              <a:t>about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5-10-15 seconds </a:t>
            </a:r>
            <a:r>
              <a:rPr lang="en-IN" sz="2600" dirty="0" smtClean="0">
                <a:latin typeface="Corbel" pitchFamily="34" charset="0"/>
              </a:rPr>
              <a:t>for the </a:t>
            </a:r>
            <a:r>
              <a:rPr lang="en-IN" sz="2600" b="1" dirty="0" smtClean="0">
                <a:solidFill>
                  <a:srgbClr val="002060"/>
                </a:solidFill>
                <a:latin typeface="Corbel" pitchFamily="34" charset="0"/>
              </a:rPr>
              <a:t>application</a:t>
            </a:r>
            <a:r>
              <a:rPr lang="en-IN" sz="2600" dirty="0" smtClean="0">
                <a:latin typeface="Corbel" pitchFamily="34" charset="0"/>
              </a:rPr>
              <a:t> to 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start.</a:t>
            </a:r>
          </a:p>
          <a:p>
            <a:pPr lvl="0"/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Disadvantages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But</a:t>
            </a:r>
            <a:r>
              <a:rPr lang="en-IN" sz="2400" dirty="0" smtClean="0">
                <a:latin typeface="Corbel" pitchFamily="34" charset="0"/>
              </a:rPr>
              <a:t> we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would require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very large application </a:t>
            </a:r>
            <a:r>
              <a:rPr lang="en-IN" sz="2400" dirty="0" smtClean="0">
                <a:latin typeface="Corbel" pitchFamily="34" charset="0"/>
              </a:rPr>
              <a:t>before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we start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notice</a:t>
            </a:r>
            <a:r>
              <a:rPr lang="en-IN" sz="2400" dirty="0" smtClean="0">
                <a:latin typeface="Corbel" pitchFamily="34" charset="0"/>
              </a:rPr>
              <a:t>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impact</a:t>
            </a:r>
            <a:r>
              <a:rPr lang="en-IN" sz="2400" dirty="0" smtClean="0">
                <a:latin typeface="Corbel" pitchFamily="34" charset="0"/>
              </a:rPr>
              <a:t> from that. </a:t>
            </a: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many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large applications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indeed </a:t>
            </a:r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successfully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History Of Hibernate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/>
          </a:bodyPr>
          <a:lstStyle/>
          <a:p>
            <a:pPr lvl="0"/>
            <a:r>
              <a:rPr lang="en-IN" sz="2000" dirty="0" smtClean="0">
                <a:latin typeface="Corbel" pitchFamily="34" charset="0"/>
              </a:rPr>
              <a:t>Created by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Gavin King </a:t>
            </a:r>
            <a:r>
              <a:rPr lang="en-IN" sz="2000" dirty="0" smtClean="0">
                <a:latin typeface="Corbel" pitchFamily="34" charset="0"/>
              </a:rPr>
              <a:t>in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2001</a:t>
            </a:r>
            <a:r>
              <a:rPr lang="en-IN" sz="2000" dirty="0" smtClean="0">
                <a:latin typeface="Corbel" pitchFamily="34" charset="0"/>
              </a:rPr>
              <a:t>.</a:t>
            </a:r>
          </a:p>
          <a:p>
            <a:pPr lvl="0"/>
            <a:endParaRPr lang="en-US" sz="2000" dirty="0" err="1" smtClean="0">
              <a:latin typeface="Corbel" pitchFamily="34" charset="0"/>
            </a:endParaRPr>
          </a:p>
          <a:p>
            <a:pPr lvl="0"/>
            <a:endParaRPr lang="en-US" sz="2000" dirty="0" smtClean="0">
              <a:latin typeface="Corbel" pitchFamily="34" charset="0"/>
            </a:endParaRPr>
          </a:p>
          <a:p>
            <a:pPr lvl="0"/>
            <a:r>
              <a:rPr lang="en-US" sz="2000" dirty="0" smtClean="0">
                <a:latin typeface="Corbel" pitchFamily="34" charset="0"/>
              </a:rPr>
              <a:t>Later in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2003</a:t>
            </a:r>
            <a:r>
              <a:rPr lang="en-US" sz="2000" dirty="0" smtClean="0">
                <a:latin typeface="Corbel" pitchFamily="34" charset="0"/>
              </a:rPr>
              <a:t> ,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Red Hat </a:t>
            </a:r>
            <a:r>
              <a:rPr lang="en-US" sz="2000" dirty="0" smtClean="0">
                <a:latin typeface="Corbel" pitchFamily="34" charset="0"/>
              </a:rPr>
              <a:t>hired </a:t>
            </a:r>
          </a:p>
          <a:p>
            <a:pPr lvl="0">
              <a:buNone/>
            </a:pPr>
            <a:r>
              <a:rPr lang="en-US" sz="2000" dirty="0" smtClean="0">
                <a:latin typeface="Corbel" pitchFamily="34" charset="0"/>
              </a:rPr>
              <a:t>     lead hibernate developers and </a:t>
            </a:r>
          </a:p>
          <a:p>
            <a:pPr lvl="0">
              <a:buNone/>
            </a:pPr>
            <a:r>
              <a:rPr lang="en-US" sz="2000" dirty="0" smtClean="0">
                <a:latin typeface="Corbel" pitchFamily="34" charset="0"/>
              </a:rPr>
              <a:t>     framed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hibernate community </a:t>
            </a:r>
            <a:r>
              <a:rPr lang="en-US" sz="2000" dirty="0" smtClean="0">
                <a:latin typeface="Corbel" pitchFamily="34" charset="0"/>
              </a:rPr>
              <a:t>for it’s </a:t>
            </a:r>
          </a:p>
          <a:p>
            <a:pPr lvl="0">
              <a:buNone/>
            </a:pPr>
            <a:r>
              <a:rPr lang="en-US" sz="2000" dirty="0" smtClean="0">
                <a:latin typeface="Corbel" pitchFamily="34" charset="0"/>
              </a:rPr>
              <a:t>     further  development.</a:t>
            </a:r>
          </a:p>
          <a:p>
            <a:pPr lvl="0"/>
            <a:endParaRPr lang="en-US" sz="2000" dirty="0" smtClean="0">
              <a:latin typeface="Corbel" pitchFamily="34" charset="0"/>
            </a:endParaRPr>
          </a:p>
          <a:p>
            <a:pPr lvl="0"/>
            <a:r>
              <a:rPr lang="en-US" sz="2000" dirty="0" smtClean="0">
                <a:latin typeface="Corbel" pitchFamily="34" charset="0"/>
              </a:rPr>
              <a:t>As of now it’s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latest version </a:t>
            </a:r>
            <a:r>
              <a:rPr lang="en-US" sz="2000" dirty="0" smtClean="0">
                <a:latin typeface="Corbel" pitchFamily="34" charset="0"/>
              </a:rPr>
              <a:t>is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Hibernate 5.4.15 </a:t>
            </a:r>
            <a:r>
              <a:rPr lang="en-US" sz="2000" dirty="0" smtClean="0">
                <a:latin typeface="Corbel" pitchFamily="34" charset="0"/>
              </a:rPr>
              <a:t>released on  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30th-April-2020</a:t>
            </a:r>
            <a:r>
              <a:rPr lang="en-US" sz="2000" dirty="0" smtClean="0">
                <a:latin typeface="Corbel" pitchFamily="34" charset="0"/>
              </a:rPr>
              <a:t> and the official site for hibernate is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hibernate.org</a:t>
            </a:r>
            <a:r>
              <a:rPr lang="en-US" sz="2000" dirty="0" smtClean="0">
                <a:latin typeface="Corbel" pitchFamily="34" charset="0"/>
              </a:rPr>
              <a:t>.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-IN" sz="2400" dirty="0" smtClean="0"/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4" name="Picture 3" descr="gavin_king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1500174"/>
            <a:ext cx="3357586" cy="207170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Hibernate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latin typeface="Corbel" pitchFamily="34" charset="0"/>
              </a:rPr>
              <a:t> is one of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most popular </a:t>
            </a:r>
            <a:r>
              <a:rPr lang="en-IN" sz="2400" dirty="0" smtClean="0">
                <a:latin typeface="Corbel" pitchFamily="34" charset="0"/>
              </a:rPr>
              <a:t>(ORM)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tool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world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Java.</a:t>
            </a: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word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ORM</a:t>
            </a:r>
            <a:r>
              <a:rPr lang="en-US" sz="2400" dirty="0" smtClean="0">
                <a:latin typeface="Corbel" pitchFamily="34" charset="0"/>
              </a:rPr>
              <a:t> stands 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Object/Relational Mapping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It is used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data layer </a:t>
            </a:r>
            <a:r>
              <a:rPr lang="en-US" sz="2400" dirty="0" smtClean="0">
                <a:latin typeface="Corbel" pitchFamily="34" charset="0"/>
              </a:rPr>
              <a:t>of our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application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Alternates To Hibernate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285719" y="1527174"/>
          <a:ext cx="8715436" cy="4593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7718"/>
                <a:gridCol w="4357718"/>
              </a:tblGrid>
              <a:tr h="92566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Framework/Tool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bel" pitchFamily="34" charset="0"/>
                        </a:rPr>
                        <a:t>Company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75933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iBatis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Apache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28858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TopLink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Oracle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29578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EclipseLink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Eclipse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70827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OJB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Apache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92566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Spring JDBC, Spring ORM , Spring Data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Spring</a:t>
                      </a:r>
                      <a:endParaRPr lang="en-IN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Corbel" pitchFamily="34" charset="0"/>
              </a:rPr>
              <a:t>Why Should We Learn Hibernate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2020 ?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We are heading </a:t>
            </a:r>
            <a:r>
              <a:rPr lang="en-IN" sz="2400" dirty="0" smtClean="0">
                <a:latin typeface="Corbel" pitchFamily="34" charset="0"/>
              </a:rPr>
              <a:t>towards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end 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2020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you can see </a:t>
            </a:r>
            <a:r>
              <a:rPr lang="en-IN" sz="2400" dirty="0" smtClean="0">
                <a:latin typeface="Corbel" pitchFamily="34" charset="0"/>
              </a:rPr>
              <a:t>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IN" sz="2400" dirty="0" smtClean="0">
                <a:latin typeface="Corbel" pitchFamily="34" charset="0"/>
              </a:rPr>
              <a:t>is still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one of the most popular programming languages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world. 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endParaRPr lang="en-IN" sz="2000" dirty="0" smtClean="0"/>
          </a:p>
          <a:p>
            <a:r>
              <a:rPr lang="en-IN" sz="2000" b="1" u="sng" dirty="0" smtClean="0">
                <a:solidFill>
                  <a:srgbClr val="002060"/>
                </a:solidFill>
                <a:latin typeface="Corbel" pitchFamily="34" charset="0"/>
              </a:rPr>
              <a:t>https://towardsdatascience.com/9-top-java-frameworks-for-2020-1cc9d3c21f4c</a:t>
            </a:r>
          </a:p>
          <a:p>
            <a:pPr lvl="0">
              <a:buNone/>
            </a:pPr>
            <a:endParaRPr lang="en-IN" sz="2000" dirty="0" smtClean="0"/>
          </a:p>
          <a:p>
            <a:pPr lvl="0">
              <a:buNone/>
            </a:pPr>
            <a:endParaRPr lang="en-IN" sz="2000" dirty="0" smtClean="0"/>
          </a:p>
          <a:p>
            <a:pPr lvl="0">
              <a:buNone/>
            </a:pPr>
            <a:endParaRPr lang="en-IN" sz="2400" dirty="0" smtClean="0"/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0_K0Qm3Ez0NZdlRlk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5993"/>
            <a:ext cx="9001156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Where Java Stands Today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11" name="Content Placeholder 10" descr="Java top te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2071678"/>
            <a:ext cx="8858312" cy="4786322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8596" y="150017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orbel" pitchFamily="34" charset="0"/>
              </a:rPr>
              <a:t>https://www.cleveroad.com/blog/programming-languages-ranking</a:t>
            </a:r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Corbel" pitchFamily="34" charset="0"/>
              </a:rPr>
              <a:t>Why Should We Learn Hibernate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2020 ?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pPr lvl="0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Moreover</a:t>
            </a:r>
            <a:r>
              <a:rPr lang="en-IN" sz="2400" dirty="0" smtClean="0">
                <a:latin typeface="Corbel" pitchFamily="34" charset="0"/>
              </a:rPr>
              <a:t>, there are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various frameworks </a:t>
            </a:r>
            <a:r>
              <a:rPr lang="en-IN" sz="2400" dirty="0" smtClean="0">
                <a:latin typeface="Corbel" pitchFamily="34" charset="0"/>
              </a:rPr>
              <a:t>that have been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designed</a:t>
            </a:r>
            <a:r>
              <a:rPr lang="en-IN" sz="2400" dirty="0" smtClean="0">
                <a:latin typeface="Corbel" pitchFamily="34" charset="0"/>
              </a:rPr>
              <a:t> to make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coding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easy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faster.</a:t>
            </a:r>
          </a:p>
          <a:p>
            <a:pPr lvl="0"/>
            <a:endParaRPr lang="en-US" sz="2400" dirty="0" smtClean="0">
              <a:latin typeface="Corbel" pitchFamily="34" charset="0"/>
            </a:endParaRP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endParaRPr lang="en-IN" sz="2400" dirty="0" smtClean="0">
              <a:latin typeface="Corbel" pitchFamily="34" charset="0"/>
            </a:endParaRPr>
          </a:p>
          <a:p>
            <a:pPr lvl="0"/>
            <a:r>
              <a:rPr lang="en-IN" sz="2400" dirty="0" smtClean="0">
                <a:latin typeface="Corbel" pitchFamily="34" charset="0"/>
              </a:rPr>
              <a:t>So , if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 use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popular Java framework</a:t>
            </a:r>
            <a:r>
              <a:rPr lang="en-IN" sz="2400" dirty="0" smtClean="0">
                <a:latin typeface="Corbel" pitchFamily="34" charset="0"/>
              </a:rPr>
              <a:t>, then we can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focus more </a:t>
            </a:r>
            <a:r>
              <a:rPr lang="en-IN" sz="2400" dirty="0" smtClean="0">
                <a:latin typeface="Corbel" pitchFamily="34" charset="0"/>
              </a:rPr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writing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business logic </a:t>
            </a:r>
            <a:r>
              <a:rPr lang="en-IN" sz="2400" dirty="0" smtClean="0">
                <a:latin typeface="Corbel" pitchFamily="34" charset="0"/>
              </a:rPr>
              <a:t>of our app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instead of writing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fundamental functions </a:t>
            </a:r>
            <a:r>
              <a:rPr lang="en-IN" sz="2400" dirty="0" smtClean="0">
                <a:latin typeface="Corbel" pitchFamily="34" charset="0"/>
              </a:rPr>
              <a:t>such as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making database connections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handling exceptions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0">
              <a:buNone/>
            </a:pPr>
            <a:endParaRPr lang="en-IN" sz="24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IN" sz="1800" dirty="0" smtClean="0">
              <a:hlinkClick r:id="rId2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Corbel" pitchFamily="34" charset="0"/>
              </a:rPr>
              <a:t>Why Should We Learn Hibernate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2020 ?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2</a:t>
            </a:r>
            <a:r>
              <a:rPr lang="en-US" sz="2400" b="1" u="sng" baseline="30000" dirty="0" smtClean="0">
                <a:solidFill>
                  <a:srgbClr val="C00000"/>
                </a:solidFill>
                <a:latin typeface="Corbel" pitchFamily="34" charset="0"/>
              </a:rPr>
              <a:t>nd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most popular framework </a:t>
            </a:r>
            <a:r>
              <a:rPr lang="en-US" sz="2400" dirty="0" smtClean="0">
                <a:latin typeface="Corbel" pitchFamily="34" charset="0"/>
              </a:rPr>
              <a:t>after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Spring</a:t>
            </a:r>
            <a:r>
              <a:rPr lang="en-US" sz="2400" dirty="0" smtClean="0">
                <a:latin typeface="Corbel" pitchFamily="34" charset="0"/>
              </a:rPr>
              <a:t> that every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developer </a:t>
            </a:r>
            <a:r>
              <a:rPr lang="en-IN" sz="2400" dirty="0" smtClean="0">
                <a:latin typeface="Corbel" pitchFamily="34" charset="0"/>
              </a:rPr>
              <a:t>should learn because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most of the Java applications </a:t>
            </a:r>
            <a:r>
              <a:rPr lang="en-IN" sz="2400" dirty="0" smtClean="0">
                <a:latin typeface="Corbel" pitchFamily="34" charset="0"/>
              </a:rPr>
              <a:t>we will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work</a:t>
            </a:r>
            <a:r>
              <a:rPr lang="en-IN" sz="2400" dirty="0" smtClean="0">
                <a:latin typeface="Corbel" pitchFamily="34" charset="0"/>
              </a:rPr>
              <a:t> with will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interact with a database</a:t>
            </a:r>
            <a:r>
              <a:rPr lang="en-IN" sz="2400" dirty="0" smtClean="0">
                <a:latin typeface="Corbel" pitchFamily="34" charset="0"/>
              </a:rPr>
              <a:t>, and it's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excruciating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deal with a database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IN" sz="2400" dirty="0" smtClean="0">
                <a:latin typeface="Corbel" pitchFamily="34" charset="0"/>
              </a:rPr>
              <a:t>using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IN" sz="2400" dirty="0" smtClean="0">
                <a:latin typeface="Corbel" pitchFamily="34" charset="0"/>
              </a:rPr>
              <a:t> without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proper framework </a:t>
            </a:r>
            <a:r>
              <a:rPr lang="en-IN" sz="2400" dirty="0" smtClean="0">
                <a:latin typeface="Corbel" pitchFamily="34" charset="0"/>
              </a:rPr>
              <a:t>like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Hibernate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https://towardsdatascience.com/9-top-java-frameworks-for-2020-1cc9d3c21f4c</a:t>
            </a:r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https://www.expertsfromindia.com/tech-talk/software-development/how-to-become-a-best-java-developer-in-2020.html</a:t>
            </a:r>
          </a:p>
          <a:p>
            <a:pPr lvl="0"/>
            <a:endParaRPr lang="en-IN" sz="24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IN" sz="1800" dirty="0" smtClean="0">
              <a:hlinkClick r:id="rId2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Job Market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3091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IN" sz="1800" dirty="0" smtClean="0">
              <a:hlinkClick r:id="rId2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US" dirty="0" smtClean="0"/>
          </a:p>
          <a:p>
            <a:pPr lvl="0"/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ython_jo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500174"/>
            <a:ext cx="8643998" cy="5038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Application Layers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ApplicationArchitec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7290" y="1527175"/>
            <a:ext cx="5929354" cy="4571999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7215174" y="4714884"/>
            <a:ext cx="1928826" cy="1428760"/>
          </a:xfrm>
          <a:prstGeom prst="cloudCallout">
            <a:avLst>
              <a:gd name="adj1" fmla="val -91141"/>
              <a:gd name="adj2" fmla="val -71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Hibernate </a:t>
            </a:r>
            <a:r>
              <a:rPr lang="en-US" b="1" dirty="0" smtClean="0">
                <a:latin typeface="Corbel" pitchFamily="34" charset="0"/>
              </a:rPr>
              <a:t>works at this </a:t>
            </a:r>
            <a:r>
              <a:rPr lang="en-US" b="1" dirty="0" smtClean="0">
                <a:solidFill>
                  <a:srgbClr val="00B0F0"/>
                </a:solidFill>
                <a:latin typeface="Corbel" pitchFamily="34" charset="0"/>
              </a:rPr>
              <a:t>layer</a:t>
            </a:r>
            <a:endParaRPr lang="en-IN" b="1" dirty="0">
              <a:solidFill>
                <a:srgbClr val="00B0F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Hibernate Based Upon?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It works </a:t>
            </a:r>
            <a:r>
              <a:rPr lang="en-US" sz="2400" dirty="0" smtClean="0">
                <a:latin typeface="Corbel" pitchFamily="34" charset="0"/>
              </a:rPr>
              <a:t>on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principles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JPA.</a:t>
            </a: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JPA</a:t>
            </a:r>
            <a:r>
              <a:rPr lang="en-IN" sz="2400" dirty="0" smtClean="0">
                <a:latin typeface="Corbel" pitchFamily="34" charset="0"/>
              </a:rPr>
              <a:t> stands for ,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 Persistence API </a:t>
            </a:r>
            <a:r>
              <a:rPr lang="en-IN" sz="2400" dirty="0" smtClean="0">
                <a:latin typeface="Corbel" pitchFamily="34" charset="0"/>
              </a:rPr>
              <a:t>(JPA)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specification</a:t>
            </a:r>
            <a:r>
              <a:rPr lang="en-IN" sz="2400" dirty="0" smtClean="0">
                <a:latin typeface="Corbel" pitchFamily="34" charset="0"/>
              </a:rPr>
              <a:t> which gives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guidelines</a:t>
            </a:r>
            <a:r>
              <a:rPr lang="en-IN" sz="2400" dirty="0" smtClean="0">
                <a:latin typeface="Corbel" pitchFamily="34" charset="0"/>
              </a:rPr>
              <a:t> about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developer</a:t>
            </a:r>
            <a:r>
              <a:rPr lang="en-IN" sz="2400" dirty="0" smtClean="0">
                <a:latin typeface="Corbel" pitchFamily="34" charset="0"/>
              </a:rPr>
              <a:t> can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map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store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update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retrieve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from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relational databases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objects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vice versa.</a:t>
            </a:r>
          </a:p>
          <a:p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JPA</a:t>
            </a:r>
            <a:r>
              <a:rPr lang="en-IN" sz="2400" dirty="0" smtClean="0">
                <a:latin typeface="Corbel" pitchFamily="34" charset="0"/>
              </a:rPr>
              <a:t> itself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not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tool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framework</a:t>
            </a:r>
            <a:r>
              <a:rPr lang="en-IN" sz="2400" dirty="0" smtClean="0">
                <a:latin typeface="Corbel" pitchFamily="34" charset="0"/>
              </a:rPr>
              <a:t>; rather, 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defines a set of concepts</a:t>
            </a:r>
            <a:r>
              <a:rPr lang="en-IN" sz="2400" dirty="0" smtClean="0">
                <a:latin typeface="Corbel" pitchFamily="34" charset="0"/>
              </a:rPr>
              <a:t> that can be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implemented</a:t>
            </a:r>
            <a:r>
              <a:rPr lang="en-IN" sz="2400" dirty="0" smtClean="0">
                <a:latin typeface="Corbel" pitchFamily="34" charset="0"/>
              </a:rPr>
              <a:t> by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any tool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framework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Why Was Hibernate Developed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Hibernate </a:t>
            </a:r>
            <a:r>
              <a:rPr lang="en-US" sz="2400" dirty="0" smtClean="0">
                <a:latin typeface="Corbel" pitchFamily="34" charset="0"/>
              </a:rPr>
              <a:t>has been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mainly developed </a:t>
            </a:r>
            <a:r>
              <a:rPr lang="en-US" sz="2400" dirty="0" smtClean="0">
                <a:latin typeface="Corbel" pitchFamily="34" charset="0"/>
              </a:rPr>
              <a:t>to resolve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problems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programmer</a:t>
            </a:r>
            <a:r>
              <a:rPr lang="en-US" sz="2400" dirty="0" smtClean="0">
                <a:latin typeface="Corbel" pitchFamily="34" charset="0"/>
              </a:rPr>
              <a:t> faces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But</a:t>
            </a:r>
            <a:r>
              <a:rPr lang="en-US" sz="2400" dirty="0" smtClean="0">
                <a:latin typeface="Corbel" pitchFamily="34" charset="0"/>
              </a:rPr>
              <a:t> before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understanding</a:t>
            </a:r>
            <a:r>
              <a:rPr lang="en-US" sz="2400" dirty="0" smtClean="0">
                <a:latin typeface="Corbel" pitchFamily="34" charset="0"/>
              </a:rPr>
              <a:t> what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problems</a:t>
            </a:r>
            <a:r>
              <a:rPr lang="en-US" sz="2400" dirty="0" smtClean="0">
                <a:latin typeface="Corbel" pitchFamily="34" charset="0"/>
              </a:rPr>
              <a:t> are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let’s first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recall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basics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IN" sz="2400" dirty="0" smtClean="0">
                <a:latin typeface="Corbel" pitchFamily="34" charset="0"/>
              </a:rPr>
              <a:t> stands 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 Database Connectivity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It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 an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API </a:t>
            </a:r>
            <a:r>
              <a:rPr lang="en-IN" sz="2400" dirty="0" smtClean="0">
                <a:latin typeface="Corbel" pitchFamily="34" charset="0"/>
              </a:rPr>
              <a:t>that comes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JSE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enables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application </a:t>
            </a:r>
            <a:r>
              <a:rPr lang="en-IN" sz="2400" dirty="0" smtClean="0">
                <a:latin typeface="Corbel" pitchFamily="34" charset="0"/>
              </a:rPr>
              <a:t>to access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database </a:t>
            </a:r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SQL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What Is JDBC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rRo2x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00504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72560" cy="235745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Loads the driver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O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pens a database connection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ends SQL queries to database using a JDBC driver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E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xecutes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the queries to get the result set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hen results are returned, then it processes the data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F</a:t>
            </a:r>
            <a:r>
              <a:rPr lang="en-IN" sz="2000" b="1" dirty="0" err="1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inally</a:t>
            </a:r>
            <a:r>
              <a:rPr lang="en-IN" sz="2000" b="1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, the connection is closed</a:t>
            </a:r>
            <a:endParaRPr lang="en-IN" sz="2000" b="1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Steps In JDBC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Java_jdb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929066"/>
            <a:ext cx="885831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Problems With JDBC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makes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code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tightly coupled </a:t>
            </a:r>
            <a:r>
              <a:rPr lang="en-US" sz="2400" dirty="0" smtClean="0">
                <a:latin typeface="Corbel" pitchFamily="34" charset="0"/>
              </a:rPr>
              <a:t>to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database schema 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i.e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any change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database schema </a:t>
            </a:r>
            <a:r>
              <a:rPr lang="en-US" sz="2400" dirty="0" smtClean="0">
                <a:latin typeface="Corbel" pitchFamily="34" charset="0"/>
              </a:rPr>
              <a:t>, like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renaming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column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effects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written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code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Developer</a:t>
            </a:r>
            <a:r>
              <a:rPr lang="en-US" sz="2400" dirty="0" smtClean="0">
                <a:latin typeface="Corbel" pitchFamily="34" charset="0"/>
              </a:rPr>
              <a:t> has 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write</a:t>
            </a:r>
            <a:r>
              <a:rPr lang="en-US" sz="2400" dirty="0" smtClean="0">
                <a:latin typeface="Corbel" pitchFamily="34" charset="0"/>
              </a:rPr>
              <a:t> a lot of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boilerplate code </a:t>
            </a:r>
            <a:r>
              <a:rPr lang="en-US" sz="2400" dirty="0" smtClean="0">
                <a:latin typeface="Corbel" pitchFamily="34" charset="0"/>
              </a:rPr>
              <a:t>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opening the connection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creating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PreparedStatement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, traversing through the records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closing the connection </a:t>
            </a:r>
            <a:r>
              <a:rPr lang="en-US" sz="2400" dirty="0" smtClean="0">
                <a:latin typeface="Corbel" pitchFamily="34" charset="0"/>
              </a:rPr>
              <a:t>etc.</a:t>
            </a: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2087</TotalTime>
  <Words>1085</Words>
  <Application>Microsoft Office PowerPoint</Application>
  <PresentationFormat>On-screen Show (4:3)</PresentationFormat>
  <Paragraphs>302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INTRODUCTION TO HIBERNATE</vt:lpstr>
      <vt:lpstr>Today’s Agenda</vt:lpstr>
      <vt:lpstr>What Is Hibernate ?</vt:lpstr>
      <vt:lpstr>Application Layers</vt:lpstr>
      <vt:lpstr>What Is Hibernate Based Upon?</vt:lpstr>
      <vt:lpstr>Why Was Hibernate Developed ?</vt:lpstr>
      <vt:lpstr> What Is JDBC ?</vt:lpstr>
      <vt:lpstr> Steps In JDBC</vt:lpstr>
      <vt:lpstr>Problems With JDBC</vt:lpstr>
      <vt:lpstr>Problems With JDBC</vt:lpstr>
      <vt:lpstr>Problems With JDBC</vt:lpstr>
      <vt:lpstr>An  Inefficient  Solution</vt:lpstr>
      <vt:lpstr>An  Inefficient  Solution</vt:lpstr>
      <vt:lpstr>The Problems &amp; Solution</vt:lpstr>
      <vt:lpstr>Problems With JDBC</vt:lpstr>
      <vt:lpstr>Problems With JDBC</vt:lpstr>
      <vt:lpstr>What Is An ORM?</vt:lpstr>
      <vt:lpstr>What Does An ORM Do ?</vt:lpstr>
      <vt:lpstr>What Does An ORM Do ?</vt:lpstr>
      <vt:lpstr>Top 12 Features Of Hibernate</vt:lpstr>
      <vt:lpstr>Top 12 Features Of Hibernate</vt:lpstr>
      <vt:lpstr>Top 12 Features Of Hibernate</vt:lpstr>
      <vt:lpstr>Top 12 Features Of Hibernate</vt:lpstr>
      <vt:lpstr>Top 12 Features Of Hibernate</vt:lpstr>
      <vt:lpstr>Top 12 Features Of Hibernate</vt:lpstr>
      <vt:lpstr>Top 12 Features Of Hibernate</vt:lpstr>
      <vt:lpstr>Disadvantages Of Hibernate</vt:lpstr>
      <vt:lpstr>Disadvantages Of Hibernate</vt:lpstr>
      <vt:lpstr>History Of Hibernate</vt:lpstr>
      <vt:lpstr>Alternates To Hibernate</vt:lpstr>
      <vt:lpstr>Why Should We Learn Hibernate  In 2020 ?</vt:lpstr>
      <vt:lpstr>Where Java Stands Today ?</vt:lpstr>
      <vt:lpstr>Why Should We Learn Hibernate  In 2020 ?</vt:lpstr>
      <vt:lpstr>Why Should We Learn Hibernate  In 2020 ?</vt:lpstr>
      <vt:lpstr>Job Market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255</cp:revision>
  <dcterms:created xsi:type="dcterms:W3CDTF">2014-01-22T20:27:14Z</dcterms:created>
  <dcterms:modified xsi:type="dcterms:W3CDTF">2020-09-01T06:44:26Z</dcterms:modified>
</cp:coreProperties>
</file>