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291" r:id="rId4"/>
    <p:sldId id="432" r:id="rId5"/>
    <p:sldId id="433" r:id="rId6"/>
    <p:sldId id="434" r:id="rId7"/>
    <p:sldId id="435" r:id="rId8"/>
    <p:sldId id="436" r:id="rId9"/>
    <p:sldId id="437" r:id="rId10"/>
    <p:sldId id="439" r:id="rId11"/>
    <p:sldId id="438" r:id="rId12"/>
    <p:sldId id="402" r:id="rId13"/>
    <p:sldId id="403" r:id="rId14"/>
    <p:sldId id="440" r:id="rId15"/>
    <p:sldId id="441" r:id="rId16"/>
    <p:sldId id="442" r:id="rId17"/>
    <p:sldId id="443" r:id="rId18"/>
    <p:sldId id="444" r:id="rId19"/>
    <p:sldId id="446" r:id="rId20"/>
    <p:sldId id="447" r:id="rId21"/>
    <p:sldId id="445" r:id="rId22"/>
    <p:sldId id="44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Layered Architecture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10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All Three Layers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6" name="Content Placeholder 5" descr="tier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Example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Suppose</a:t>
            </a:r>
            <a:r>
              <a:rPr lang="en-IN" sz="2400" dirty="0" smtClean="0">
                <a:latin typeface="Corbel" pitchFamily="34" charset="0"/>
              </a:rPr>
              <a:t> you 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seeking movie shows’ times </a:t>
            </a:r>
            <a:r>
              <a:rPr lang="en-IN" sz="2400" dirty="0" smtClean="0">
                <a:latin typeface="Corbel" pitchFamily="34" charset="0"/>
              </a:rPr>
              <a:t>in your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geographic area </a:t>
            </a:r>
            <a:r>
              <a:rPr lang="en-IN" sz="2400" dirty="0" smtClean="0">
                <a:latin typeface="Corbel" pitchFamily="34" charset="0"/>
              </a:rPr>
              <a:t>with the help of a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web application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The </a:t>
            </a:r>
            <a:r>
              <a:rPr lang="en-IN" sz="1900" b="1" u="sng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presentation system </a:t>
            </a:r>
            <a:r>
              <a:rPr lang="en-IN" sz="1900" dirty="0" smtClean="0">
                <a:latin typeface="Corbel" pitchFamily="34" charset="0"/>
              </a:rPr>
              <a:t>shows a </a:t>
            </a:r>
            <a:r>
              <a:rPr lang="en-IN" sz="1900" b="1" dirty="0" smtClean="0">
                <a:solidFill>
                  <a:schemeClr val="accent1"/>
                </a:solidFill>
                <a:latin typeface="Corbel" pitchFamily="34" charset="0"/>
              </a:rPr>
              <a:t>web page </a:t>
            </a:r>
            <a:r>
              <a:rPr lang="en-IN" sz="1900" dirty="0" smtClean="0">
                <a:latin typeface="Corbel" pitchFamily="34" charset="0"/>
              </a:rPr>
              <a:t>with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some fields </a:t>
            </a:r>
            <a:r>
              <a:rPr lang="en-IN" sz="1900" dirty="0" smtClean="0">
                <a:latin typeface="Corbel" pitchFamily="34" charset="0"/>
              </a:rPr>
              <a:t>you have to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enter</a:t>
            </a:r>
            <a:r>
              <a:rPr lang="en-IN" sz="1900" dirty="0" smtClean="0">
                <a:latin typeface="Corbel" pitchFamily="34" charset="0"/>
              </a:rPr>
              <a:t>. For example,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your pin code </a:t>
            </a:r>
            <a:r>
              <a:rPr lang="en-IN" sz="1900" dirty="0" smtClean="0">
                <a:latin typeface="Corbel" pitchFamily="34" charset="0"/>
              </a:rPr>
              <a:t>and the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date </a:t>
            </a:r>
            <a:r>
              <a:rPr lang="en-IN" sz="1900" dirty="0" smtClean="0">
                <a:latin typeface="Corbel" pitchFamily="34" charset="0"/>
              </a:rPr>
              <a:t>you want to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view a show</a:t>
            </a:r>
            <a:r>
              <a:rPr lang="en-IN" sz="1900" dirty="0" smtClean="0">
                <a:latin typeface="Corbel" pitchFamily="34" charset="0"/>
              </a:rPr>
              <a:t>. 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Then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this info </a:t>
            </a:r>
            <a:r>
              <a:rPr lang="en-IN" sz="1900" dirty="0" smtClean="0">
                <a:latin typeface="Corbel" pitchFamily="34" charset="0"/>
              </a:rPr>
              <a:t>is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moved to </a:t>
            </a:r>
            <a:r>
              <a:rPr lang="en-IN" sz="1900" dirty="0" smtClean="0">
                <a:latin typeface="Corbel" pitchFamily="34" charset="0"/>
              </a:rPr>
              <a:t>the </a:t>
            </a:r>
            <a:r>
              <a:rPr lang="en-IN" sz="1900" b="1" u="sng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Business logic layer </a:t>
            </a:r>
            <a:r>
              <a:rPr lang="en-IN" sz="1900" dirty="0" smtClean="0">
                <a:latin typeface="Corbel" pitchFamily="34" charset="0"/>
              </a:rPr>
              <a:t>that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models</a:t>
            </a:r>
            <a:r>
              <a:rPr lang="en-IN" sz="1900" dirty="0" smtClean="0">
                <a:latin typeface="Corbel" pitchFamily="34" charset="0"/>
              </a:rPr>
              <a:t> a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query </a:t>
            </a:r>
            <a:r>
              <a:rPr lang="en-IN" sz="1900" dirty="0" smtClean="0">
                <a:latin typeface="Corbel" pitchFamily="34" charset="0"/>
              </a:rPr>
              <a:t>and conveys it to the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Database tier</a:t>
            </a:r>
            <a:r>
              <a:rPr lang="en-IN" sz="1900" dirty="0" smtClean="0">
                <a:latin typeface="Corbel" pitchFamily="34" charset="0"/>
              </a:rPr>
              <a:t>. 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The </a:t>
            </a:r>
            <a:r>
              <a:rPr lang="en-IN" sz="1900" b="1" u="sng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Database layer </a:t>
            </a:r>
            <a:r>
              <a:rPr lang="en-IN" sz="1900" dirty="0" smtClean="0">
                <a:latin typeface="Corbel" pitchFamily="34" charset="0"/>
              </a:rPr>
              <a:t>runs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query</a:t>
            </a:r>
            <a:r>
              <a:rPr lang="en-IN" sz="1900" dirty="0" smtClean="0">
                <a:latin typeface="Corbel" pitchFamily="34" charset="0"/>
              </a:rPr>
              <a:t> and returns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results</a:t>
            </a:r>
            <a:r>
              <a:rPr lang="en-IN" sz="1900" dirty="0" smtClean="0">
                <a:latin typeface="Corbel" pitchFamily="34" charset="0"/>
              </a:rPr>
              <a:t> (a list of shows available in your area) to the </a:t>
            </a:r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Business layer</a:t>
            </a:r>
            <a:r>
              <a:rPr lang="en-IN" sz="1900" dirty="0" smtClean="0">
                <a:latin typeface="Corbel" pitchFamily="34" charset="0"/>
              </a:rPr>
              <a:t>, which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formats it </a:t>
            </a:r>
            <a:r>
              <a:rPr lang="en-IN" sz="1900" dirty="0" smtClean="0">
                <a:latin typeface="Corbel" pitchFamily="34" charset="0"/>
              </a:rPr>
              <a:t>into a </a:t>
            </a:r>
            <a:r>
              <a:rPr lang="en-IN" sz="1900" b="1" dirty="0" smtClean="0">
                <a:solidFill>
                  <a:schemeClr val="accent1"/>
                </a:solidFill>
                <a:latin typeface="Corbel" pitchFamily="34" charset="0"/>
              </a:rPr>
              <a:t>web page</a:t>
            </a:r>
            <a:r>
              <a:rPr lang="en-IN" sz="1900" dirty="0" smtClean="0">
                <a:latin typeface="Corbel" pitchFamily="34" charset="0"/>
              </a:rPr>
              <a:t>. Then the </a:t>
            </a:r>
            <a:r>
              <a:rPr lang="en-IN" sz="1900" b="1" dirty="0" smtClean="0">
                <a:solidFill>
                  <a:schemeClr val="accent1"/>
                </a:solidFill>
                <a:latin typeface="Corbel" pitchFamily="34" charset="0"/>
              </a:rPr>
              <a:t>page</a:t>
            </a:r>
            <a:r>
              <a:rPr lang="en-IN" sz="1900" dirty="0" smtClean="0">
                <a:latin typeface="Corbel" pitchFamily="34" charset="0"/>
              </a:rPr>
              <a:t> is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sent back </a:t>
            </a:r>
            <a:r>
              <a:rPr lang="en-IN" sz="1900" dirty="0" smtClean="0">
                <a:latin typeface="Corbel" pitchFamily="34" charset="0"/>
              </a:rPr>
              <a:t>to the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browser</a:t>
            </a:r>
            <a:r>
              <a:rPr lang="en-IN" sz="1900" dirty="0" smtClean="0">
                <a:latin typeface="Corbel" pitchFamily="34" charset="0"/>
              </a:rPr>
              <a:t>. The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first tier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displays it</a:t>
            </a:r>
            <a:r>
              <a:rPr lang="en-IN" sz="1900" dirty="0" smtClean="0">
                <a:latin typeface="Corbel" pitchFamily="34" charset="0"/>
              </a:rPr>
              <a:t> on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your device</a:t>
            </a:r>
            <a:r>
              <a:rPr lang="en-IN" sz="1900" dirty="0" smtClean="0">
                <a:latin typeface="Corbel" pitchFamily="34" charset="0"/>
              </a:rPr>
              <a:t>. </a:t>
            </a:r>
            <a:r>
              <a:rPr lang="en-IN" sz="1900" b="1" u="sng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And that’s it.</a:t>
            </a:r>
            <a:endParaRPr lang="en-IN" sz="1900" b="1" u="sng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Diagrammatic View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IN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>
              <a:buNone/>
            </a:pPr>
            <a:endParaRPr lang="en-IN" sz="2200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 descr="stat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58730"/>
            <a:ext cx="8786874" cy="4970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Benefits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gives you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ability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update the technology stack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one tier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without impacting </a:t>
            </a:r>
            <a:r>
              <a:rPr lang="en-IN" sz="2400" dirty="0" smtClean="0">
                <a:latin typeface="Corbel" pitchFamily="34" charset="0"/>
              </a:rPr>
              <a:t>other areas of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application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allows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different development teams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each work </a:t>
            </a:r>
            <a:r>
              <a:rPr lang="en-IN" sz="2400" dirty="0" smtClean="0">
                <a:latin typeface="Corbel" pitchFamily="34" charset="0"/>
              </a:rPr>
              <a:t>on their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own areas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expertise.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Benefits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provides</a:t>
            </a:r>
            <a:r>
              <a:rPr lang="en-IN" sz="2400" dirty="0" smtClean="0">
                <a:latin typeface="Corbel" pitchFamily="34" charset="0"/>
              </a:rPr>
              <a:t>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ease of maintenance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 base</a:t>
            </a:r>
            <a:r>
              <a:rPr lang="en-IN" sz="2400" dirty="0" smtClean="0">
                <a:latin typeface="Corbel" pitchFamily="34" charset="0"/>
              </a:rPr>
              <a:t>, managing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presentation code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business logic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separately</a:t>
            </a:r>
            <a:r>
              <a:rPr lang="en-IN" sz="2400" dirty="0" smtClean="0">
                <a:latin typeface="Corbel" pitchFamily="34" charset="0"/>
              </a:rPr>
              <a:t>, so that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change to business logic</a:t>
            </a:r>
            <a:r>
              <a:rPr lang="en-IN" sz="2400" dirty="0" smtClean="0">
                <a:latin typeface="Corbel" pitchFamily="34" charset="0"/>
              </a:rPr>
              <a:t>, for example,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does not impact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presentation layer.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Introducing DAO Pattern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DAO</a:t>
            </a:r>
            <a:r>
              <a:rPr lang="en-IN" sz="2400" dirty="0" smtClean="0">
                <a:latin typeface="Corbel" pitchFamily="34" charset="0"/>
              </a:rPr>
              <a:t> stands 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 Access Object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DAO Design Pattern</a:t>
            </a:r>
            <a:r>
              <a:rPr lang="en-IN" sz="2400" dirty="0" smtClean="0">
                <a:latin typeface="Corbel" pitchFamily="34" charset="0"/>
              </a:rPr>
              <a:t> is used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separate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data persistence logic </a:t>
            </a:r>
            <a:r>
              <a:rPr lang="en-IN" sz="2400" dirty="0" smtClean="0">
                <a:latin typeface="Corbel" pitchFamily="34" charset="0"/>
              </a:rPr>
              <a:t>in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separate layer.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way,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service</a:t>
            </a:r>
            <a:r>
              <a:rPr lang="en-IN" sz="2400" dirty="0" smtClean="0">
                <a:latin typeface="Corbel" pitchFamily="34" charset="0"/>
              </a:rPr>
              <a:t> remains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completely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unaware</a:t>
            </a:r>
            <a:r>
              <a:rPr lang="en-IN" sz="2400" dirty="0" smtClean="0">
                <a:latin typeface="Corbel" pitchFamily="34" charset="0"/>
              </a:rPr>
              <a:t> about how 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low-level operations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access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is done.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known</a:t>
            </a:r>
            <a:r>
              <a:rPr lang="en-IN" sz="2400" dirty="0" smtClean="0">
                <a:latin typeface="Corbel" pitchFamily="34" charset="0"/>
              </a:rPr>
              <a:t> as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principle</a:t>
            </a:r>
            <a:r>
              <a:rPr lang="en-IN" sz="2400" dirty="0" smtClean="0">
                <a:latin typeface="Corbel" pitchFamily="34" charset="0"/>
              </a:rPr>
              <a:t> of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Separation of Logic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Components In DAO Pattern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DAO design pattern</a:t>
            </a:r>
            <a:r>
              <a:rPr lang="en-IN" sz="2400" dirty="0" smtClean="0">
                <a:latin typeface="Corbel" pitchFamily="34" charset="0"/>
              </a:rPr>
              <a:t>, we have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following components </a:t>
            </a:r>
            <a:r>
              <a:rPr lang="en-IN" sz="2400" dirty="0" smtClean="0">
                <a:latin typeface="Corbel" pitchFamily="34" charset="0"/>
              </a:rPr>
              <a:t>on which our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design depends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IN" b="1" dirty="0" smtClean="0">
                <a:latin typeface="Corbel" pitchFamily="34" charset="0"/>
              </a:rPr>
              <a:t> which is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transferred</a:t>
            </a:r>
            <a:r>
              <a:rPr lang="en-IN" b="1" dirty="0" smtClean="0">
                <a:latin typeface="Corbel" pitchFamily="34" charset="0"/>
              </a:rPr>
              <a:t> from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one layer </a:t>
            </a:r>
            <a:r>
              <a:rPr lang="en-IN" b="1" dirty="0" smtClean="0">
                <a:latin typeface="Corbel" pitchFamily="34" charset="0"/>
              </a:rPr>
              <a:t>to 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other.</a:t>
            </a:r>
          </a:p>
          <a:p>
            <a:endParaRPr lang="en-IN" sz="2200" b="1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latin typeface="Corbel" pitchFamily="34" charset="0"/>
              </a:rPr>
              <a:t>The 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interfaces</a:t>
            </a:r>
            <a:r>
              <a:rPr lang="en-IN" b="1" dirty="0" smtClean="0">
                <a:latin typeface="Corbel" pitchFamily="34" charset="0"/>
              </a:rPr>
              <a:t> which 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provides</a:t>
            </a:r>
            <a:r>
              <a:rPr lang="en-IN" b="1" dirty="0" smtClean="0">
                <a:latin typeface="Corbel" pitchFamily="34" charset="0"/>
              </a:rPr>
              <a:t> a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flexible design.</a:t>
            </a:r>
          </a:p>
          <a:p>
            <a:endParaRPr lang="en-IN" sz="2200" b="1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interface implementation </a:t>
            </a:r>
            <a:r>
              <a:rPr lang="en-IN" b="1" dirty="0" smtClean="0">
                <a:latin typeface="Corbel" pitchFamily="34" charset="0"/>
              </a:rPr>
              <a:t>which is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concrete implementation</a:t>
            </a:r>
            <a:r>
              <a:rPr lang="en-IN" b="1" dirty="0" smtClean="0">
                <a:latin typeface="Corbel" pitchFamily="34" charset="0"/>
              </a:rPr>
              <a:t> of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persistence logic.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Diagrammatic View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6" name="Content Placeholder 5" descr="dao_pattern_uml_diagra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86874" cy="499657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Explanation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previous demo </a:t>
            </a:r>
            <a:r>
              <a:rPr lang="en-IN" sz="2400" dirty="0" smtClean="0">
                <a:latin typeface="Corbel" pitchFamily="34" charset="0"/>
              </a:rPr>
              <a:t>, we have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Student </a:t>
            </a:r>
            <a:r>
              <a:rPr lang="en-IN" sz="2400" dirty="0" smtClean="0">
                <a:latin typeface="Corbel" pitchFamily="34" charset="0"/>
              </a:rPr>
              <a:t>object acting as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Model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DTO</a:t>
            </a:r>
            <a:r>
              <a:rPr lang="en-IN" sz="2400" dirty="0" smtClean="0">
                <a:latin typeface="Corbel" pitchFamily="34" charset="0"/>
              </a:rPr>
              <a:t> (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 Transfer Object</a:t>
            </a:r>
            <a:r>
              <a:rPr lang="en-IN" sz="2400" dirty="0" smtClean="0">
                <a:latin typeface="Corbel" pitchFamily="34" charset="0"/>
              </a:rPr>
              <a:t>)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 Object</a:t>
            </a:r>
          </a:p>
          <a:p>
            <a:endParaRPr lang="en-IN" sz="2400" i="1" dirty="0" smtClean="0"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StudentDao</a:t>
            </a:r>
            <a:r>
              <a:rPr lang="en-IN" sz="2400" dirty="0" smtClean="0">
                <a:latin typeface="Corbel" pitchFamily="34" charset="0"/>
              </a:rPr>
              <a:t> 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 Access Object </a:t>
            </a:r>
            <a:r>
              <a:rPr lang="en-IN" sz="2400" dirty="0" smtClean="0">
                <a:latin typeface="Corbel" pitchFamily="34" charset="0"/>
              </a:rPr>
              <a:t>Interface.</a:t>
            </a:r>
          </a:p>
          <a:p>
            <a:endParaRPr lang="en-IN" sz="2400" i="1" dirty="0" smtClean="0"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StudentDaoImpl</a:t>
            </a:r>
            <a:r>
              <a:rPr lang="en-IN" sz="2400" dirty="0" smtClean="0">
                <a:latin typeface="Corbel" pitchFamily="34" charset="0"/>
              </a:rPr>
              <a:t> 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concrete</a:t>
            </a:r>
            <a:r>
              <a:rPr lang="en-IN" sz="2400" dirty="0" smtClean="0">
                <a:latin typeface="Corbel" pitchFamily="34" charset="0"/>
              </a:rPr>
              <a:t> class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implementing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 Access Object </a:t>
            </a:r>
            <a:r>
              <a:rPr lang="en-IN" sz="2400" dirty="0" smtClean="0">
                <a:latin typeface="Corbel" pitchFamily="34" charset="0"/>
              </a:rPr>
              <a:t>Interface.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DaoPatternDemo</a:t>
            </a:r>
            <a:r>
              <a:rPr lang="en-IN" sz="2400" dirty="0" smtClean="0">
                <a:latin typeface="Corbel" pitchFamily="34" charset="0"/>
              </a:rPr>
              <a:t>, 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client application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main class </a:t>
            </a:r>
            <a:r>
              <a:rPr lang="en-IN" sz="2400" dirty="0" smtClean="0">
                <a:latin typeface="Corbel" pitchFamily="34" charset="0"/>
              </a:rPr>
              <a:t>which will use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StudentDao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interact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Benefits Of DAO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While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changing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persistence mechanism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service layer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doesn’t even </a:t>
            </a:r>
            <a:r>
              <a:rPr lang="en-IN" sz="2400" dirty="0" smtClean="0">
                <a:latin typeface="Corbel" pitchFamily="34" charset="0"/>
              </a:rPr>
              <a:t>have to know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where the data comes </a:t>
            </a:r>
            <a:r>
              <a:rPr lang="en-IN" sz="2400" dirty="0" smtClean="0">
                <a:latin typeface="Corbel" pitchFamily="34" charset="0"/>
              </a:rPr>
              <a:t>from.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For example, if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we’re thinking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shifting</a:t>
            </a:r>
            <a:r>
              <a:rPr lang="en-IN" sz="2400" dirty="0" smtClean="0">
                <a:latin typeface="Corbel" pitchFamily="34" charset="0"/>
              </a:rPr>
              <a:t> from using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Oracle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MongoDB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all changes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needed to be done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DAO</a:t>
            </a:r>
            <a:r>
              <a:rPr lang="en-IN" sz="2400" dirty="0" smtClean="0">
                <a:latin typeface="Corbel" pitchFamily="34" charset="0"/>
              </a:rPr>
              <a:t> layer only.</a:t>
            </a: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Layered Architecture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Problems With Our Current Approach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Introduction To Layered Architecture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Three Layers Involved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Introduction To DAO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PAttern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Benefits Of DAO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DAO pattern </a:t>
            </a:r>
            <a:r>
              <a:rPr lang="en-IN" sz="2400" dirty="0" smtClean="0">
                <a:latin typeface="Corbel" pitchFamily="34" charset="0"/>
              </a:rPr>
              <a:t>emphasis on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loose coupling </a:t>
            </a:r>
            <a:r>
              <a:rPr lang="en-IN" sz="2400" dirty="0" smtClean="0">
                <a:latin typeface="Corbel" pitchFamily="34" charset="0"/>
              </a:rPr>
              <a:t>between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different components </a:t>
            </a:r>
            <a:r>
              <a:rPr lang="en-IN" sz="2400" dirty="0" smtClean="0">
                <a:latin typeface="Corbel" pitchFamily="34" charset="0"/>
              </a:rPr>
              <a:t>of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application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So,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View layer </a:t>
            </a:r>
            <a:r>
              <a:rPr lang="en-IN" sz="2400" dirty="0" smtClean="0">
                <a:latin typeface="Corbel" pitchFamily="34" charset="0"/>
              </a:rPr>
              <a:t>has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 dependency </a:t>
            </a:r>
            <a:r>
              <a:rPr lang="en-IN" sz="2400" dirty="0" smtClean="0">
                <a:latin typeface="Corbel" pitchFamily="34" charset="0"/>
              </a:rPr>
              <a:t>on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DAO layer </a:t>
            </a:r>
            <a:r>
              <a:rPr lang="en-IN" sz="2400" dirty="0" smtClean="0">
                <a:latin typeface="Corbel" pitchFamily="34" charset="0"/>
              </a:rPr>
              <a:t>and only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Service layer </a:t>
            </a:r>
            <a:r>
              <a:rPr lang="en-IN" sz="2400" dirty="0" smtClean="0">
                <a:latin typeface="Corbel" pitchFamily="34" charset="0"/>
              </a:rPr>
              <a:t>depends on it,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even that </a:t>
            </a:r>
            <a:r>
              <a:rPr lang="en-IN" sz="2400" dirty="0" smtClean="0">
                <a:latin typeface="Corbel" pitchFamily="34" charset="0"/>
              </a:rPr>
              <a:t>with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interfaces</a:t>
            </a:r>
            <a:r>
              <a:rPr lang="en-IN" sz="2400" dirty="0" smtClean="0">
                <a:latin typeface="Corbel" pitchFamily="34" charset="0"/>
              </a:rPr>
              <a:t> and not from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concrete implementation</a:t>
            </a:r>
            <a:r>
              <a:rPr lang="en-IN" sz="2400" dirty="0" smtClean="0">
                <a:latin typeface="Corbel" pitchFamily="34" charset="0"/>
              </a:rPr>
              <a:t>..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Benefits Of DAO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As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persistence logic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completely separate</a:t>
            </a:r>
            <a:r>
              <a:rPr lang="en-IN" sz="2400" dirty="0" smtClean="0">
                <a:latin typeface="Corbel" pitchFamily="34" charset="0"/>
              </a:rPr>
              <a:t>, it is much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easier </a:t>
            </a:r>
            <a:r>
              <a:rPr lang="en-IN" sz="2400" dirty="0" smtClean="0">
                <a:latin typeface="Corbel" pitchFamily="34" charset="0"/>
              </a:rPr>
              <a:t>to write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Unit tests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individual components.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For example</a:t>
            </a:r>
            <a:r>
              <a:rPr lang="en-IN" sz="2400" dirty="0" smtClean="0">
                <a:latin typeface="Corbel" pitchFamily="34" charset="0"/>
              </a:rPr>
              <a:t>, if we’re using 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JUnit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 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testing frameworks</a:t>
            </a:r>
            <a:r>
              <a:rPr lang="en-IN" sz="2400" dirty="0" smtClean="0">
                <a:latin typeface="Corbel" pitchFamily="34" charset="0"/>
              </a:rPr>
              <a:t>, it will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easy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mock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individual components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our application.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Benefits Of DAO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As</a:t>
            </a:r>
            <a:r>
              <a:rPr lang="en-IN" sz="2400" dirty="0" smtClean="0">
                <a:latin typeface="Corbel" pitchFamily="34" charset="0"/>
              </a:rPr>
              <a:t> we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work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interfaces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DAO pattern</a:t>
            </a:r>
            <a:r>
              <a:rPr lang="en-IN" sz="2400" dirty="0" smtClean="0">
                <a:latin typeface="Corbel" pitchFamily="34" charset="0"/>
              </a:rPr>
              <a:t>, it also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emphasizes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 of “work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interfaces </a:t>
            </a:r>
            <a:r>
              <a:rPr lang="en-IN" sz="2400" dirty="0" smtClean="0">
                <a:latin typeface="Corbel" pitchFamily="34" charset="0"/>
              </a:rPr>
              <a:t>instead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implementation</a:t>
            </a:r>
            <a:r>
              <a:rPr lang="en-IN" sz="2400" dirty="0" smtClean="0">
                <a:latin typeface="Corbel" pitchFamily="34" charset="0"/>
              </a:rPr>
              <a:t>” which is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excellent OOPs style of programming.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 With Our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Previous Approach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Although </a:t>
            </a:r>
            <a:r>
              <a:rPr lang="en-IN" sz="2400" dirty="0" smtClean="0">
                <a:latin typeface="Corbel" pitchFamily="34" charset="0"/>
              </a:rPr>
              <a:t>our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previous code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worked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performed</a:t>
            </a:r>
            <a:r>
              <a:rPr lang="en-IN" sz="2400" dirty="0" smtClean="0">
                <a:latin typeface="Corbel" pitchFamily="34" charset="0"/>
              </a:rPr>
              <a:t> all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CRUD operations </a:t>
            </a:r>
            <a:r>
              <a:rPr lang="en-IN" sz="2400" dirty="0" smtClean="0">
                <a:latin typeface="Corbel" pitchFamily="34" charset="0"/>
              </a:rPr>
              <a:t>but it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has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messy codebase.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In our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current approach </a:t>
            </a:r>
            <a:r>
              <a:rPr lang="en-IN" sz="2400" dirty="0" smtClean="0">
                <a:latin typeface="Corbel" pitchFamily="34" charset="0"/>
              </a:rPr>
              <a:t>it will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take time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figure out </a:t>
            </a:r>
            <a:r>
              <a:rPr lang="en-IN" sz="2400" dirty="0" smtClean="0">
                <a:latin typeface="Corbel" pitchFamily="34" charset="0"/>
              </a:rPr>
              <a:t>where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particular features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located.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may become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real challenge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unit test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debug</a:t>
            </a:r>
            <a:r>
              <a:rPr lang="en-IN" sz="2400" dirty="0" smtClean="0">
                <a:latin typeface="Corbel" pitchFamily="34" charset="0"/>
              </a:rPr>
              <a:t>, 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add new functionality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Solution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removing these drawbacks </a:t>
            </a:r>
            <a:r>
              <a:rPr lang="en-IN" sz="2400" dirty="0" smtClean="0">
                <a:latin typeface="Corbel" pitchFamily="34" charset="0"/>
              </a:rPr>
              <a:t>there is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industry recommended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smart solution </a:t>
            </a:r>
            <a:r>
              <a:rPr lang="en-IN" sz="2400" dirty="0" smtClean="0">
                <a:latin typeface="Corbel" pitchFamily="34" charset="0"/>
              </a:rPr>
              <a:t>called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three-tier (or three-layer) architecture.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3-layer architecture </a:t>
            </a:r>
            <a:r>
              <a:rPr lang="en-IN" sz="2400" dirty="0" smtClean="0">
                <a:latin typeface="Corbel" pitchFamily="34" charset="0"/>
              </a:rPr>
              <a:t>provides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programmers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chance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extend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modularize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configure</a:t>
            </a:r>
            <a:r>
              <a:rPr lang="en-IN" sz="2400" dirty="0" smtClean="0">
                <a:latin typeface="Corbel" pitchFamily="34" charset="0"/>
              </a:rPr>
              <a:t> their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applications perfectly. 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Do The 3 Tiers Mean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3-tier architecture </a:t>
            </a:r>
            <a:r>
              <a:rPr lang="en-IN" sz="2400" dirty="0" smtClean="0">
                <a:latin typeface="Corbel" pitchFamily="34" charset="0"/>
              </a:rPr>
              <a:t>includes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three parts </a:t>
            </a:r>
            <a:r>
              <a:rPr lang="en-IN" sz="2400" dirty="0" smtClean="0">
                <a:latin typeface="Corbel" pitchFamily="34" charset="0"/>
              </a:rPr>
              <a:t>(tiers or layers)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logical computing </a:t>
            </a:r>
            <a:r>
              <a:rPr lang="en-IN" sz="2400" dirty="0" smtClean="0">
                <a:latin typeface="Corbel" pitchFamily="34" charset="0"/>
              </a:rPr>
              <a:t>and these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layers</a:t>
            </a:r>
            <a:r>
              <a:rPr lang="en-IN" sz="2400" dirty="0" smtClean="0">
                <a:latin typeface="Corbel" pitchFamily="34" charset="0"/>
              </a:rPr>
              <a:t> are 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Presentation layer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Business/Application  layer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Data Access layer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ier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357430"/>
            <a:ext cx="1905000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Layer 1: Presentation Layer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presentation tier </a:t>
            </a:r>
            <a:r>
              <a:rPr lang="en-IN" sz="2400" dirty="0" smtClean="0">
                <a:latin typeface="Corbel" pitchFamily="34" charset="0"/>
              </a:rPr>
              <a:t>represents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front-end layer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three-tier system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involves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User Interface </a:t>
            </a:r>
            <a:r>
              <a:rPr lang="en-IN" sz="2400" dirty="0" smtClean="0">
                <a:latin typeface="Corbel" pitchFamily="34" charset="0"/>
              </a:rPr>
              <a:t>that is often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graphical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accessible</a:t>
            </a:r>
            <a:r>
              <a:rPr lang="en-IN" sz="2400" dirty="0" smtClean="0">
                <a:latin typeface="Corbel" pitchFamily="34" charset="0"/>
              </a:rPr>
              <a:t> via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or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window-based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application. 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Layer 1: Presentation Layer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contains</a:t>
            </a:r>
            <a:r>
              <a:rPr lang="en-IN" sz="2400" dirty="0" smtClean="0">
                <a:latin typeface="Corbel" pitchFamily="34" charset="0"/>
              </a:rPr>
              <a:t> useful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content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end-users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layer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often built </a:t>
            </a:r>
            <a:r>
              <a:rPr lang="en-IN" sz="2400" dirty="0" smtClean="0"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GUI frameworks </a:t>
            </a:r>
            <a:r>
              <a:rPr lang="en-IN" sz="2400" dirty="0" smtClean="0">
                <a:latin typeface="Corbel" pitchFamily="34" charset="0"/>
              </a:rPr>
              <a:t>like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Swing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JavaFx</a:t>
            </a:r>
            <a:r>
              <a:rPr lang="en-IN" sz="2400" dirty="0" smtClean="0">
                <a:latin typeface="Corbel" pitchFamily="34" charset="0"/>
              </a:rPr>
              <a:t> for a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desktop application  </a:t>
            </a:r>
            <a:r>
              <a:rPr lang="en-IN" sz="2400" dirty="0" smtClean="0">
                <a:latin typeface="Corbel" pitchFamily="34" charset="0"/>
              </a:rPr>
              <a:t>or using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JS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 for a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web application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Nowadays</a:t>
            </a:r>
            <a:r>
              <a:rPr lang="en-IN" sz="2400" dirty="0" smtClean="0">
                <a:latin typeface="Corbel" pitchFamily="34" charset="0"/>
              </a:rPr>
              <a:t> it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popularly built </a:t>
            </a:r>
            <a:r>
              <a:rPr lang="en-IN" sz="2400" dirty="0" smtClean="0">
                <a:latin typeface="Corbel" pitchFamily="34" charset="0"/>
              </a:rPr>
              <a:t>using 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web development frameworks</a:t>
            </a:r>
            <a:r>
              <a:rPr lang="en-IN" sz="2400" dirty="0" smtClean="0">
                <a:latin typeface="Corbel" pitchFamily="34" charset="0"/>
              </a:rPr>
              <a:t>, such as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Angular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React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Ember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others</a:t>
            </a:r>
            <a:r>
              <a:rPr lang="en-IN" sz="2400" dirty="0" smtClean="0">
                <a:latin typeface="Corbel" pitchFamily="34" charset="0"/>
              </a:rPr>
              <a:t>, can also be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used here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Layer 2: Business/ Application Layer</a:t>
            </a:r>
            <a:endParaRPr lang="en-IN" sz="28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application tier </a:t>
            </a:r>
            <a:r>
              <a:rPr lang="en-IN" sz="2400" dirty="0" smtClean="0">
                <a:latin typeface="Corbel" pitchFamily="34" charset="0"/>
              </a:rPr>
              <a:t>contains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functional business logic </a:t>
            </a:r>
            <a:r>
              <a:rPr lang="en-IN" sz="2400" dirty="0" smtClean="0">
                <a:latin typeface="Corbel" pitchFamily="34" charset="0"/>
              </a:rPr>
              <a:t>which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drives</a:t>
            </a:r>
            <a:r>
              <a:rPr lang="en-IN" sz="2400" dirty="0" smtClean="0">
                <a:latin typeface="Corbel" pitchFamily="34" charset="0"/>
              </a:rPr>
              <a:t>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application’s core capabilities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defines</a:t>
            </a:r>
            <a:r>
              <a:rPr lang="en-IN" sz="2400" dirty="0" smtClean="0">
                <a:latin typeface="Corbel" pitchFamily="34" charset="0"/>
              </a:rPr>
              <a:t> what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required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behaves</a:t>
            </a:r>
            <a:r>
              <a:rPr lang="en-IN" sz="2400" dirty="0" smtClean="0">
                <a:latin typeface="Corbel" pitchFamily="34" charset="0"/>
              </a:rPr>
              <a:t> as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client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relation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3rd tier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application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It’s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often written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C#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C++</a:t>
            </a:r>
            <a:r>
              <a:rPr lang="en-IN" sz="2400" dirty="0" smtClean="0">
                <a:latin typeface="Corbel" pitchFamily="34" charset="0"/>
              </a:rPr>
              <a:t>, etc.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Layer 3: Data Access Layer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 tier </a:t>
            </a:r>
            <a:r>
              <a:rPr lang="en-IN" sz="2400" dirty="0" smtClean="0">
                <a:latin typeface="Corbel" pitchFamily="34" charset="0"/>
              </a:rPr>
              <a:t>comprises of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database/data storage </a:t>
            </a:r>
            <a:r>
              <a:rPr lang="en-IN" sz="2400" dirty="0" smtClean="0">
                <a:latin typeface="Corbel" pitchFamily="34" charset="0"/>
              </a:rPr>
              <a:t>system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 access layer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 access layer </a:t>
            </a:r>
            <a:r>
              <a:rPr lang="en-IN" sz="2400" dirty="0" smtClean="0">
                <a:latin typeface="Corbel" pitchFamily="34" charset="0"/>
              </a:rPr>
              <a:t>runs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query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returns results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business layer </a:t>
            </a:r>
            <a:r>
              <a:rPr lang="en-IN" sz="2400" dirty="0" smtClean="0">
                <a:latin typeface="Corbel" pitchFamily="34" charset="0"/>
              </a:rPr>
              <a:t>which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forwards it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the presentation layer.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3062</TotalTime>
  <Words>607</Words>
  <Application>Microsoft Office PowerPoint</Application>
  <PresentationFormat>On-screen Show (4:3)</PresentationFormat>
  <Paragraphs>144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Layered Architecture</vt:lpstr>
      <vt:lpstr>Today’s Agenda</vt:lpstr>
      <vt:lpstr>Problem With Our  Previous Approach</vt:lpstr>
      <vt:lpstr>The Solution</vt:lpstr>
      <vt:lpstr>What Do The 3 Tiers Mean ?</vt:lpstr>
      <vt:lpstr>Layer 1: Presentation Layer</vt:lpstr>
      <vt:lpstr>Layer 1: Presentation Layer</vt:lpstr>
      <vt:lpstr>Layer 2: Business/ Application Layer</vt:lpstr>
      <vt:lpstr>Layer 3: Data Access Layer</vt:lpstr>
      <vt:lpstr>All Three Layers</vt:lpstr>
      <vt:lpstr>An Example</vt:lpstr>
      <vt:lpstr>Diagrammatic View</vt:lpstr>
      <vt:lpstr>Benefits</vt:lpstr>
      <vt:lpstr>Benefits</vt:lpstr>
      <vt:lpstr>Introducing DAO Pattern</vt:lpstr>
      <vt:lpstr>Components In DAO Pattern</vt:lpstr>
      <vt:lpstr>Diagrammatic View</vt:lpstr>
      <vt:lpstr>Explanation</vt:lpstr>
      <vt:lpstr>Benefits Of DAO</vt:lpstr>
      <vt:lpstr>Benefits Of DAO</vt:lpstr>
      <vt:lpstr>Benefits Of DAO</vt:lpstr>
      <vt:lpstr>Benefits Of DAO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246</cp:revision>
  <dcterms:created xsi:type="dcterms:W3CDTF">2014-01-22T20:27:14Z</dcterms:created>
  <dcterms:modified xsi:type="dcterms:W3CDTF">2020-10-02T09:28:05Z</dcterms:modified>
</cp:coreProperties>
</file>