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453" r:id="rId4"/>
    <p:sldId id="458" r:id="rId5"/>
    <p:sldId id="457" r:id="rId6"/>
    <p:sldId id="450" r:id="rId7"/>
    <p:sldId id="454" r:id="rId8"/>
    <p:sldId id="455" r:id="rId9"/>
    <p:sldId id="45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45" autoAdjust="0"/>
    <p:restoredTop sz="94660"/>
  </p:normalViewPr>
  <p:slideViewPr>
    <p:cSldViewPr>
      <p:cViewPr varScale="1">
        <p:scale>
          <a:sx n="86" d="100"/>
          <a:sy n="86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10/7/2020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10/7/2020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10/7/2020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10/7/2020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10/7/2020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Understanding hbm2ddl.auto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11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Understanding hbm2ddl.auto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What Is hbm2ddl.auto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Original values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New values added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smtClean="0">
                <a:solidFill>
                  <a:srgbClr val="002060"/>
                </a:solidFill>
                <a:latin typeface="Corbel" pitchFamily="34" charset="0"/>
              </a:rPr>
              <a:t>Example</a:t>
            </a:r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hbm2ddl.auto Property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orbel" pitchFamily="34" charset="0"/>
              </a:rPr>
              <a:t>H</a:t>
            </a:r>
            <a:r>
              <a:rPr lang="en-IN" sz="2400" dirty="0" err="1" smtClean="0">
                <a:latin typeface="Corbel" pitchFamily="34" charset="0"/>
              </a:rPr>
              <a:t>ibernate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hbm2ddl.auto </a:t>
            </a:r>
            <a:r>
              <a:rPr lang="en-IN" sz="2400" dirty="0" smtClean="0">
                <a:latin typeface="Corbel" pitchFamily="34" charset="0"/>
              </a:rPr>
              <a:t>is a </a:t>
            </a:r>
            <a:r>
              <a:rPr lang="en-IN" sz="2400" dirty="0" smtClean="0">
                <a:latin typeface="Corbel" pitchFamily="34" charset="0"/>
              </a:rPr>
              <a:t>property allowing </a:t>
            </a:r>
            <a:r>
              <a:rPr lang="en-IN" sz="2400" dirty="0" smtClean="0">
                <a:latin typeface="Corbel" pitchFamily="34" charset="0"/>
              </a:rPr>
              <a:t>us 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create</a:t>
            </a:r>
            <a:r>
              <a:rPr lang="en-IN" sz="2400" dirty="0" smtClean="0">
                <a:latin typeface="Corbel" pitchFamily="34" charset="0"/>
              </a:rPr>
              <a:t>,          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update</a:t>
            </a:r>
            <a:r>
              <a:rPr lang="en-IN" sz="2400" dirty="0" smtClean="0">
                <a:latin typeface="Corbel" pitchFamily="34" charset="0"/>
              </a:rPr>
              <a:t>, 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validate </a:t>
            </a:r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 schema </a:t>
            </a:r>
            <a:r>
              <a:rPr lang="en-IN" sz="2400" dirty="0" smtClean="0">
                <a:latin typeface="Corbel" pitchFamily="34" charset="0"/>
              </a:rPr>
              <a:t>using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Hibernate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mappings configuration.</a:t>
            </a: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list</a:t>
            </a:r>
            <a:r>
              <a:rPr lang="en-IN" sz="2400" dirty="0" smtClean="0">
                <a:latin typeface="Corbel" pitchFamily="34" charset="0"/>
              </a:rPr>
              <a:t> of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possible options </a:t>
            </a:r>
            <a:r>
              <a:rPr lang="en-IN" sz="2400" dirty="0" smtClean="0">
                <a:latin typeface="Corbel" pitchFamily="34" charset="0"/>
              </a:rPr>
              <a:t>are,</a:t>
            </a:r>
          </a:p>
          <a:p>
            <a:pPr fontAlgn="base"/>
            <a:r>
              <a:rPr lang="en-IN" sz="2400" b="1" i="1" dirty="0" smtClean="0">
                <a:solidFill>
                  <a:srgbClr val="C00000"/>
                </a:solidFill>
                <a:latin typeface="Corbel" pitchFamily="34" charset="0"/>
              </a:rPr>
              <a:t>validate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:</a:t>
            </a:r>
            <a:r>
              <a:rPr lang="en-IN" sz="2400" dirty="0" smtClean="0">
                <a:latin typeface="Corbel" pitchFamily="34" charset="0"/>
              </a:rPr>
              <a:t> validate the schema, makes no changes to the database.</a:t>
            </a:r>
          </a:p>
          <a:p>
            <a:pPr fontAlgn="base"/>
            <a:r>
              <a:rPr lang="en-IN" sz="2400" b="1" i="1" dirty="0" smtClean="0">
                <a:solidFill>
                  <a:srgbClr val="C00000"/>
                </a:solidFill>
                <a:latin typeface="Corbel" pitchFamily="34" charset="0"/>
              </a:rPr>
              <a:t>update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:</a:t>
            </a:r>
            <a:r>
              <a:rPr lang="en-IN" sz="2400" dirty="0" smtClean="0">
                <a:latin typeface="Corbel" pitchFamily="34" charset="0"/>
              </a:rPr>
              <a:t> update the schema.</a:t>
            </a:r>
          </a:p>
          <a:p>
            <a:pPr fontAlgn="base"/>
            <a:r>
              <a:rPr lang="en-IN" sz="2400" b="1" i="1" dirty="0" smtClean="0">
                <a:solidFill>
                  <a:srgbClr val="C00000"/>
                </a:solidFill>
                <a:latin typeface="Corbel" pitchFamily="34" charset="0"/>
              </a:rPr>
              <a:t>create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: </a:t>
            </a:r>
            <a:r>
              <a:rPr lang="en-IN" sz="2400" dirty="0" smtClean="0">
                <a:latin typeface="Corbel" pitchFamily="34" charset="0"/>
              </a:rPr>
              <a:t>creates the schema, destroying previous data.</a:t>
            </a:r>
          </a:p>
          <a:p>
            <a:pPr fontAlgn="base"/>
            <a:r>
              <a:rPr lang="en-IN" sz="2400" b="1" i="1" dirty="0" smtClean="0">
                <a:solidFill>
                  <a:srgbClr val="C00000"/>
                </a:solidFill>
                <a:latin typeface="Corbel" pitchFamily="34" charset="0"/>
              </a:rPr>
              <a:t>create-drop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:</a:t>
            </a:r>
            <a:r>
              <a:rPr lang="en-IN" sz="2400" dirty="0" smtClean="0">
                <a:latin typeface="Corbel" pitchFamily="34" charset="0"/>
              </a:rPr>
              <a:t> drop the schema at the end of the session.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pPr lvl="1" fontAlgn="base"/>
            <a:endParaRPr lang="en-IN" b="1" i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hbm2ddl.auto Property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orbel" pitchFamily="34" charset="0"/>
              </a:rPr>
              <a:t>From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hibernate 5.2.1 </a:t>
            </a:r>
            <a:r>
              <a:rPr lang="en-US" sz="2400" dirty="0" smtClean="0">
                <a:latin typeface="Corbel" pitchFamily="34" charset="0"/>
              </a:rPr>
              <a:t>this property can have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3 more values </a:t>
            </a:r>
            <a:r>
              <a:rPr lang="en-US" sz="2400" dirty="0" smtClean="0">
                <a:latin typeface="Corbel" pitchFamily="34" charset="0"/>
              </a:rPr>
              <a:t>, and they are:</a:t>
            </a:r>
            <a:endParaRPr lang="en-IN" sz="2400" dirty="0" smtClean="0">
              <a:latin typeface="Corbel" pitchFamily="34" charset="0"/>
            </a:endParaRPr>
          </a:p>
          <a:p>
            <a:pPr lvl="1" fontAlgn="base"/>
            <a:endParaRPr lang="en-IN" b="1" i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r>
              <a:rPr lang="en-IN" b="1" i="1" dirty="0" smtClean="0">
                <a:solidFill>
                  <a:srgbClr val="C00000"/>
                </a:solidFill>
                <a:latin typeface="Corbel" pitchFamily="34" charset="0"/>
              </a:rPr>
              <a:t>none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:</a:t>
            </a:r>
            <a:r>
              <a:rPr lang="en-IN" dirty="0" smtClean="0">
                <a:latin typeface="Corbel" pitchFamily="34" charset="0"/>
              </a:rPr>
              <a:t> No action will be performed.</a:t>
            </a:r>
          </a:p>
          <a:p>
            <a:pPr lvl="1" fontAlgn="base"/>
            <a:endParaRPr lang="en-IN" i="1" dirty="0" smtClean="0">
              <a:latin typeface="Corbel" pitchFamily="34" charset="0"/>
            </a:endParaRPr>
          </a:p>
          <a:p>
            <a:pPr lvl="1" fontAlgn="base"/>
            <a:r>
              <a:rPr lang="en-IN" b="1" i="1" dirty="0" smtClean="0">
                <a:solidFill>
                  <a:srgbClr val="C00000"/>
                </a:solidFill>
                <a:latin typeface="Corbel" pitchFamily="34" charset="0"/>
              </a:rPr>
              <a:t>create-only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:</a:t>
            </a:r>
            <a:r>
              <a:rPr lang="en-IN" dirty="0" smtClean="0">
                <a:latin typeface="Corbel" pitchFamily="34" charset="0"/>
              </a:rPr>
              <a:t> Database creation will be generated.</a:t>
            </a:r>
          </a:p>
          <a:p>
            <a:pPr lvl="1" fontAlgn="base"/>
            <a:endParaRPr lang="en-IN" i="1" dirty="0" smtClean="0">
              <a:latin typeface="Corbel" pitchFamily="34" charset="0"/>
            </a:endParaRPr>
          </a:p>
          <a:p>
            <a:pPr lvl="1" fontAlgn="base"/>
            <a:r>
              <a:rPr lang="en-IN" b="1" i="1" dirty="0" smtClean="0">
                <a:solidFill>
                  <a:srgbClr val="C00000"/>
                </a:solidFill>
                <a:latin typeface="Corbel" pitchFamily="34" charset="0"/>
              </a:rPr>
              <a:t>drop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:</a:t>
            </a:r>
            <a:r>
              <a:rPr lang="en-IN" dirty="0" smtClean="0">
                <a:latin typeface="Corbel" pitchFamily="34" charset="0"/>
              </a:rPr>
              <a:t> Database dropping will be generated.</a:t>
            </a:r>
          </a:p>
          <a:p>
            <a:pPr lvl="1" fontAlgn="base"/>
            <a:endParaRPr lang="en-IN" i="1" dirty="0" smtClean="0">
              <a:latin typeface="Corbel" pitchFamily="34" charset="0"/>
            </a:endParaRP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hbm2ddl.auto Property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orbel" pitchFamily="34" charset="0"/>
              </a:rPr>
              <a:t>From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hibernate 5.2.1 </a:t>
            </a:r>
            <a:r>
              <a:rPr lang="en-US" sz="2400" dirty="0" smtClean="0">
                <a:latin typeface="Corbel" pitchFamily="34" charset="0"/>
              </a:rPr>
              <a:t>this property can have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3 more values </a:t>
            </a:r>
            <a:r>
              <a:rPr lang="en-US" sz="2400" dirty="0" smtClean="0">
                <a:latin typeface="Corbel" pitchFamily="34" charset="0"/>
              </a:rPr>
              <a:t>, and they are:</a:t>
            </a:r>
            <a:endParaRPr lang="en-IN" sz="2400" dirty="0" smtClean="0">
              <a:latin typeface="Corbel" pitchFamily="34" charset="0"/>
            </a:endParaRPr>
          </a:p>
          <a:p>
            <a:pPr lvl="1" fontAlgn="base"/>
            <a:endParaRPr lang="en-IN" b="1" i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r>
              <a:rPr lang="en-IN" b="1" i="1" dirty="0" smtClean="0">
                <a:solidFill>
                  <a:srgbClr val="C00000"/>
                </a:solidFill>
                <a:latin typeface="Corbel" pitchFamily="34" charset="0"/>
              </a:rPr>
              <a:t>none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:</a:t>
            </a:r>
            <a:r>
              <a:rPr lang="en-IN" dirty="0" smtClean="0">
                <a:latin typeface="Corbel" pitchFamily="34" charset="0"/>
              </a:rPr>
              <a:t> No action will be performed.</a:t>
            </a:r>
          </a:p>
          <a:p>
            <a:pPr lvl="1" fontAlgn="base"/>
            <a:endParaRPr lang="en-IN" i="1" dirty="0" smtClean="0">
              <a:latin typeface="Corbel" pitchFamily="34" charset="0"/>
            </a:endParaRPr>
          </a:p>
          <a:p>
            <a:pPr lvl="1" fontAlgn="base"/>
            <a:r>
              <a:rPr lang="en-IN" b="1" i="1" dirty="0" smtClean="0">
                <a:solidFill>
                  <a:srgbClr val="C00000"/>
                </a:solidFill>
                <a:latin typeface="Corbel" pitchFamily="34" charset="0"/>
              </a:rPr>
              <a:t>create-only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:</a:t>
            </a:r>
            <a:r>
              <a:rPr lang="en-IN" dirty="0" smtClean="0">
                <a:latin typeface="Corbel" pitchFamily="34" charset="0"/>
              </a:rPr>
              <a:t> Database creation will be generated.</a:t>
            </a:r>
          </a:p>
          <a:p>
            <a:pPr lvl="1" fontAlgn="base"/>
            <a:endParaRPr lang="en-IN" i="1" dirty="0" smtClean="0">
              <a:latin typeface="Corbel" pitchFamily="34" charset="0"/>
            </a:endParaRPr>
          </a:p>
          <a:p>
            <a:pPr lvl="1" fontAlgn="base"/>
            <a:r>
              <a:rPr lang="en-IN" b="1" i="1" dirty="0" smtClean="0">
                <a:solidFill>
                  <a:srgbClr val="C00000"/>
                </a:solidFill>
                <a:latin typeface="Corbel" pitchFamily="34" charset="0"/>
              </a:rPr>
              <a:t>drop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:</a:t>
            </a:r>
            <a:r>
              <a:rPr lang="en-IN" dirty="0" smtClean="0">
                <a:latin typeface="Corbel" pitchFamily="34" charset="0"/>
              </a:rPr>
              <a:t> Database dropping will be generated.</a:t>
            </a:r>
          </a:p>
          <a:p>
            <a:pPr lvl="1" fontAlgn="base"/>
            <a:endParaRPr lang="en-IN" i="1" dirty="0" smtClean="0">
              <a:latin typeface="Corbel" pitchFamily="34" charset="0"/>
            </a:endParaRP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Options and their meaning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i="1" u="sng" smtClean="0">
                <a:solidFill>
                  <a:srgbClr val="C00000"/>
                </a:solidFill>
                <a:latin typeface="Corbel" pitchFamily="34" charset="0"/>
              </a:rPr>
              <a:t>create</a:t>
            </a:r>
            <a:r>
              <a:rPr lang="en-IN" sz="2400" b="1" i="1" u="sng" dirty="0" smtClean="0">
                <a:solidFill>
                  <a:srgbClr val="C00000"/>
                </a:solidFill>
                <a:latin typeface="Corbel" pitchFamily="34" charset="0"/>
              </a:rPr>
              <a:t>: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IN" sz="2400" dirty="0" smtClean="0">
                <a:latin typeface="Corbel" pitchFamily="34" charset="0"/>
              </a:rPr>
              <a:t> will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create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2400" dirty="0" smtClean="0">
                <a:latin typeface="Corbel" pitchFamily="34" charset="0"/>
              </a:rPr>
              <a:t> when 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Hibernate's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SessionFactory</a:t>
            </a:r>
            <a:r>
              <a:rPr lang="en-IN" sz="2400" dirty="0" smtClean="0">
                <a:latin typeface="Corbel" pitchFamily="34" charset="0"/>
              </a:rPr>
              <a:t> is created 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It is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important to remember </a:t>
            </a:r>
            <a:r>
              <a:rPr lang="en-IN" sz="2400" dirty="0" smtClean="0">
                <a:latin typeface="Corbel" pitchFamily="34" charset="0"/>
              </a:rPr>
              <a:t>that before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Hibernate</a:t>
            </a:r>
            <a:r>
              <a:rPr lang="en-IN" sz="2400" dirty="0" smtClean="0">
                <a:latin typeface="Corbel" pitchFamily="34" charset="0"/>
              </a:rPr>
              <a:t> creates the schema it </a:t>
            </a:r>
            <a:r>
              <a:rPr lang="en-IN" sz="2400" b="1" u="sng" dirty="0" smtClean="0">
                <a:solidFill>
                  <a:srgbClr val="00B050"/>
                </a:solidFill>
                <a:latin typeface="Corbel" pitchFamily="34" charset="0"/>
              </a:rPr>
              <a:t>empties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 </a:t>
            </a:r>
            <a:r>
              <a:rPr lang="en-IN" sz="2400" dirty="0" smtClean="0">
                <a:latin typeface="Corbel" pitchFamily="34" charset="0"/>
              </a:rPr>
              <a:t>it (delete all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tables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constraints</a:t>
            </a:r>
            <a:r>
              <a:rPr lang="en-IN" sz="2400" dirty="0" smtClean="0">
                <a:latin typeface="Corbel" pitchFamily="34" charset="0"/>
              </a:rPr>
              <a:t>, or any other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database object </a:t>
            </a:r>
            <a:r>
              <a:rPr lang="en-IN" sz="2400" dirty="0" smtClean="0">
                <a:latin typeface="Corbel" pitchFamily="34" charset="0"/>
              </a:rPr>
              <a:t>that is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going</a:t>
            </a:r>
            <a:r>
              <a:rPr lang="en-IN" sz="2400" dirty="0" smtClean="0">
                <a:latin typeface="Corbel" pitchFamily="34" charset="0"/>
              </a:rPr>
              <a:t> to be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created</a:t>
            </a:r>
            <a:r>
              <a:rPr lang="en-IN" sz="2400" dirty="0" smtClean="0">
                <a:latin typeface="Corbel" pitchFamily="34" charset="0"/>
              </a:rPr>
              <a:t> in the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process</a:t>
            </a:r>
            <a:r>
              <a:rPr lang="en-IN" sz="2400" dirty="0" smtClean="0">
                <a:latin typeface="Corbel" pitchFamily="34" charset="0"/>
              </a:rPr>
              <a:t> of building the schema).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Options and their meaning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i="1" u="sng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create-drop</a:t>
            </a:r>
            <a:endParaRPr lang="en-IN" sz="2400" b="1" u="sng" dirty="0" smtClean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    Same as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'create'</a:t>
            </a:r>
            <a:r>
              <a:rPr lang="en-IN" sz="2400" dirty="0" smtClean="0">
                <a:latin typeface="Corbel" pitchFamily="34" charset="0"/>
              </a:rPr>
              <a:t> but when the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SessionFactory</a:t>
            </a:r>
            <a:r>
              <a:rPr lang="en-IN" sz="2400" dirty="0" smtClean="0"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explicitly closed </a:t>
            </a:r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u="sng" dirty="0" smtClean="0">
                <a:solidFill>
                  <a:srgbClr val="00B050"/>
                </a:solidFill>
                <a:latin typeface="Corbel" pitchFamily="34" charset="0"/>
              </a:rPr>
              <a:t>schema will be dropped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. 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endParaRPr lang="en-IN" sz="2400" b="1" i="1" dirty="0" smtClean="0">
              <a:latin typeface="Corbel" pitchFamily="34" charset="0"/>
            </a:endParaRPr>
          </a:p>
          <a:p>
            <a:r>
              <a:rPr lang="en-IN" sz="2400" b="1" i="1" u="sng" dirty="0" smtClean="0">
                <a:solidFill>
                  <a:srgbClr val="C00000"/>
                </a:solidFill>
                <a:latin typeface="Corbel" pitchFamily="34" charset="0"/>
              </a:rPr>
              <a:t>update</a:t>
            </a:r>
            <a:endParaRPr lang="en-IN" sz="2400" b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   Hibernate </a:t>
            </a:r>
            <a:r>
              <a:rPr lang="en-IN" sz="2400" dirty="0" smtClean="0">
                <a:latin typeface="Corbel" pitchFamily="34" charset="0"/>
              </a:rPr>
              <a:t>creates an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update script </a:t>
            </a:r>
            <a:r>
              <a:rPr lang="en-IN" sz="2400" dirty="0" smtClean="0">
                <a:latin typeface="Corbel" pitchFamily="34" charset="0"/>
              </a:rPr>
              <a:t>trying 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update</a:t>
            </a:r>
            <a:r>
              <a:rPr lang="en-IN" sz="2400" dirty="0" smtClean="0">
                <a:latin typeface="Corbel" pitchFamily="34" charset="0"/>
              </a:rPr>
              <a:t> the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  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 structure </a:t>
            </a:r>
            <a:r>
              <a:rPr lang="en-IN" sz="2400" dirty="0" smtClean="0">
                <a:latin typeface="Corbel" pitchFamily="34" charset="0"/>
              </a:rPr>
              <a:t>to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current mapping. 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Options and their meaning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i="1" u="sng" dirty="0" smtClean="0">
                <a:solidFill>
                  <a:srgbClr val="C00000"/>
                </a:solidFill>
                <a:latin typeface="Corbel" pitchFamily="34" charset="0"/>
              </a:rPr>
              <a:t>validate</a:t>
            </a:r>
            <a:endParaRPr lang="en-IN" sz="2400" b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   Validates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existing schema </a:t>
            </a:r>
            <a:r>
              <a:rPr lang="en-IN" sz="2400" dirty="0" smtClean="0">
                <a:latin typeface="Corbel" pitchFamily="34" charset="0"/>
              </a:rPr>
              <a:t>with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current entities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configuration.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    When </a:t>
            </a:r>
            <a:r>
              <a:rPr lang="en-IN" sz="2400" dirty="0" smtClean="0">
                <a:latin typeface="Corbel" pitchFamily="34" charset="0"/>
              </a:rPr>
              <a:t>using this mode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Hibernate </a:t>
            </a:r>
            <a:r>
              <a:rPr lang="en-IN" sz="2400" dirty="0" smtClean="0">
                <a:latin typeface="Corbel" pitchFamily="34" charset="0"/>
              </a:rPr>
              <a:t>will </a:t>
            </a:r>
            <a:r>
              <a:rPr lang="en-IN" sz="2400" b="1" u="sng" dirty="0" smtClean="0">
                <a:solidFill>
                  <a:srgbClr val="7030A0"/>
                </a:solidFill>
                <a:latin typeface="Corbel" pitchFamily="34" charset="0"/>
              </a:rPr>
              <a:t>not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 do any changes </a:t>
            </a:r>
            <a:r>
              <a:rPr lang="en-IN" sz="2400" dirty="0" smtClean="0">
                <a:latin typeface="Corbel" pitchFamily="34" charset="0"/>
              </a:rPr>
              <a:t>to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schema</a:t>
            </a:r>
          </a:p>
          <a:p>
            <a:endParaRPr lang="en-IN" sz="2400" b="1" i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IN" sz="2400" b="1" i="1" u="sng" dirty="0" smtClean="0">
                <a:solidFill>
                  <a:srgbClr val="C00000"/>
                </a:solidFill>
                <a:latin typeface="Corbel" pitchFamily="34" charset="0"/>
              </a:rPr>
              <a:t>none</a:t>
            </a:r>
            <a:endParaRPr lang="en-IN" sz="2400" b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   </a:t>
            </a:r>
            <a:r>
              <a:rPr lang="en-IN" sz="2400" dirty="0" smtClean="0">
                <a:latin typeface="Corbel" pitchFamily="34" charset="0"/>
              </a:rPr>
              <a:t>This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option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disables</a:t>
            </a:r>
            <a:r>
              <a:rPr lang="en-IN" sz="2400" dirty="0" smtClean="0">
                <a:latin typeface="Corbel" pitchFamily="34" charset="0"/>
              </a:rPr>
              <a:t> the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 hbm2ddl.auto</a:t>
            </a:r>
            <a:r>
              <a:rPr lang="en-IN" sz="2400" dirty="0" smtClean="0">
                <a:latin typeface="Corbel" pitchFamily="34" charset="0"/>
              </a:rPr>
              <a:t> tool, so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Hibernate</a:t>
            </a:r>
            <a:r>
              <a:rPr lang="en-IN" sz="2400" dirty="0" smtClean="0">
                <a:latin typeface="Corbel" pitchFamily="34" charset="0"/>
              </a:rPr>
              <a:t> is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  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not going to take any action </a:t>
            </a:r>
            <a:r>
              <a:rPr lang="en-IN" sz="2400" dirty="0" smtClean="0">
                <a:latin typeface="Corbel" pitchFamily="34" charset="0"/>
              </a:rPr>
              <a:t>for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managing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underlying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   database schema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2400" b="1" dirty="0" smtClean="0">
              <a:solidFill>
                <a:schemeClr val="accent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Options and their meaning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i="1" u="sng" dirty="0" smtClean="0">
                <a:solidFill>
                  <a:srgbClr val="C00000"/>
                </a:solidFill>
                <a:latin typeface="Corbel" pitchFamily="34" charset="0"/>
              </a:rPr>
              <a:t>create-only</a:t>
            </a:r>
            <a:endParaRPr lang="en-IN" sz="2400" b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   </a:t>
            </a:r>
            <a:r>
              <a:rPr lang="en-IN" sz="2400" dirty="0" smtClean="0">
                <a:latin typeface="Corbel" pitchFamily="34" charset="0"/>
              </a:rPr>
              <a:t>This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option</a:t>
            </a:r>
            <a:r>
              <a:rPr lang="en-IN" sz="2400" dirty="0" smtClean="0">
                <a:latin typeface="Corbel" pitchFamily="34" charset="0"/>
              </a:rPr>
              <a:t> instructs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generate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schema </a:t>
            </a:r>
            <a:r>
              <a:rPr lang="en-IN" sz="2400" dirty="0" smtClean="0">
                <a:latin typeface="Corbel" pitchFamily="34" charset="0"/>
              </a:rPr>
              <a:t>from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entity model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2400" b="1" i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IN" sz="2400" b="1" i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IN" sz="2400" b="1" i="1" u="sng" dirty="0" smtClean="0">
                <a:solidFill>
                  <a:srgbClr val="C00000"/>
                </a:solidFill>
                <a:latin typeface="Corbel" pitchFamily="34" charset="0"/>
              </a:rPr>
              <a:t>drop</a:t>
            </a:r>
            <a:endParaRPr lang="en-IN" sz="2400" b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   </a:t>
            </a:r>
            <a:r>
              <a:rPr lang="en-IN" sz="2400" dirty="0" smtClean="0">
                <a:latin typeface="Corbel" pitchFamily="34" charset="0"/>
              </a:rPr>
              <a:t>This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option </a:t>
            </a:r>
            <a:r>
              <a:rPr lang="en-IN" sz="2400" dirty="0" smtClean="0">
                <a:latin typeface="Corbel" pitchFamily="34" charset="0"/>
              </a:rPr>
              <a:t>instructs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drop the database schema 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    using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DDL DROP statements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2400" b="1" dirty="0" smtClean="0">
              <a:solidFill>
                <a:schemeClr val="accent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3121</TotalTime>
  <Words>285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Understanding hbm2ddl.auto</vt:lpstr>
      <vt:lpstr>Today’s Agenda</vt:lpstr>
      <vt:lpstr>The hbm2ddl.auto Property</vt:lpstr>
      <vt:lpstr>The hbm2ddl.auto Property</vt:lpstr>
      <vt:lpstr>The hbm2ddl.auto Property</vt:lpstr>
      <vt:lpstr>Options and their meaning</vt:lpstr>
      <vt:lpstr>Options and their meaning</vt:lpstr>
      <vt:lpstr>Options and their meaning</vt:lpstr>
      <vt:lpstr>Options and their meaning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</cp:lastModifiedBy>
  <cp:revision>251</cp:revision>
  <dcterms:created xsi:type="dcterms:W3CDTF">2014-01-22T20:27:14Z</dcterms:created>
  <dcterms:modified xsi:type="dcterms:W3CDTF">2020-10-07T16:48:44Z</dcterms:modified>
</cp:coreProperties>
</file>