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457" r:id="rId4"/>
    <p:sldId id="324" r:id="rId5"/>
    <p:sldId id="340" r:id="rId6"/>
    <p:sldId id="339" r:id="rId7"/>
    <p:sldId id="341" r:id="rId8"/>
    <p:sldId id="342" r:id="rId9"/>
    <p:sldId id="343" r:id="rId10"/>
    <p:sldId id="325" r:id="rId11"/>
    <p:sldId id="344" r:id="rId12"/>
    <p:sldId id="490" r:id="rId13"/>
    <p:sldId id="491" r:id="rId14"/>
    <p:sldId id="492" r:id="rId15"/>
    <p:sldId id="493" r:id="rId16"/>
    <p:sldId id="494" r:id="rId17"/>
    <p:sldId id="496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Generator Tag-Part 2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13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rbel" panose="020B0503020204020204" pitchFamily="34" charset="0"/>
              </a:rPr>
              <a:t>The Hilo </a:t>
            </a:r>
            <a:r>
              <a:rPr lang="en-US" b="1" dirty="0">
                <a:latin typeface="Corbel" panose="020B0503020204020204" pitchFamily="34" charset="0"/>
              </a:rPr>
              <a:t>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r>
              <a:rPr lang="en-IN" sz="2800" b="1" dirty="0">
                <a:solidFill>
                  <a:srgbClr val="00B050"/>
                </a:solidFill>
                <a:latin typeface="Corbel" panose="020B0503020204020204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800" dirty="0">
                <a:latin typeface="Corbel" panose="020B0503020204020204" pitchFamily="34" charset="0"/>
              </a:rPr>
              <a:t>  </a:t>
            </a: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&lt;class ...&gt;  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    &lt;id ...&gt;  </a:t>
            </a: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 class=“</a:t>
            </a:r>
            <a:r>
              <a:rPr lang="en-IN" sz="2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hilo</a:t>
            </a: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"&gt;</a:t>
            </a:r>
          </a:p>
          <a:p>
            <a:pPr>
              <a:buNone/>
            </a:pP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	&lt;param name=“table"&gt;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your_table_name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&lt;/param&gt;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  &lt;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param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 name=“column"&gt;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your_col_name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&lt;/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param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	&lt;param name=“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max_lo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"&gt;Any value&lt;/param&gt;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&lt;/generator&gt;</a:t>
            </a:r>
          </a:p>
          <a:p>
            <a:pPr>
              <a:buNone/>
            </a:pPr>
            <a:r>
              <a:rPr lang="en-IN" sz="2800" dirty="0">
                <a:latin typeface="Corbel" panose="020B0503020204020204" pitchFamily="34" charset="0"/>
              </a:rPr>
              <a:t>    </a:t>
            </a: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             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  &lt;/class&gt;  </a:t>
            </a:r>
          </a:p>
          <a:p>
            <a:pPr>
              <a:buNone/>
            </a:pPr>
            <a:r>
              <a:rPr lang="en-IN" sz="2800" b="1" dirty="0">
                <a:solidFill>
                  <a:srgbClr val="00B050"/>
                </a:solidFill>
                <a:latin typeface="Corbel" panose="020B0503020204020204" pitchFamily="34" charset="0"/>
              </a:rPr>
              <a:t> &lt;/hibernate-mapping&gt;</a:t>
            </a:r>
          </a:p>
          <a:p>
            <a:pPr>
              <a:buNone/>
            </a:pPr>
            <a:r>
              <a:rPr lang="en-IN" sz="2800" b="1" dirty="0">
                <a:latin typeface="Corbel" panose="020B0503020204020204" pitchFamily="34" charset="0"/>
              </a:rPr>
              <a:t> 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F8C6C-6257-4814-AD07-8E5DDBD0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4A11A65-9D81-465A-BA68-1402C027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Default Values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 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table</a:t>
            </a:r>
            <a:r>
              <a:rPr lang="en-IN" sz="2400" dirty="0">
                <a:latin typeface="Corbel" panose="020B0503020204020204" pitchFamily="34" charset="0"/>
              </a:rPr>
              <a:t> -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 name</a:t>
            </a:r>
            <a:r>
              <a:rPr lang="en-IN" sz="2400" dirty="0">
                <a:latin typeface="Corbel" panose="020B0503020204020204" pitchFamily="34" charset="0"/>
              </a:rPr>
              <a:t>, defaults to '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hibernate_unique_key</a:t>
            </a:r>
            <a:r>
              <a:rPr lang="en-IN" sz="2400" dirty="0">
                <a:latin typeface="Corbel" panose="020B0503020204020204" pitchFamily="34" charset="0"/>
              </a:rPr>
              <a:t>’</a:t>
            </a: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column</a:t>
            </a:r>
            <a:r>
              <a:rPr lang="en-IN" sz="2400" dirty="0">
                <a:latin typeface="Corbel" panose="020B0503020204020204" pitchFamily="34" charset="0"/>
              </a:rPr>
              <a:t> -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name of the column </a:t>
            </a:r>
            <a:r>
              <a:rPr lang="en-IN" sz="2400" dirty="0">
                <a:latin typeface="Corbel" panose="020B0503020204020204" pitchFamily="34" charset="0"/>
              </a:rPr>
              <a:t>to store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next high value</a:t>
            </a:r>
            <a:r>
              <a:rPr lang="en-IN" sz="2400" dirty="0">
                <a:latin typeface="Corbel" panose="020B0503020204020204" pitchFamily="34" charset="0"/>
              </a:rPr>
              <a:t>, defaults to '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next_hi</a:t>
            </a:r>
            <a:r>
              <a:rPr lang="en-IN" sz="2400" dirty="0">
                <a:latin typeface="Corbel" panose="020B0503020204020204" pitchFamily="34" charset="0"/>
              </a:rPr>
              <a:t>’ </a:t>
            </a: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max_low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-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low number </a:t>
            </a:r>
            <a:r>
              <a:rPr lang="en-IN" sz="2400" dirty="0">
                <a:latin typeface="Corbel" panose="020B0503020204020204" pitchFamily="34" charset="0"/>
              </a:rPr>
              <a:t>(the range) defaults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32,767</a:t>
            </a:r>
            <a:b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</a:br>
            <a:r>
              <a:rPr lang="en-IN" sz="2400" dirty="0">
                <a:latin typeface="Corbel" panose="020B0503020204020204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Short.MAX_VALUE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A44A-1DA6-4BF1-A61B-3EAD2DEC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C556450-23A6-43E1-B5CC-A8D90CDE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 Special Point!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newer versions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>
                <a:latin typeface="Corbel" pitchFamily="34" charset="0"/>
              </a:rPr>
              <a:t> support 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generator </a:t>
            </a:r>
            <a:r>
              <a:rPr lang="en-IN" sz="2400" dirty="0">
                <a:latin typeface="Corbel" pitchFamily="34" charset="0"/>
              </a:rPr>
              <a:t>has been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removed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 in it’s place </a:t>
            </a:r>
            <a:r>
              <a:rPr lang="en-US" sz="2400" dirty="0">
                <a:latin typeface="Corbel" pitchFamily="34" charset="0"/>
              </a:rPr>
              <a:t>we have been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provided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alternate generator </a:t>
            </a:r>
            <a:r>
              <a:rPr lang="en-US" sz="2400" dirty="0">
                <a:latin typeface="Corbel" pitchFamily="34" charset="0"/>
              </a:rPr>
              <a:t>which is called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SEQUENCE HILO </a:t>
            </a:r>
            <a:r>
              <a:rPr lang="en-US" sz="2400" dirty="0">
                <a:latin typeface="Corbel" pitchFamily="34" charset="0"/>
              </a:rPr>
              <a:t>with nick name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seqhilo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SeqHilo</a:t>
            </a:r>
            <a:r>
              <a:rPr lang="en-US" sz="3200" b="1" dirty="0">
                <a:latin typeface="Corbel" pitchFamily="34" charset="0"/>
              </a:rPr>
              <a:t>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An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alternative approach</a:t>
            </a:r>
            <a:r>
              <a:rPr lang="en-IN" sz="2400" dirty="0">
                <a:latin typeface="Corbel" pitchFamily="34" charset="0"/>
              </a:rPr>
              <a:t> to the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hilo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technique </a:t>
            </a:r>
            <a:r>
              <a:rPr lang="en-IN" sz="2400" dirty="0">
                <a:latin typeface="Corbel" pitchFamily="34" charset="0"/>
              </a:rPr>
              <a:t>is to use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Oracle styled sequences</a:t>
            </a:r>
            <a:endParaRPr lang="en-IN" sz="2400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&lt;generator class="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seqhilo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"&gt;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&lt;param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sequence_name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empseq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&lt;/param&gt;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param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name="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max_lo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"&gt;3&lt;/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param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&lt;/generator&gt; 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 generation policy </a:t>
            </a:r>
            <a:r>
              <a:rPr lang="en-US" sz="2400" dirty="0">
                <a:latin typeface="Corbel" pitchFamily="34" charset="0"/>
              </a:rPr>
              <a:t>is as follows: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NextVal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sequence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fetched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First ID value </a:t>
            </a:r>
            <a:r>
              <a:rPr lang="en-US" dirty="0">
                <a:latin typeface="Corbel" pitchFamily="34" charset="0"/>
              </a:rPr>
              <a:t>generated is 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seq.currval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)+1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Then next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values are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generated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by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simply incrementing 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by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1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Thus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Last ID value 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seq.currval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)+(max_lo+1)</a:t>
            </a:r>
          </a:p>
          <a:p>
            <a:pPr lvl="1"/>
            <a:r>
              <a:rPr lang="en-US" dirty="0">
                <a:latin typeface="Corbel" pitchFamily="34" charset="0"/>
              </a:rPr>
              <a:t>Then for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next buffer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process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again repeated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Benefits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200" dirty="0">
                <a:latin typeface="Corbel" pitchFamily="34" charset="0"/>
              </a:rPr>
              <a:t>The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main advantage </a:t>
            </a:r>
            <a:r>
              <a:rPr lang="en-IN" sz="2200" dirty="0">
                <a:latin typeface="Corbel" pitchFamily="34" charset="0"/>
              </a:rPr>
              <a:t>of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Hi/Lo algorithm </a:t>
            </a:r>
            <a:r>
              <a:rPr lang="en-IN" sz="2200" dirty="0">
                <a:latin typeface="Corbel" pitchFamily="34" charset="0"/>
              </a:rPr>
              <a:t>is the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 reduced number of database calls</a:t>
            </a:r>
            <a:r>
              <a:rPr lang="en-IN" sz="2200" dirty="0">
                <a:latin typeface="Corbel" pitchFamily="34" charset="0"/>
              </a:rPr>
              <a:t> for 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next sequence values</a:t>
            </a:r>
            <a:r>
              <a:rPr lang="en-IN" sz="2200" dirty="0">
                <a:latin typeface="Corbel" pitchFamily="34" charset="0"/>
              </a:rPr>
              <a:t>. </a:t>
            </a:r>
          </a:p>
          <a:p>
            <a:endParaRPr lang="en-IN" sz="2200" dirty="0">
              <a:latin typeface="Corbel" pitchFamily="34" charset="0"/>
            </a:endParaRP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Increasing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200" dirty="0">
                <a:latin typeface="Corbel" pitchFamily="34" charset="0"/>
              </a:rPr>
              <a:t> of 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max_lo</a:t>
            </a:r>
            <a:r>
              <a:rPr lang="en-IN" sz="2200" dirty="0">
                <a:latin typeface="Corbel" pitchFamily="34" charset="0"/>
              </a:rPr>
              <a:t> 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decreases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number of round-trips </a:t>
            </a:r>
            <a:r>
              <a:rPr lang="en-IN" sz="2200" dirty="0">
                <a:latin typeface="Corbel" pitchFamily="34" charset="0"/>
              </a:rPr>
              <a:t>to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Obviously</a:t>
            </a:r>
            <a:r>
              <a:rPr lang="en-IN" sz="2200" dirty="0">
                <a:latin typeface="Corbel" pitchFamily="34" charset="0"/>
              </a:rPr>
              <a:t>, that means a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performance gain </a:t>
            </a:r>
            <a:r>
              <a:rPr lang="en-IN" sz="2200" dirty="0">
                <a:latin typeface="Corbel" pitchFamily="34" charset="0"/>
              </a:rPr>
              <a:t>in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our application. </a:t>
            </a:r>
          </a:p>
          <a:p>
            <a:endParaRPr lang="en-IN" sz="2200" dirty="0">
              <a:latin typeface="Corbel" pitchFamily="34" charset="0"/>
            </a:endParaRP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In addition to that</a:t>
            </a:r>
            <a:r>
              <a:rPr lang="en-IN" sz="2200" dirty="0">
                <a:latin typeface="Corbel" pitchFamily="34" charset="0"/>
              </a:rPr>
              <a:t>,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Hi/Lo algorithm </a:t>
            </a:r>
            <a:r>
              <a:rPr lang="en-IN" sz="2200" dirty="0">
                <a:latin typeface="Corbel" pitchFamily="34" charset="0"/>
              </a:rPr>
              <a:t>is a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preferred choice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in environments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with a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weak Internet connection</a:t>
            </a:r>
            <a:r>
              <a:rPr lang="en-IN" sz="2200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Drawbacks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On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hand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Hi/Lo algorithm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isn't the best choice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 environments where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 different clients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persist data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same table </a:t>
            </a:r>
            <a:r>
              <a:rPr lang="en-IN" sz="2400" dirty="0">
                <a:latin typeface="Corbel" pitchFamily="34" charset="0"/>
              </a:rPr>
              <a:t>in a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Third-party applications </a:t>
            </a:r>
            <a:r>
              <a:rPr lang="en-IN" sz="2400" dirty="0">
                <a:latin typeface="Corbel" pitchFamily="34" charset="0"/>
              </a:rPr>
              <a:t>might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unaware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Hi/Lo strategy</a:t>
            </a:r>
            <a:r>
              <a:rPr lang="en-IN" sz="2400" dirty="0">
                <a:latin typeface="Corbel" pitchFamily="34" charset="0"/>
              </a:rPr>
              <a:t> we're using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generate identifiers.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a result</a:t>
            </a:r>
            <a:r>
              <a:rPr lang="en-IN" sz="2400" dirty="0">
                <a:latin typeface="Corbel" pitchFamily="34" charset="0"/>
              </a:rPr>
              <a:t>, they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might use entity ids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generated range of numbers </a:t>
            </a:r>
            <a:r>
              <a:rPr lang="en-IN" sz="2400" dirty="0">
                <a:latin typeface="Corbel" pitchFamily="34" charset="0"/>
              </a:rPr>
              <a:t>used currently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our application.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 that case</a:t>
            </a:r>
            <a:r>
              <a:rPr lang="en-IN" sz="2400" dirty="0">
                <a:latin typeface="Corbel" pitchFamily="34" charset="0"/>
              </a:rPr>
              <a:t>,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persisting data</a:t>
            </a:r>
            <a:r>
              <a:rPr lang="en-IN" sz="2400" dirty="0">
                <a:latin typeface="Corbel" pitchFamily="34" charset="0"/>
              </a:rPr>
              <a:t>, we may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encounter errors </a:t>
            </a:r>
            <a:r>
              <a:rPr lang="en-IN" sz="2400" dirty="0">
                <a:latin typeface="Corbel" pitchFamily="34" charset="0"/>
              </a:rPr>
              <a:t>that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difficult to fix.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Native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having </a:t>
            </a:r>
            <a:r>
              <a:rPr lang="en-IN" sz="2400" dirty="0">
                <a:latin typeface="Corbel" panose="020B0503020204020204" pitchFamily="34" charset="0"/>
              </a:rPr>
              <a:t>its own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individual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behavior</a:t>
            </a:r>
            <a:r>
              <a:rPr lang="en-IN" sz="2400" b="1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capable of </a:t>
            </a:r>
            <a:r>
              <a:rPr lang="en-IN" sz="2400" dirty="0">
                <a:latin typeface="Corbel" panose="020B0503020204020204" pitchFamily="34" charset="0"/>
              </a:rPr>
              <a:t>picking up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r>
              <a:rPr lang="en-IN" sz="2400" dirty="0"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</a:t>
            </a:r>
            <a:r>
              <a:rPr lang="en-IN" sz="2400" dirty="0">
                <a:latin typeface="Corbel" panose="020B0503020204020204" pitchFamily="34" charset="0"/>
              </a:rPr>
              <a:t>algorithm based on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capabilities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software.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Due to this</a:t>
            </a:r>
            <a:r>
              <a:rPr lang="en-IN" sz="2400" dirty="0"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works with all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 software.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26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Native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While working </a:t>
            </a:r>
            <a:r>
              <a:rPr lang="en-IN" sz="2400" dirty="0">
                <a:latin typeface="Corbel" panose="020B0503020204020204" pitchFamily="34" charset="0"/>
              </a:rPr>
              <a:t>with 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passing parameters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optional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pass </a:t>
            </a:r>
            <a:r>
              <a:rPr lang="en-IN" sz="2400" dirty="0">
                <a:latin typeface="Corbel" panose="020B0503020204020204" pitchFamily="34" charset="0"/>
              </a:rPr>
              <a:t>all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regular params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sequence</a:t>
            </a:r>
            <a:r>
              <a:rPr lang="en-IN" sz="2400" dirty="0">
                <a:latin typeface="Corbel" panose="020B0503020204020204" pitchFamily="34" charset="0"/>
              </a:rPr>
              <a:t> algorithms.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29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Native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&lt;id name=”no” column=”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eid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 class=”native”/&gt;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</a:t>
            </a:r>
          </a:p>
          <a:p>
            <a:pPr fontAlgn="base"/>
            <a:endParaRPr lang="en-IN" dirty="0">
              <a:latin typeface="Corbel" panose="020B0503020204020204" pitchFamily="34" charset="0"/>
            </a:endParaRPr>
          </a:p>
          <a:p>
            <a:pPr fontAlgn="base"/>
            <a:endParaRPr lang="en-IN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IN" sz="2400" dirty="0">
                <a:latin typeface="Corbel" panose="020B0503020204020204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algorithm if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MySQL</a:t>
            </a:r>
            <a:r>
              <a:rPr lang="en-IN" sz="2400" dirty="0">
                <a:latin typeface="Corbel" panose="020B0503020204020204" pitchFamily="34" charset="0"/>
              </a:rPr>
              <a:t> and if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Oracle</a:t>
            </a:r>
            <a:r>
              <a:rPr lang="en-IN" sz="2400" dirty="0">
                <a:latin typeface="Corbel" panose="020B0503020204020204" pitchFamily="34" charset="0"/>
              </a:rPr>
              <a:t> , then it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automatically use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algorithm.</a:t>
            </a:r>
          </a:p>
          <a:p>
            <a:pPr fontAlgn="base"/>
            <a:endParaRPr lang="en-IN" sz="2400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68802-A11D-4240-A981-2496A621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1120B9-FAB1-41C8-9166-75D5721C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Native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&lt;id name=”no” column=”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eid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 class=”native”&gt;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&lt;param name=”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sequence_name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”&gt;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myseq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&lt;/param&gt;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&lt;/generator&gt;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</a:t>
            </a:r>
          </a:p>
          <a:p>
            <a:pPr fontAlgn="base"/>
            <a:endParaRPr lang="en-IN" dirty="0"/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IN" sz="2400" dirty="0">
                <a:latin typeface="Corbel" panose="020B0503020204020204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programmer defined sequence </a:t>
            </a:r>
            <a:r>
              <a:rPr lang="en-IN" sz="2400" dirty="0">
                <a:latin typeface="Corbel" panose="020B0503020204020204" pitchFamily="34" charset="0"/>
              </a:rPr>
              <a:t>called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myseq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for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algorithm</a:t>
            </a:r>
            <a:r>
              <a:rPr lang="en-IN" sz="2400" dirty="0">
                <a:latin typeface="Corbel" panose="020B0503020204020204" pitchFamily="34" charset="0"/>
              </a:rPr>
              <a:t> internally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F9E88-95FE-4EA5-B959-1D8158D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2667DD4-8EDF-4C22-AB3A-1B5DCC71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Generator Tag-Part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Hilo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The Algorithm Used By Hilo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 Special Point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Sequence-Hilo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Benefits And Drawbacks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The Native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Hilo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Hilo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shortcut name </a:t>
            </a:r>
            <a:r>
              <a:rPr lang="en-IN" sz="2400" dirty="0">
                <a:latin typeface="Corbel" pitchFamily="34" charset="0"/>
              </a:rPr>
              <a:t>for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TableHiloGenerator</a:t>
            </a:r>
            <a:r>
              <a:rPr lang="en-IN" sz="2400" dirty="0">
                <a:latin typeface="Corbel" pitchFamily="34" charset="0"/>
              </a:rPr>
              <a:t> class.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something different </a:t>
            </a:r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compared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generator classes.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Let us see </a:t>
            </a:r>
            <a:r>
              <a:rPr lang="en-IN" sz="2400" dirty="0">
                <a:latin typeface="Corbel" pitchFamily="34" charset="0"/>
              </a:rPr>
              <a:t>how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differs </a:t>
            </a:r>
            <a:r>
              <a:rPr lang="en-IN" sz="2400" dirty="0">
                <a:latin typeface="Corbel" pitchFamily="34" charset="0"/>
              </a:rPr>
              <a:t>with others.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</a:t>
            </a:r>
            <a:r>
              <a:rPr lang="en-IN" sz="2400" dirty="0">
                <a:latin typeface="Corbel" panose="020B0503020204020204" pitchFamily="34" charset="0"/>
              </a:rPr>
              <a:t>If we use 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“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generator class with in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Mapping File </a:t>
            </a:r>
            <a:r>
              <a:rPr lang="en-IN" sz="2400" dirty="0">
                <a:latin typeface="Corbel" panose="020B0503020204020204" pitchFamily="34" charset="0"/>
              </a:rPr>
              <a:t>then: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In case of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“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 </a:t>
            </a:r>
            <a:r>
              <a:rPr lang="en-IN" sz="2400" dirty="0">
                <a:latin typeface="Corbel" panose="020B0503020204020204" pitchFamily="34" charset="0"/>
              </a:rPr>
              <a:t>generator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engine </a:t>
            </a:r>
            <a:r>
              <a:rPr lang="en-IN" sz="2400" dirty="0">
                <a:latin typeface="Corbel" panose="020B0503020204020204" pitchFamily="34" charset="0"/>
              </a:rPr>
              <a:t>takes the support 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helper table </a:t>
            </a:r>
            <a:r>
              <a:rPr lang="en-IN" sz="2400" dirty="0">
                <a:latin typeface="Corbel" panose="020B0503020204020204" pitchFamily="34" charset="0"/>
              </a:rPr>
              <a:t>in order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generate an Id </a:t>
            </a:r>
            <a:r>
              <a:rPr lang="en-IN" sz="2400" dirty="0">
                <a:latin typeface="Corbel" panose="020B0503020204020204" pitchFamily="34" charset="0"/>
              </a:rPr>
              <a:t>value.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Here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engine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HighLow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Algorithm </a:t>
            </a:r>
            <a:r>
              <a:rPr lang="en-IN" sz="2400" dirty="0">
                <a:latin typeface="Corbel" panose="020B0503020204020204" pitchFamily="34" charset="0"/>
              </a:rPr>
              <a:t>to generate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Id Value. 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DAA0D-98B5-415A-A4CC-23F395C9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00588EC-AE61-41C0-860C-CBFF98BC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(High/Low) algorithm </a:t>
            </a:r>
            <a:r>
              <a:rPr lang="en-IN" sz="2400" dirty="0">
                <a:latin typeface="Corbel" panose="020B0503020204020204" pitchFamily="34" charset="0"/>
              </a:rPr>
              <a:t>knows how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generate unique number series</a:t>
            </a:r>
            <a:r>
              <a:rPr lang="en-IN" sz="2400" dirty="0">
                <a:latin typeface="Corbel" panose="020B0503020204020204" pitchFamily="34" charset="0"/>
              </a:rPr>
              <a:t> using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two values</a:t>
            </a:r>
            <a:r>
              <a:rPr lang="en-IN" sz="2400" dirty="0">
                <a:latin typeface="Corbel" panose="020B0503020204020204" pitchFamily="34" charset="0"/>
              </a:rPr>
              <a:t>: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high</a:t>
            </a:r>
            <a:r>
              <a:rPr lang="en-IN" sz="2400" b="1" dirty="0"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and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 value </a:t>
            </a:r>
            <a:r>
              <a:rPr lang="en-IN" sz="2400" dirty="0">
                <a:latin typeface="Corbel" panose="020B0503020204020204" pitchFamily="34" charset="0"/>
              </a:rPr>
              <a:t>is used as a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base</a:t>
            </a:r>
            <a:r>
              <a:rPr lang="en-IN" sz="2400" dirty="0">
                <a:latin typeface="Corbel" panose="020B0503020204020204" pitchFamily="34" charset="0"/>
              </a:rPr>
              <a:t> 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series</a:t>
            </a:r>
            <a:r>
              <a:rPr lang="en-IN" sz="2400" dirty="0">
                <a:latin typeface="Corbel" panose="020B0503020204020204" pitchFamily="34" charset="0"/>
              </a:rPr>
              <a:t> (or range) of numbers, while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 </a:t>
            </a:r>
            <a:r>
              <a:rPr lang="en-IN" sz="2400" dirty="0">
                <a:latin typeface="Corbel" panose="020B0503020204020204" pitchFamily="34" charset="0"/>
              </a:rPr>
              <a:t>of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series</a:t>
            </a:r>
            <a:r>
              <a:rPr lang="en-IN" sz="2400" dirty="0">
                <a:latin typeface="Corbel" panose="020B0503020204020204" pitchFamily="34" charset="0"/>
              </a:rPr>
              <a:t> is donated by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 value.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unique series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generated</a:t>
            </a:r>
            <a:r>
              <a:rPr lang="en-IN" sz="2400" dirty="0">
                <a:latin typeface="Corbel" panose="020B0503020204020204" pitchFamily="34" charset="0"/>
              </a:rPr>
              <a:t> using the following steps:</a:t>
            </a:r>
            <a:br>
              <a:rPr lang="en-IN" sz="2400" dirty="0">
                <a:latin typeface="Corbel" panose="020B0503020204020204" pitchFamily="34" charset="0"/>
              </a:rPr>
            </a:b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2ADCB-157C-4274-A79C-3C4D202A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890219B-F2EE-4A59-ABD9-617F1930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Load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automically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increment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</a:t>
            </a:r>
            <a:r>
              <a:rPr lang="en-IN" sz="2400" dirty="0">
                <a:latin typeface="Corbel" panose="020B0503020204020204" pitchFamily="34" charset="0"/>
              </a:rPr>
              <a:t> value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Multiply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 </a:t>
            </a:r>
            <a:r>
              <a:rPr lang="en-IN" sz="2400" dirty="0">
                <a:latin typeface="Corbel" panose="020B0503020204020204" pitchFamily="34" charset="0"/>
              </a:rPr>
              <a:t>value by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low</a:t>
            </a:r>
            <a:r>
              <a:rPr lang="en-IN" sz="2400" dirty="0">
                <a:latin typeface="Corbel" panose="020B0503020204020204" pitchFamily="34" charset="0"/>
              </a:rPr>
              <a:t> value </a:t>
            </a:r>
            <a:r>
              <a:rPr lang="en-IN" sz="2400" b="1" i="1" dirty="0">
                <a:solidFill>
                  <a:srgbClr val="0070C0"/>
                </a:solidFill>
                <a:latin typeface="Corbel" panose="020B0503020204020204" pitchFamily="34" charset="0"/>
              </a:rPr>
              <a:t>(high*low)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the result is the first number (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</a:t>
            </a:r>
            <a:r>
              <a:rPr lang="en-IN" sz="2400" dirty="0">
                <a:latin typeface="Corbel" panose="020B0503020204020204" pitchFamily="34" charset="0"/>
              </a:rPr>
              <a:t>) of the current series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CFF6A-338F-4B53-A639-8AAC36AE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487AD71-13BC-43A5-BB6B-CA954018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last number </a:t>
            </a:r>
            <a:r>
              <a:rPr lang="en-IN" sz="2400" dirty="0">
                <a:latin typeface="Corbel" panose="020B0503020204020204" pitchFamily="34" charset="0"/>
              </a:rPr>
              <a:t>(higher bound) of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current series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donated by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calculation</a:t>
            </a:r>
            <a:r>
              <a:rPr lang="en-IN" sz="2400" dirty="0">
                <a:latin typeface="Corbel" panose="020B0503020204020204" pitchFamily="34" charset="0"/>
              </a:rPr>
              <a:t>: </a:t>
            </a:r>
            <a:r>
              <a:rPr lang="en-IN" sz="2400" b="1" i="1" dirty="0">
                <a:solidFill>
                  <a:srgbClr val="0070C0"/>
                </a:solidFill>
                <a:latin typeface="Corbel" panose="020B0503020204020204" pitchFamily="34" charset="0"/>
              </a:rPr>
              <a:t>(high*low)+low-1</a:t>
            </a: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client</a:t>
            </a:r>
            <a:r>
              <a:rPr lang="en-IN" sz="2400" dirty="0">
                <a:latin typeface="Corbel" panose="020B0503020204020204" pitchFamily="34" charset="0"/>
              </a:rPr>
              <a:t> needs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obtain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number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next one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current</a:t>
            </a:r>
            <a:r>
              <a:rPr lang="en-IN" sz="2400" dirty="0">
                <a:latin typeface="Corbel" panose="020B0503020204020204" pitchFamily="34" charset="0"/>
              </a:rPr>
              <a:t> is used, once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entire series </a:t>
            </a:r>
            <a:r>
              <a:rPr lang="en-IN" sz="2400" dirty="0">
                <a:latin typeface="Corbel" panose="020B0503020204020204" pitchFamily="34" charset="0"/>
              </a:rPr>
              <a:t>has been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exhausted</a:t>
            </a:r>
            <a:r>
              <a:rPr lang="en-IN" sz="2400" dirty="0">
                <a:latin typeface="Corbel" panose="020B0503020204020204" pitchFamily="34" charset="0"/>
              </a:rPr>
              <a:t> the algorithm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goes back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step 1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3127E-3A43-450B-8C96-88151A30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E4D5656-419D-4D2E-9B59-FA52A383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An Example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Suppose</a:t>
            </a:r>
            <a:r>
              <a:rPr lang="en-IN" sz="2400" dirty="0">
                <a:latin typeface="Corbel" panose="020B0503020204020204" pitchFamily="34" charset="0"/>
              </a:rPr>
              <a:t> that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current high value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52 </a:t>
            </a:r>
            <a:r>
              <a:rPr lang="en-IN" sz="2400" dirty="0">
                <a:latin typeface="Corbel" panose="020B0503020204020204" pitchFamily="34" charset="0"/>
              </a:rPr>
              <a:t>and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low value </a:t>
            </a:r>
            <a:r>
              <a:rPr lang="en-IN" sz="2400" dirty="0">
                <a:latin typeface="Corbel" panose="020B0503020204020204" pitchFamily="34" charset="0"/>
              </a:rPr>
              <a:t>is configured to 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32,767.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algorithm starts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loads the high value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increments it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same transaction </a:t>
            </a:r>
            <a:r>
              <a:rPr lang="en-IN" sz="2400" dirty="0">
                <a:latin typeface="Corbel" panose="020B0503020204020204" pitchFamily="34" charset="0"/>
              </a:rPr>
              <a:t>(the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high value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is now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</a:t>
            </a:r>
            <a:r>
              <a:rPr lang="en-IN" sz="2400" dirty="0">
                <a:latin typeface="Corbel" panose="020B0503020204020204" pitchFamily="34" charset="0"/>
              </a:rPr>
              <a:t>).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range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current numbers series</a:t>
            </a:r>
            <a:r>
              <a:rPr lang="en-IN" sz="2400" dirty="0">
                <a:latin typeface="Corbel" panose="020B0503020204020204" pitchFamily="34" charset="0"/>
              </a:rPr>
              <a:t> can now be calculated:</a:t>
            </a:r>
            <a:br>
              <a:rPr lang="en-IN" sz="2400" dirty="0">
                <a:latin typeface="Corbel" panose="020B0503020204020204" pitchFamily="34" charset="0"/>
              </a:rPr>
            </a:b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= 52*32767 = 17,03,884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   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Upper bounds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= 17,03,884+32,767-1 = 17,36,650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7573E-63DD-48B1-A0A3-ED31A2FD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227E7E5-C0E1-4548-A2ED-F42EE104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An Example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numbers</a:t>
            </a:r>
            <a:r>
              <a:rPr lang="en-IN" sz="2400" dirty="0">
                <a:latin typeface="Corbel" panose="020B0503020204020204" pitchFamily="34" charset="0"/>
              </a:rPr>
              <a:t> in the range 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17,03,884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17,36,650</a:t>
            </a:r>
            <a:r>
              <a:rPr lang="en-IN" sz="2400" dirty="0">
                <a:latin typeface="Corbel" panose="020B0503020204020204" pitchFamily="34" charset="0"/>
              </a:rPr>
              <a:t> can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safely allocated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clients</a:t>
            </a:r>
            <a:r>
              <a:rPr lang="en-IN" sz="2400" dirty="0">
                <a:latin typeface="Corbel" panose="020B0503020204020204" pitchFamily="34" charset="0"/>
              </a:rPr>
              <a:t>, once this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keys pool </a:t>
            </a:r>
            <a:r>
              <a:rPr lang="en-IN" sz="2400" dirty="0">
                <a:latin typeface="Corbel" panose="020B0503020204020204" pitchFamily="34" charset="0"/>
              </a:rPr>
              <a:t>has been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exhausted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algorithm needs to access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again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allocate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new keys pool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time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 value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</a:t>
            </a:r>
            <a:r>
              <a:rPr lang="en-IN" sz="2400" dirty="0">
                <a:latin typeface="Corbel" panose="020B0503020204020204" pitchFamily="34" charset="0"/>
              </a:rPr>
              <a:t> (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immediately incremented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54</a:t>
            </a:r>
            <a:r>
              <a:rPr lang="en-IN" sz="2400" dirty="0">
                <a:latin typeface="Corbel" panose="020B0503020204020204" pitchFamily="34" charset="0"/>
              </a:rPr>
              <a:t>) and the keys range is:</a:t>
            </a:r>
            <a:br>
              <a:rPr lang="en-IN" sz="2400" dirty="0">
                <a:latin typeface="Corbel" panose="020B0503020204020204" pitchFamily="34" charset="0"/>
              </a:rPr>
            </a:b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 =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53*32,767 = 17,36,651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Upper bounds </a:t>
            </a:r>
            <a:r>
              <a:rPr lang="en-IN" sz="2400" dirty="0">
                <a:latin typeface="Corbel" panose="020B0503020204020204" pitchFamily="34" charset="0"/>
              </a:rPr>
              <a:t>=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17,36,651+32,767-1 = 1,769,417</a:t>
            </a:r>
          </a:p>
          <a:p>
            <a:r>
              <a:rPr lang="en-IN" sz="2400" i="1" dirty="0">
                <a:latin typeface="Corbel" panose="020B0503020204020204" pitchFamily="34" charset="0"/>
              </a:rPr>
              <a:t>And so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B2B09-A68F-47D7-8514-D2983970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213E77-1F06-4BDA-9676-6D76BBAA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3599</TotalTime>
  <Words>1098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Corbel</vt:lpstr>
      <vt:lpstr>Georgia</vt:lpstr>
      <vt:lpstr>Wingdings</vt:lpstr>
      <vt:lpstr>Wingdings 2</vt:lpstr>
      <vt:lpstr>Civic</vt:lpstr>
      <vt:lpstr>Using Generator Tag-Part 2</vt:lpstr>
      <vt:lpstr>Today’s Agenda</vt:lpstr>
      <vt:lpstr>The Hilo Generator</vt:lpstr>
      <vt:lpstr>The Hilo Generator</vt:lpstr>
      <vt:lpstr>The Hilo Generator</vt:lpstr>
      <vt:lpstr>The Hilo Generator</vt:lpstr>
      <vt:lpstr>The Hilo Generator</vt:lpstr>
      <vt:lpstr>An Example</vt:lpstr>
      <vt:lpstr>An Example</vt:lpstr>
      <vt:lpstr>The Hilo Generator</vt:lpstr>
      <vt:lpstr>Default Values</vt:lpstr>
      <vt:lpstr>A Special Point!</vt:lpstr>
      <vt:lpstr>The SeqHilo Generator</vt:lpstr>
      <vt:lpstr>Benefits</vt:lpstr>
      <vt:lpstr>Drawbacks</vt:lpstr>
      <vt:lpstr>The Native Generator</vt:lpstr>
      <vt:lpstr>The Native Generator</vt:lpstr>
      <vt:lpstr>The Native Generator</vt:lpstr>
      <vt:lpstr>The Native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279</cp:revision>
  <dcterms:created xsi:type="dcterms:W3CDTF">2014-01-22T20:27:14Z</dcterms:created>
  <dcterms:modified xsi:type="dcterms:W3CDTF">2020-10-12T08:46:21Z</dcterms:modified>
</cp:coreProperties>
</file>