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03" r:id="rId4"/>
    <p:sldId id="504" r:id="rId5"/>
    <p:sldId id="506" r:id="rId6"/>
    <p:sldId id="507" r:id="rId7"/>
    <p:sldId id="334" r:id="rId8"/>
    <p:sldId id="335" r:id="rId9"/>
    <p:sldId id="359" r:id="rId10"/>
    <p:sldId id="508" r:id="rId11"/>
    <p:sldId id="360" r:id="rId12"/>
    <p:sldId id="497" r:id="rId13"/>
    <p:sldId id="509" r:id="rId14"/>
    <p:sldId id="510" r:id="rId15"/>
    <p:sldId id="511" r:id="rId16"/>
    <p:sldId id="499" r:id="rId17"/>
    <p:sldId id="513" r:id="rId18"/>
    <p:sldId id="512" r:id="rId19"/>
    <p:sldId id="501" r:id="rId20"/>
    <p:sldId id="502" r:id="rId21"/>
    <p:sldId id="514" r:id="rId22"/>
    <p:sldId id="345" r:id="rId23"/>
    <p:sldId id="346" r:id="rId24"/>
    <p:sldId id="515" r:id="rId25"/>
    <p:sldId id="517" r:id="rId26"/>
    <p:sldId id="521" r:id="rId27"/>
    <p:sldId id="520" r:id="rId28"/>
    <p:sldId id="518" r:id="rId29"/>
    <p:sldId id="516" r:id="rId30"/>
    <p:sldId id="5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7E9A01-7495-4561-A81C-C1F7A53F2768}"/>
    <pc:docChg chg="delSld modSld">
      <pc:chgData name="Sharma Computer Academy" userId="08476b32c11f4418" providerId="LiveId" clId="{3B7E9A01-7495-4561-A81C-C1F7A53F2768}" dt="2020-10-16T15:26:48.525" v="41" actId="6549"/>
      <pc:docMkLst>
        <pc:docMk/>
      </pc:docMkLst>
      <pc:sldChg chg="del">
        <pc:chgData name="Sharma Computer Academy" userId="08476b32c11f4418" providerId="LiveId" clId="{3B7E9A01-7495-4561-A81C-C1F7A53F2768}" dt="2020-10-16T07:15:51.164" v="0" actId="2696"/>
        <pc:sldMkLst>
          <pc:docMk/>
          <pc:sldMk cId="2419057984" sldId="499"/>
        </pc:sldMkLst>
      </pc:sldChg>
      <pc:sldChg chg="modSp mod">
        <pc:chgData name="Sharma Computer Academy" userId="08476b32c11f4418" providerId="LiveId" clId="{3B7E9A01-7495-4561-A81C-C1F7A53F2768}" dt="2020-10-16T15:26:48.525" v="41" actId="6549"/>
        <pc:sldMkLst>
          <pc:docMk/>
          <pc:sldMk cId="617539357" sldId="512"/>
        </pc:sldMkLst>
        <pc:spChg chg="mod">
          <ac:chgData name="Sharma Computer Academy" userId="08476b32c11f4418" providerId="LiveId" clId="{3B7E9A01-7495-4561-A81C-C1F7A53F2768}" dt="2020-10-16T15:26:48.525" v="41" actId="6549"/>
          <ac:spMkLst>
            <pc:docMk/>
            <pc:sldMk cId="617539357" sldId="51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3B7E9A01-7495-4561-A81C-C1F7A53F2768}" dt="2020-10-16T07:15:51.164" v="0" actId="2696"/>
        <pc:sldMkLst>
          <pc:docMk/>
          <pc:sldMk cId="3492820422" sldId="513"/>
        </pc:sldMkLst>
      </pc:sldChg>
      <pc:sldChg chg="modSp mod">
        <pc:chgData name="Sharma Computer Academy" userId="08476b32c11f4418" providerId="LiveId" clId="{3B7E9A01-7495-4561-A81C-C1F7A53F2768}" dt="2020-10-16T15:20:28.877" v="39" actId="20577"/>
        <pc:sldMkLst>
          <pc:docMk/>
          <pc:sldMk cId="418270244" sldId="518"/>
        </pc:sldMkLst>
        <pc:spChg chg="mod">
          <ac:chgData name="Sharma Computer Academy" userId="08476b32c11f4418" providerId="LiveId" clId="{3B7E9A01-7495-4561-A81C-C1F7A53F2768}" dt="2020-10-16T15:20:28.877" v="39" actId="20577"/>
          <ac:spMkLst>
            <pc:docMk/>
            <pc:sldMk cId="418270244" sldId="51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HQL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14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Common HQL Commands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C00000"/>
                </a:solidFill>
                <a:latin typeface="Corbel" panose="020B0503020204020204" pitchFamily="34" charset="0"/>
              </a:rPr>
              <a:t>S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ome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common HQL statements </a:t>
            </a:r>
            <a:r>
              <a:rPr lang="en-IN" sz="2400" dirty="0">
                <a:latin typeface="Corbel" panose="020B0503020204020204" pitchFamily="34" charset="0"/>
              </a:rPr>
              <a:t>/ clause are :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select</a:t>
            </a:r>
            <a:endParaRPr lang="en-IN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from</a:t>
            </a: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where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group by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order by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insert</a:t>
            </a:r>
          </a:p>
          <a:p>
            <a:pPr lvl="1"/>
            <a:r>
              <a:rPr lang="en-IN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update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  <a:latin typeface="Corbel" panose="020B0503020204020204" pitchFamily="34" charset="0"/>
              </a:rPr>
              <a:t>delete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52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Executing HQL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IN" sz="2400" dirty="0">
                <a:latin typeface="Corbel" panose="020B0503020204020204" pitchFamily="34" charset="0"/>
              </a:rPr>
              <a:t>to execute 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 query </a:t>
            </a:r>
            <a:r>
              <a:rPr lang="en-IN" sz="2400" dirty="0">
                <a:latin typeface="Corbel" panose="020B0503020204020204" pitchFamily="34" charset="0"/>
              </a:rPr>
              <a:t>on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 </a:t>
            </a:r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object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is an interface given in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org.hibernate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package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IN" sz="2400" dirty="0">
                <a:latin typeface="Corbel" panose="020B0503020204020204" pitchFamily="34" charset="0"/>
              </a:rPr>
              <a:t>to get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 object</a:t>
            </a:r>
            <a:r>
              <a:rPr lang="en-IN" sz="2400" dirty="0">
                <a:latin typeface="Corbel" panose="020B0503020204020204" pitchFamily="34" charset="0"/>
              </a:rPr>
              <a:t>, 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call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IN" sz="2400" dirty="0">
                <a:latin typeface="Corbel" panose="020B0503020204020204" pitchFamily="34" charset="0"/>
              </a:rPr>
              <a:t>method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session</a:t>
            </a:r>
            <a:r>
              <a:rPr lang="en-IN" sz="2400" dirty="0">
                <a:latin typeface="Corbel" panose="020B0503020204020204" pitchFamily="34" charset="0"/>
              </a:rPr>
              <a:t> Interface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ABE7C-85DB-4C2D-92E4-48537331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5688859-5AC9-46F0-9E9A-B1F75C18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Executing HQL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IN" sz="2400" dirty="0">
                <a:latin typeface="Corbel" panose="020B0503020204020204" pitchFamily="34" charset="0"/>
              </a:rPr>
              <a:t>method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returns</a:t>
            </a:r>
            <a:r>
              <a:rPr lang="en-IN" sz="2400" dirty="0">
                <a:latin typeface="Corbel" panose="020B0503020204020204" pitchFamily="34" charset="0"/>
              </a:rPr>
              <a:t>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of the class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QueryImpl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class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QueryImpl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 is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implementation  class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 </a:t>
            </a:r>
            <a:r>
              <a:rPr lang="en-IN" sz="2400" dirty="0">
                <a:latin typeface="Corbel" panose="020B0503020204020204" pitchFamily="34" charset="0"/>
              </a:rPr>
              <a:t>interface.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Executing HQL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object 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call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list( ) </a:t>
            </a:r>
            <a:r>
              <a:rPr lang="en-IN" sz="2400" dirty="0">
                <a:latin typeface="Corbel" panose="020B0503020204020204" pitchFamily="34" charset="0"/>
              </a:rPr>
              <a:t>method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 query</a:t>
            </a:r>
            <a:r>
              <a:rPr lang="en-IN" sz="2400" dirty="0">
                <a:latin typeface="Corbel" panose="020B0503020204020204" pitchFamily="34" charset="0"/>
              </a:rPr>
              <a:t> 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</a:t>
            </a:r>
            <a:r>
              <a:rPr lang="en-IN" sz="2400" dirty="0">
                <a:latin typeface="Corbel" panose="020B0503020204020204" pitchFamily="34" charset="0"/>
              </a:rPr>
              <a:t> returns a 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java.util.List</a:t>
            </a:r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Finally we use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java.util.Iterator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iterating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 </a:t>
            </a:r>
            <a:r>
              <a:rPr lang="en-IN" sz="2400" dirty="0">
                <a:latin typeface="Corbel" panose="020B0503020204020204" pitchFamily="34" charset="0"/>
              </a:rPr>
              <a:t>collection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1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Select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provides us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hree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types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</a:t>
            </a:r>
            <a:r>
              <a:rPr lang="en-US" sz="2400" dirty="0">
                <a:latin typeface="Corbel" panose="020B0503020204020204" pitchFamily="34" charset="0"/>
              </a:rPr>
              <a:t>statements: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b="1" dirty="0">
                <a:latin typeface="Corbel" panose="020B0503020204020204" pitchFamily="34" charset="0"/>
              </a:rPr>
              <a:t>Those that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select complete object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Those that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select only partial object </a:t>
            </a:r>
            <a:r>
              <a:rPr lang="en-US" b="1" dirty="0">
                <a:latin typeface="Corbel" panose="020B0503020204020204" pitchFamily="34" charset="0"/>
              </a:rPr>
              <a:t>i.e.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selected columns </a:t>
            </a:r>
            <a:r>
              <a:rPr lang="en-US" b="1" dirty="0">
                <a:latin typeface="Corbel" panose="020B0503020204020204" pitchFamily="34" charset="0"/>
              </a:rPr>
              <a:t>from the DB.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Those that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select only one column </a:t>
            </a:r>
            <a:r>
              <a:rPr lang="en-US" b="1" dirty="0">
                <a:latin typeface="Corbel" panose="020B0503020204020204" pitchFamily="34" charset="0"/>
              </a:rPr>
              <a:t>from t</a:t>
            </a:r>
            <a:r>
              <a:rPr lang="en-IN" b="1" dirty="0">
                <a:latin typeface="Corbel" panose="020B0503020204020204" pitchFamily="34" charset="0"/>
              </a:rPr>
              <a:t>he table.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03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Selecting Complete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IN" sz="2400" dirty="0">
                <a:latin typeface="Corbel" panose="020B0503020204020204" pitchFamily="34" charset="0"/>
              </a:rPr>
              <a:t>to select a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Complete Object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we use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POJO class reference </a:t>
            </a:r>
            <a:r>
              <a:rPr lang="en-IN" sz="2400" dirty="0">
                <a:latin typeface="Corbel" panose="020B0503020204020204" pitchFamily="34" charset="0"/>
              </a:rPr>
              <a:t>in place of  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*</a:t>
            </a:r>
            <a:r>
              <a:rPr lang="en-IN" sz="2400" dirty="0">
                <a:latin typeface="Corbel" panose="020B0503020204020204" pitchFamily="34" charset="0"/>
              </a:rPr>
              <a:t>  while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constructing</a:t>
            </a:r>
            <a:r>
              <a:rPr lang="en-IN" sz="2400" dirty="0">
                <a:latin typeface="Corbel" panose="020B0503020204020204" pitchFamily="34" charset="0"/>
              </a:rPr>
              <a:t> the query: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SQL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* from employee;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HQL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e from Employee  e;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OR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from Employee e</a:t>
            </a:r>
          </a:p>
          <a:p>
            <a:pPr marL="514350" indent="-514350">
              <a:buNone/>
            </a:pPr>
            <a:endParaRPr lang="en-IN" sz="2400" dirty="0"/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Syntax For Selecting </a:t>
            </a:r>
            <a:br>
              <a:rPr lang="en-US" sz="3200" b="1" dirty="0">
                <a:latin typeface="Corbel" panose="020B0503020204020204" pitchFamily="34" charset="0"/>
              </a:rPr>
            </a:br>
            <a:r>
              <a:rPr lang="en-US" sz="3200" b="1" dirty="0">
                <a:latin typeface="Corbel" panose="020B0503020204020204" pitchFamily="34" charset="0"/>
              </a:rPr>
              <a:t>Complete Obj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session.createQuery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("</a:t>
            </a:r>
            <a:r>
              <a:rPr lang="en-IN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--- HQL command ---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List l = 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qry.list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it =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l.iterator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while(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it.hasNext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Object o =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it.next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  Employee e = (Employee)o;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----- ------- ---------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F88E1-8B8E-40A7-A2E3-2F576FFF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89C7A90-40E8-4752-9EBE-3A61CD94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5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Syntax For Selecting </a:t>
            </a:r>
            <a:br>
              <a:rPr lang="en-US" sz="3200" b="1" dirty="0">
                <a:latin typeface="Corbel" panose="020B0503020204020204" pitchFamily="34" charset="0"/>
              </a:rPr>
            </a:br>
            <a:r>
              <a:rPr lang="en-US" sz="3200" b="1" dirty="0">
                <a:latin typeface="Corbel" panose="020B0503020204020204" pitchFamily="34" charset="0"/>
              </a:rPr>
              <a:t>Complete Obj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F88E1-8B8E-40A7-A2E3-2F576FFF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89C7A90-40E8-4752-9EBE-3A61CD94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B1503-E5D4-4833-A7E6-5A9C72EC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352533"/>
            <a:ext cx="8446712" cy="49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Selecting Partial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IN" sz="2400" dirty="0">
                <a:latin typeface="Corbel" panose="020B0503020204020204" pitchFamily="34" charset="0"/>
              </a:rPr>
              <a:t>to select a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Partial Object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that is only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selective properties </a:t>
            </a:r>
            <a:r>
              <a:rPr lang="en-IN" sz="2400" dirty="0">
                <a:latin typeface="Corbel" panose="020B0503020204020204" pitchFamily="34" charset="0"/>
              </a:rPr>
              <a:t>(selected columns)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then we need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replace column names </a:t>
            </a: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POJO class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variable names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SQL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empid,ename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from employee;</a:t>
            </a:r>
          </a:p>
          <a:p>
            <a:pPr marL="514350" indent="-514350">
              <a:buNone/>
            </a:pPr>
            <a:endParaRPr lang="en-US" sz="2400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HQL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e.empId,e.empName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b="1">
                <a:solidFill>
                  <a:srgbClr val="C00000"/>
                </a:solidFill>
                <a:latin typeface="Corbel" panose="020B0503020204020204" pitchFamily="34" charset="0"/>
              </a:rPr>
              <a:t>from Employee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e;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    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53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Partial </a:t>
            </a:r>
            <a:r>
              <a:rPr lang="en-US" b="1" dirty="0" err="1">
                <a:latin typeface="Corbel" panose="020B0503020204020204" pitchFamily="34" charset="0"/>
              </a:rPr>
              <a:t>Obj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approach </a:t>
            </a:r>
            <a:r>
              <a:rPr lang="en-IN" sz="2400" dirty="0">
                <a:latin typeface="Corbel" panose="020B0503020204020204" pitchFamily="34" charset="0"/>
              </a:rPr>
              <a:t>we can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 selected columns </a:t>
            </a:r>
            <a:r>
              <a:rPr lang="en-IN" sz="2400" dirty="0">
                <a:latin typeface="Corbel" panose="020B0503020204020204" pitchFamily="34" charset="0"/>
              </a:rPr>
              <a:t>, (selected columns, means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more than one column </a:t>
            </a:r>
            <a:r>
              <a:rPr lang="en-IN" sz="2400" dirty="0">
                <a:latin typeface="Corbel" panose="020B0503020204020204" pitchFamily="34" charset="0"/>
              </a:rPr>
              <a:t>not single column)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internally stores 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multiple column values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each row </a:t>
            </a:r>
            <a:r>
              <a:rPr lang="en-IN" sz="2400" dirty="0">
                <a:latin typeface="Corbel" panose="020B0503020204020204" pitchFamily="34" charset="0"/>
              </a:rPr>
              <a:t>into an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 array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stores </a:t>
            </a:r>
            <a:r>
              <a:rPr lang="en-IN" sz="2400" dirty="0">
                <a:latin typeface="Corbel" panose="020B0503020204020204" pitchFamily="34" charset="0"/>
              </a:rPr>
              <a:t>these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 arrays</a:t>
            </a:r>
            <a:r>
              <a:rPr lang="en-IN" sz="2400" dirty="0">
                <a:latin typeface="Corbel" panose="020B0503020204020204" pitchFamily="34" charset="0"/>
              </a:rPr>
              <a:t> into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 </a:t>
            </a:r>
            <a:r>
              <a:rPr lang="en-IN" sz="2400" dirty="0">
                <a:latin typeface="Corbel" panose="020B0503020204020204" pitchFamily="34" charset="0"/>
              </a:rPr>
              <a:t>collection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At the time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iterating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collection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typecast</a:t>
            </a:r>
            <a:r>
              <a:rPr lang="en-IN" sz="2400" dirty="0">
                <a:latin typeface="Corbel" panose="020B0503020204020204" pitchFamily="34" charset="0"/>
              </a:rPr>
              <a:t> the result into an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 arrays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30655-9436-4C83-99F1-8D94826D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9ACA4F1-221C-435B-AFE6-136C6ADE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HQL-Part 1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HQL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Why HQL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HQL V/s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HQL Syntax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Executing SELCECT Queries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Selecting Full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Selecting Partial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Selecting Only One Column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Using As and Where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Partial </a:t>
            </a:r>
            <a:r>
              <a:rPr lang="en-US" b="1" dirty="0" err="1">
                <a:latin typeface="Corbel" panose="020B0503020204020204" pitchFamily="34" charset="0"/>
              </a:rPr>
              <a:t>Obj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session.createQuery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("select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e.empNum,e.empName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EmployeeEx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e");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List l =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qry.list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it =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l.iterator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while(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it.hasNext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 o[ ] = (Object [])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it.next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("-------");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----- ------- ------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2EA11-6190-4B01-9A7F-FFF6E903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B8ED556-2A50-4239-AC38-EA52CBA5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Partial </a:t>
            </a:r>
            <a:r>
              <a:rPr lang="en-US" b="1" dirty="0" err="1">
                <a:latin typeface="Corbel" panose="020B0503020204020204" pitchFamily="34" charset="0"/>
              </a:rPr>
              <a:t>Obj</a:t>
            </a:r>
            <a:endParaRPr lang="en-US" b="1" dirty="0"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2EA11-6190-4B01-9A7F-FFF6E903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B8ED556-2A50-4239-AC38-EA52CBA5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5B9A2-635A-426A-91C7-04F01A49E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72864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2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Partial Obj With 1 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approach </a:t>
            </a:r>
            <a:r>
              <a:rPr lang="en-IN" sz="2400" dirty="0">
                <a:latin typeface="Corbel" panose="020B0503020204020204" pitchFamily="34" charset="0"/>
              </a:rPr>
              <a:t>we select 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single column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internally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creates an object </a:t>
            </a:r>
            <a:r>
              <a:rPr lang="en-IN" sz="2400" dirty="0">
                <a:latin typeface="Corbel" panose="020B0503020204020204" pitchFamily="34" charset="0"/>
              </a:rPr>
              <a:t>of that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value type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stores</a:t>
            </a:r>
            <a:r>
              <a:rPr lang="en-IN" sz="2400" dirty="0">
                <a:latin typeface="Corbel" panose="020B0503020204020204" pitchFamily="34" charset="0"/>
              </a:rPr>
              <a:t> all these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into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</a:t>
            </a:r>
            <a:r>
              <a:rPr lang="en-IN" sz="2400" dirty="0">
                <a:latin typeface="Corbel" panose="020B0503020204020204" pitchFamily="34" charset="0"/>
              </a:rPr>
              <a:t> collection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At the time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iterating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collection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typecast</a:t>
            </a:r>
            <a:r>
              <a:rPr lang="en-IN" sz="2400" dirty="0">
                <a:latin typeface="Corbel" panose="020B0503020204020204" pitchFamily="34" charset="0"/>
              </a:rPr>
              <a:t> into that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 </a:t>
            </a:r>
            <a:r>
              <a:rPr lang="en-IN" sz="2400" dirty="0">
                <a:latin typeface="Corbel" panose="020B0503020204020204" pitchFamily="34" charset="0"/>
              </a:rPr>
              <a:t>type only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Partial Obj With 1 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session.createQuery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("select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e.empNum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from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EmployeeEx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e");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List l =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qry.list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it =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l.iterator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while(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it.hasNext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Integer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= (Integer)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it.next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("-------");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----- ------- ------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3B934-45E1-4583-90CD-8AAB5F66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E90E1F-2608-4462-93A9-D9CE18CD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Partial Obj With 1 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3B934-45E1-4583-90CD-8AAB5F66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E90E1F-2608-4462-93A9-D9CE18CD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FD276-153D-4A4F-A00F-E326C8651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0188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Using 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 clause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can be used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assign aliases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classes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in our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HQL queries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especially when we have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long queries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For instance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our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previous simple example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could be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rewritten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as:</a:t>
            </a:r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As 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73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Using 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 keyword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optional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and we can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also specify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alias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directly after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class 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as follows −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4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Using Where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If we want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narrow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specific objects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 are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returned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from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database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 then we  use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WHERE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clause.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Following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simple syntax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clause −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 WHERE E.id = 10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68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Special Note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Note From Hibernate Docs:</a:t>
            </a:r>
          </a:p>
          <a:p>
            <a:endParaRPr lang="en-US" sz="1600" b="0" i="0" dirty="0">
              <a:solidFill>
                <a:srgbClr val="535A6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deprecated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slated for removal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6.0</a:t>
            </a:r>
            <a:r>
              <a:rPr lang="en-US" sz="2400" dirty="0">
                <a:solidFill>
                  <a:srgbClr val="535A60"/>
                </a:solidFill>
                <a:latin typeface="Corbel" panose="020B0503020204020204" pitchFamily="34" charset="0"/>
              </a:rPr>
              <a:t> so we must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consider</a:t>
            </a:r>
            <a:r>
              <a:rPr lang="en-US" sz="2400" dirty="0">
                <a:solidFill>
                  <a:srgbClr val="535A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rgbClr val="535A60"/>
                </a:solidFill>
                <a:latin typeface="Corbel" panose="020B0503020204020204" pitchFamily="34" charset="0"/>
              </a:rPr>
              <a:t>using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.org.hibernate.query.Query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535A6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For the time being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we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leave all methods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defined on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 err="1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in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.org.hibernate.Query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because it was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previously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public API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so we want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leave that unchanged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5.x. </a:t>
            </a:r>
          </a:p>
          <a:p>
            <a:endParaRPr lang="en-US" sz="2400" dirty="0">
              <a:solidFill>
                <a:srgbClr val="535A60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For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6.0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we will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move those methods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org.hibernate.query.Query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and then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delete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that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class.</a:t>
            </a:r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70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Exercise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IN" sz="2400" dirty="0">
                <a:latin typeface="Corbel" panose="020B0503020204020204" pitchFamily="34" charset="0"/>
              </a:rPr>
              <a:t> records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all the employees.</a:t>
            </a:r>
          </a:p>
          <a:p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Solution:</a:t>
            </a:r>
          </a:p>
          <a:p>
            <a:pPr marL="0" indent="0" algn="l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obj=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ls=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8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HQL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is an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abbreviation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Query Language. 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</a:t>
            </a:r>
            <a:r>
              <a:rPr lang="en-IN" sz="2400" dirty="0">
                <a:latin typeface="Corbel" panose="020B0503020204020204" pitchFamily="34" charset="0"/>
              </a:rPr>
              <a:t>is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powerful query language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inspired 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</a:t>
            </a:r>
            <a:r>
              <a:rPr lang="en-IN" sz="2400" dirty="0">
                <a:latin typeface="Corbel" panose="020B0503020204020204" pitchFamily="34" charset="0"/>
              </a:rPr>
              <a:t> that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uses.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</a:t>
            </a:r>
            <a:r>
              <a:rPr lang="en-IN" sz="2400" dirty="0">
                <a:latin typeface="Corbel" panose="020B0503020204020204" pitchFamily="34" charset="0"/>
              </a:rPr>
              <a:t> is as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similar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</a:t>
            </a:r>
            <a:r>
              <a:rPr lang="en-IN" sz="2400" dirty="0">
                <a:latin typeface="Corbel" panose="020B0503020204020204" pitchFamily="34" charset="0"/>
              </a:rPr>
              <a:t> but with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some important differences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21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Exercise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IN" sz="2400" dirty="0">
                <a:latin typeface="Corbel" panose="020B0503020204020204" pitchFamily="34" charset="0"/>
              </a:rPr>
              <a:t> records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all the employees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who earn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more than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10000</a:t>
            </a:r>
          </a:p>
          <a:p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Solution:</a:t>
            </a:r>
          </a:p>
          <a:p>
            <a:pPr marL="0" indent="0" algn="l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obj=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 where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&gt;10000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ls=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3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HQL IS Needed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our examples 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so far, we have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executed CURD operations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on a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single object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at a time. 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Now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, if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we want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execute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these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operations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on a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group of objects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then we can use one of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 techniques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H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ibernate Query Language (HQL)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H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ibernate Criteria API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N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ative SQL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HQL V/s SQL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fully object-oriented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supports OOP concepts</a:t>
            </a:r>
            <a:r>
              <a:rPr lang="en-IN" sz="2400" dirty="0">
                <a:latin typeface="Corbel" panose="020B0503020204020204" pitchFamily="34" charset="0"/>
              </a:rPr>
              <a:t> like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inheritance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polymorphism</a:t>
            </a:r>
            <a:r>
              <a:rPr lang="en-IN" sz="2400" dirty="0">
                <a:latin typeface="Corbel" panose="020B0503020204020204" pitchFamily="34" charset="0"/>
              </a:rPr>
              <a:t>,      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abstraction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1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HQL V/s SQL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Queries</a:t>
            </a:r>
            <a:r>
              <a:rPr lang="en-IN" sz="2400" dirty="0"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are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case-insensitive</a:t>
            </a:r>
            <a:r>
              <a:rPr lang="en-IN" sz="2400" dirty="0">
                <a:latin typeface="Corbel" panose="020B0503020204020204" pitchFamily="34" charset="0"/>
              </a:rPr>
              <a:t> excluding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name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classes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Java </a:t>
            </a:r>
            <a:r>
              <a:rPr lang="en-IN" sz="2400" dirty="0">
                <a:latin typeface="Corbel" panose="020B0503020204020204" pitchFamily="34" charset="0"/>
              </a:rPr>
              <a:t>and their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properties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example </a:t>
            </a:r>
            <a:r>
              <a:rPr lang="en-IN" sz="2400" dirty="0">
                <a:latin typeface="Corbel" panose="020B0503020204020204" pitchFamily="34" charset="0"/>
              </a:rPr>
              <a:t>in query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WHerE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same as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whERe</a:t>
            </a:r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but a class name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not same as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4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Advantages Of HQL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Learning HQL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easy</a:t>
            </a:r>
            <a:r>
              <a:rPr lang="en-IN" sz="2400" dirty="0">
                <a:latin typeface="Corbel" panose="020B0503020204020204" pitchFamily="34" charset="0"/>
              </a:rPr>
              <a:t> as it uses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 operator</a:t>
            </a:r>
            <a:r>
              <a:rPr lang="en-IN" sz="2400" dirty="0">
                <a:latin typeface="Corbel" panose="020B0503020204020204" pitchFamily="34" charset="0"/>
              </a:rPr>
              <a:t> which 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used in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Object-orientation.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ifferent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SQL databases </a:t>
            </a:r>
            <a:r>
              <a:rPr lang="en-IN" sz="2400" dirty="0">
                <a:latin typeface="Corbel" panose="020B0503020204020204" pitchFamily="34" charset="0"/>
              </a:rPr>
              <a:t>can be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accessed</a:t>
            </a:r>
            <a:r>
              <a:rPr lang="en-IN" sz="2400" dirty="0">
                <a:latin typeface="Corbel" panose="020B0503020204020204" pitchFamily="34" charset="0"/>
              </a:rPr>
              <a:t> by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single language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8F2DB-69CA-4BBF-937E-CFDDF88A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CB9D32F-B52D-415C-B259-2F100B49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Advantages Of HQL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,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 query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allowed </a:t>
            </a:r>
            <a:r>
              <a:rPr lang="en-IN" sz="2400" dirty="0">
                <a:latin typeface="Corbel" panose="020B0503020204020204" pitchFamily="34" charset="0"/>
              </a:rPr>
              <a:t>to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represented </a:t>
            </a:r>
            <a:r>
              <a:rPr lang="en-IN" sz="2400" dirty="0">
                <a:latin typeface="Corbel" panose="020B0503020204020204" pitchFamily="34" charset="0"/>
              </a:rPr>
              <a:t>as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because in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rather than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tables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columns  </a:t>
            </a:r>
            <a:r>
              <a:rPr lang="en-IN" sz="2400" dirty="0">
                <a:latin typeface="Corbel" panose="020B0503020204020204" pitchFamily="34" charset="0"/>
              </a:rPr>
              <a:t>we have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classes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properties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QL </a:t>
            </a:r>
            <a:r>
              <a:rPr lang="en-IN" sz="2400" dirty="0">
                <a:latin typeface="Corbel" panose="020B0503020204020204" pitchFamily="34" charset="0"/>
              </a:rPr>
              <a:t>returns its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result</a:t>
            </a:r>
            <a:r>
              <a:rPr lang="en-IN" sz="2400" dirty="0">
                <a:latin typeface="Corbel" panose="020B0503020204020204" pitchFamily="34" charset="0"/>
              </a:rPr>
              <a:t> as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and this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feature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 </a:t>
            </a:r>
            <a:r>
              <a:rPr lang="en-IN" sz="2400" dirty="0">
                <a:latin typeface="Corbel" panose="020B0503020204020204" pitchFamily="34" charset="0"/>
              </a:rPr>
              <a:t>reduces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process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creation</a:t>
            </a:r>
            <a:r>
              <a:rPr lang="en-IN" sz="2400" dirty="0">
                <a:latin typeface="Corbel" panose="020B0503020204020204" pitchFamily="34" charset="0"/>
              </a:rPr>
              <a:t> of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population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data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ResultSet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43EF6-A0D0-445D-8A3E-BF87E599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2AEA018-F250-4BAA-B7F7-1E5919B5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Advantages Of HQL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QL </a:t>
            </a:r>
            <a:r>
              <a:rPr lang="en-IN" sz="2400" dirty="0">
                <a:latin typeface="Corbel" panose="020B0503020204020204" pitchFamily="34" charset="0"/>
              </a:rPr>
              <a:t>provides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independent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query writing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was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initially given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selecting object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but from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3.x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DMLoperations</a:t>
            </a:r>
            <a:r>
              <a:rPr lang="en-IN" sz="2400" dirty="0">
                <a:latin typeface="Corbel" panose="020B0503020204020204" pitchFamily="34" charset="0"/>
              </a:rPr>
              <a:t> ( insert, update…) too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were allowed</a:t>
            </a:r>
          </a:p>
          <a:p>
            <a:pPr marL="514350" indent="-514350">
              <a:buFont typeface="+mj-lt"/>
              <a:buAutoNum type="arabicPeriod" startAt="4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8F302-F76C-4F70-B5EB-A67EA78B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0CF32FC-80F0-4163-8B28-EA4702C0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3849</TotalTime>
  <Words>1394</Words>
  <Application>Microsoft Office PowerPoint</Application>
  <PresentationFormat>On-screen Show (4:3)</PresentationFormat>
  <Paragraphs>250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HQL</vt:lpstr>
      <vt:lpstr>Today’s Agenda</vt:lpstr>
      <vt:lpstr>What Is HQL ?</vt:lpstr>
      <vt:lpstr>Why HQL IS Needed ?</vt:lpstr>
      <vt:lpstr>HQL V/s SQL</vt:lpstr>
      <vt:lpstr>HQL V/s SQL</vt:lpstr>
      <vt:lpstr>Advantages Of HQL</vt:lpstr>
      <vt:lpstr>Advantages Of HQL</vt:lpstr>
      <vt:lpstr>Advantages Of HQL</vt:lpstr>
      <vt:lpstr>Common HQL Commands</vt:lpstr>
      <vt:lpstr>Executing HQL Commands</vt:lpstr>
      <vt:lpstr>Executing HQL Commands</vt:lpstr>
      <vt:lpstr>Executing HQL Commands</vt:lpstr>
      <vt:lpstr>The Select Statement</vt:lpstr>
      <vt:lpstr>Selecting Complete Object</vt:lpstr>
      <vt:lpstr>Syntax For Selecting  Complete Obj</vt:lpstr>
      <vt:lpstr>Syntax For Selecting  Complete Obj</vt:lpstr>
      <vt:lpstr>Selecting Partial Object</vt:lpstr>
      <vt:lpstr>Syntax For Selecting Partial Obj</vt:lpstr>
      <vt:lpstr>Syntax For Selecting Partial Obj</vt:lpstr>
      <vt:lpstr>Syntax For Selecting Partial Obj</vt:lpstr>
      <vt:lpstr>Syntax For Selecting  Partial Obj With 1 Col</vt:lpstr>
      <vt:lpstr>Syntax For Selecting  Partial Obj With 1 Col</vt:lpstr>
      <vt:lpstr>Syntax For Selecting  Partial Obj With 1 Col</vt:lpstr>
      <vt:lpstr>Using As</vt:lpstr>
      <vt:lpstr>Using As</vt:lpstr>
      <vt:lpstr>Using Where</vt:lpstr>
      <vt:lpstr>Special Note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303</cp:revision>
  <dcterms:created xsi:type="dcterms:W3CDTF">2014-01-22T20:27:14Z</dcterms:created>
  <dcterms:modified xsi:type="dcterms:W3CDTF">2020-10-16T15:26:50Z</dcterms:modified>
</cp:coreProperties>
</file>