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78" r:id="rId2"/>
    <p:sldId id="277" r:id="rId3"/>
    <p:sldId id="260" r:id="rId4"/>
    <p:sldId id="259" r:id="rId5"/>
    <p:sldId id="279" r:id="rId6"/>
    <p:sldId id="281" r:id="rId7"/>
    <p:sldId id="261" r:id="rId8"/>
    <p:sldId id="262" r:id="rId9"/>
    <p:sldId id="263" r:id="rId10"/>
    <p:sldId id="264" r:id="rId11"/>
    <p:sldId id="265" r:id="rId12"/>
    <p:sldId id="283" r:id="rId13"/>
    <p:sldId id="266" r:id="rId14"/>
    <p:sldId id="284" r:id="rId15"/>
    <p:sldId id="295" r:id="rId16"/>
    <p:sldId id="285" r:id="rId17"/>
    <p:sldId id="286" r:id="rId18"/>
    <p:sldId id="282" r:id="rId19"/>
    <p:sldId id="296" r:id="rId20"/>
    <p:sldId id="268" r:id="rId21"/>
    <p:sldId id="287" r:id="rId22"/>
    <p:sldId id="288" r:id="rId23"/>
    <p:sldId id="297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ARCHITECTURE OF </a:t>
            </a:r>
            <a:br>
              <a:rPr lang="en-US" sz="3600" b="1" dirty="0" smtClean="0">
                <a:latin typeface="Corbel" pitchFamily="34" charset="0"/>
              </a:rPr>
            </a:br>
            <a:r>
              <a:rPr lang="en-US" sz="3600" b="1" dirty="0" smtClean="0">
                <a:latin typeface="Corbel" pitchFamily="34" charset="0"/>
              </a:rPr>
              <a:t>HIBERNATE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95047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Mapping File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Standard naming convention </a:t>
            </a:r>
            <a:r>
              <a:rPr lang="en-IN" sz="2400" dirty="0" smtClean="0">
                <a:latin typeface="Corbel" pitchFamily="34" charset="0"/>
              </a:rPr>
              <a:t>for this file is 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classname.hbm.xml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 </a:t>
            </a:r>
            <a:r>
              <a:rPr lang="en-IN" sz="2400" dirty="0" smtClean="0">
                <a:latin typeface="Corbel" pitchFamily="34" charset="0"/>
              </a:rPr>
              <a:t>for example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student.hbm.xml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each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persistent/domain class </a:t>
            </a:r>
            <a:r>
              <a:rPr lang="en-US" sz="2400" dirty="0" smtClean="0">
                <a:latin typeface="Corbel" pitchFamily="34" charset="0"/>
              </a:rPr>
              <a:t>we create one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mapping file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If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application contains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multiple persistent classes </a:t>
            </a:r>
            <a:r>
              <a:rPr lang="en-US" sz="2400" dirty="0" smtClean="0">
                <a:latin typeface="Corbel" pitchFamily="34" charset="0"/>
              </a:rPr>
              <a:t>, then it 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strongly recommended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create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separate mapping file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each class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Sample Mapping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&lt;hibernate-mapping&gt;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 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&lt;class name= "Student" table= "STUDENTS"&gt;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        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&lt;id name=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 "</a:t>
            </a:r>
            <a:r>
              <a:rPr lang="en-IN" sz="2200" b="1" dirty="0" err="1" smtClean="0">
                <a:solidFill>
                  <a:srgbClr val="C00000"/>
                </a:solidFill>
                <a:latin typeface="Corbel" pitchFamily="34" charset="0"/>
              </a:rPr>
              <a:t>rollno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" column=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 "</a:t>
            </a:r>
            <a:r>
              <a:rPr lang="en-IN" sz="2200" b="1" dirty="0" err="1" smtClean="0">
                <a:solidFill>
                  <a:srgbClr val="C00000"/>
                </a:solidFill>
                <a:latin typeface="Corbel" pitchFamily="34" charset="0"/>
              </a:rPr>
              <a:t>roll_no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"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 /&gt;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         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        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&lt;property name= "name" column= "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s_name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"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 /&gt;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         &lt;property name= "address" column= "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s_addr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" /&gt;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     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&lt;/class&gt;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&lt;/hibernate-mapping&gt;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Mapping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Corbel" pitchFamily="34" charset="0"/>
              </a:rPr>
              <a:t>The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&lt;class&gt;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mapping element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200" dirty="0" smtClean="0">
                <a:latin typeface="Corbel" pitchFamily="34" charset="0"/>
              </a:rPr>
              <a:t>The 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IN" sz="2200" dirty="0" smtClean="0">
                <a:latin typeface="Corbel" pitchFamily="34" charset="0"/>
              </a:rPr>
              <a:t> attribute names the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FQN</a:t>
            </a:r>
            <a:r>
              <a:rPr lang="en-IN" sz="2200" dirty="0" smtClean="0">
                <a:latin typeface="Corbel" pitchFamily="34" charset="0"/>
              </a:rPr>
              <a:t> of the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IN" sz="2200" dirty="0" smtClean="0">
                <a:latin typeface="Corbel" pitchFamily="34" charset="0"/>
              </a:rPr>
              <a:t> to be defined as an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entity</a:t>
            </a:r>
            <a:r>
              <a:rPr lang="en-IN" sz="2200" dirty="0" smtClean="0">
                <a:latin typeface="Corbel" pitchFamily="34" charset="0"/>
              </a:rPr>
              <a:t>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dirty="0" smtClean="0">
                <a:latin typeface="Corbel" pitchFamily="34" charset="0"/>
              </a:rPr>
              <a:t>The 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IN" sz="2200" dirty="0" smtClean="0">
                <a:latin typeface="Corbel" pitchFamily="34" charset="0"/>
              </a:rPr>
              <a:t> attribute names the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database table </a:t>
            </a:r>
            <a:r>
              <a:rPr lang="en-IN" sz="2200" dirty="0" smtClean="0">
                <a:latin typeface="Corbel" pitchFamily="34" charset="0"/>
              </a:rPr>
              <a:t>which contains the data for this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entity</a:t>
            </a:r>
            <a:r>
              <a:rPr lang="en-IN" sz="2200" dirty="0" smtClean="0">
                <a:latin typeface="Corbel" pitchFamily="34" charset="0"/>
              </a:rPr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5786" y="2357430"/>
            <a:ext cx="514353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85786" y="2357430"/>
            <a:ext cx="4926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&lt;class</a:t>
            </a:r>
            <a:r>
              <a:rPr lang="en-US" sz="2000" b="1" dirty="0" smtClean="0"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000" b="1" dirty="0" smtClean="0">
                <a:latin typeface="Corbel" pitchFamily="34" charset="0"/>
              </a:rPr>
              <a:t>=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 "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Student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US" sz="2000" b="1" dirty="0" smtClean="0">
                <a:latin typeface="Corbel" pitchFamily="34" charset="0"/>
              </a:rPr>
              <a:t>=</a:t>
            </a:r>
            <a:r>
              <a:rPr lang="en-IN" sz="2000" b="1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students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r>
              <a:rPr lang="en-US" sz="2000" b="1" dirty="0" smtClean="0">
                <a:latin typeface="Corbel" pitchFamily="34" charset="0"/>
              </a:rPr>
              <a:t>…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&lt;/class&gt;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Mapping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&lt;id&gt;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mapping element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b="1" dirty="0" smtClean="0">
              <a:solidFill>
                <a:srgbClr val="00B050"/>
              </a:solidFill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uses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named by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&lt;id/&gt;</a:t>
            </a:r>
            <a:r>
              <a:rPr lang="en-IN" sz="2400" dirty="0" smtClean="0">
                <a:latin typeface="Corbel" pitchFamily="34" charset="0"/>
              </a:rPr>
              <a:t> element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uniquely </a:t>
            </a:r>
            <a:r>
              <a:rPr lang="en-IN" sz="2400" dirty="0" smtClean="0">
                <a:latin typeface="Corbel" pitchFamily="34" charset="0"/>
              </a:rPr>
              <a:t>identify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rows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 element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maps</a:t>
            </a:r>
            <a:r>
              <a:rPr lang="en-IN" sz="2400" dirty="0" smtClean="0">
                <a:latin typeface="Corbel" pitchFamily="34" charset="0"/>
              </a:rPr>
              <a:t> to the table’s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primary key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column.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5786" y="2357430"/>
            <a:ext cx="514353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85786" y="2357430"/>
            <a:ext cx="4406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&lt;id</a:t>
            </a:r>
            <a:r>
              <a:rPr lang="en-US" sz="2000" b="1" dirty="0" smtClean="0"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000" b="1" dirty="0" smtClean="0">
                <a:latin typeface="Corbel" pitchFamily="34" charset="0"/>
              </a:rPr>
              <a:t>=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 "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rollno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column</a:t>
            </a:r>
            <a:r>
              <a:rPr lang="en-US" sz="2000" b="1" dirty="0" smtClean="0">
                <a:latin typeface="Corbel" pitchFamily="34" charset="0"/>
              </a:rPr>
              <a:t>=</a:t>
            </a:r>
            <a:r>
              <a:rPr lang="en-IN" sz="2000" b="1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roll_no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r>
              <a:rPr lang="en-US" sz="2000" b="1" dirty="0" smtClean="0">
                <a:latin typeface="Corbel" pitchFamily="34" charset="0"/>
              </a:rPr>
              <a:t>…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&lt;/id&gt;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Mapping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Although</a:t>
            </a:r>
            <a:r>
              <a:rPr lang="en-IN" sz="2400" dirty="0" smtClean="0">
                <a:latin typeface="Corbel" pitchFamily="34" charset="0"/>
              </a:rPr>
              <a:t> it is not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compulsory</a:t>
            </a:r>
            <a:r>
              <a:rPr lang="en-IN" sz="2400" dirty="0" smtClean="0">
                <a:latin typeface="Corbel" pitchFamily="34" charset="0"/>
              </a:rPr>
              <a:t> 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tables mapped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must have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primary key </a:t>
            </a:r>
            <a:r>
              <a:rPr lang="en-IN" sz="2400" dirty="0" smtClean="0">
                <a:latin typeface="Corbel" pitchFamily="34" charset="0"/>
              </a:rPr>
              <a:t>but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 attribute is a must.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However</a:t>
            </a:r>
            <a:r>
              <a:rPr lang="en-IN" sz="2400" dirty="0" smtClean="0">
                <a:latin typeface="Corbel" pitchFamily="34" charset="0"/>
              </a:rPr>
              <a:t>, it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strongly recommended </a:t>
            </a:r>
            <a:r>
              <a:rPr lang="en-IN" sz="2400" dirty="0" smtClean="0">
                <a:latin typeface="Corbel" pitchFamily="34" charset="0"/>
              </a:rPr>
              <a:t>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all tables  </a:t>
            </a:r>
            <a:r>
              <a:rPr lang="en-IN" sz="2400" dirty="0" smtClean="0">
                <a:latin typeface="Corbel" pitchFamily="34" charset="0"/>
              </a:rPr>
              <a:t>define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proper primary key constraints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Therefore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primary key </a:t>
            </a:r>
            <a:r>
              <a:rPr lang="en-IN" sz="2400" dirty="0" smtClean="0">
                <a:latin typeface="Corbel" pitchFamily="34" charset="0"/>
              </a:rPr>
              <a:t>are used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interchangeably </a:t>
            </a:r>
            <a:r>
              <a:rPr lang="en-IN" sz="2400" dirty="0" smtClean="0">
                <a:latin typeface="Corbel" pitchFamily="34" charset="0"/>
              </a:rPr>
              <a:t>throughout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Mapping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&lt;id/&gt;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 here names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ROLL_NO</a:t>
            </a:r>
            <a:r>
              <a:rPr lang="en-IN" sz="2400" dirty="0" smtClean="0">
                <a:latin typeface="Corbel" pitchFamily="34" charset="0"/>
              </a:rPr>
              <a:t>  column as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primary key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STUDENTS</a:t>
            </a:r>
            <a:r>
              <a:rPr lang="en-IN" sz="2400" dirty="0" smtClean="0">
                <a:latin typeface="Corbel" pitchFamily="34" charset="0"/>
              </a:rPr>
              <a:t>  table.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also identifies </a:t>
            </a:r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ROLLNO</a:t>
            </a:r>
            <a:r>
              <a:rPr lang="en-IN" sz="2400" dirty="0" smtClean="0">
                <a:latin typeface="Corbel" pitchFamily="34" charset="0"/>
              </a:rPr>
              <a:t> property of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Student</a:t>
            </a:r>
            <a:r>
              <a:rPr lang="en-IN" sz="2400" dirty="0" smtClean="0">
                <a:latin typeface="Corbel" pitchFamily="34" charset="0"/>
              </a:rPr>
              <a:t> class as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containing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identifier </a:t>
            </a:r>
            <a:r>
              <a:rPr lang="en-IN" sz="2400" dirty="0" smtClean="0">
                <a:latin typeface="Corbel" pitchFamily="34" charset="0"/>
              </a:rPr>
              <a:t>value.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Mapping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&lt;property&gt;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mapping element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200" dirty="0" smtClean="0"/>
          </a:p>
          <a:p>
            <a:r>
              <a:rPr lang="en-IN" sz="2400" dirty="0" smtClean="0">
                <a:latin typeface="Corbel" pitchFamily="34" charset="0"/>
              </a:rPr>
              <a:t>The two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&lt;property/&gt; </a:t>
            </a:r>
            <a:r>
              <a:rPr lang="en-IN" sz="2400" dirty="0" smtClean="0">
                <a:latin typeface="Corbel" pitchFamily="34" charset="0"/>
              </a:rPr>
              <a:t>elements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declare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remaining two persistent properties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Student</a:t>
            </a:r>
            <a:r>
              <a:rPr lang="en-IN" sz="2400" dirty="0" smtClean="0">
                <a:latin typeface="Corbel" pitchFamily="34" charset="0"/>
              </a:rPr>
              <a:t> class which are called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name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addr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5786" y="2357430"/>
            <a:ext cx="628654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85786" y="2357430"/>
            <a:ext cx="5890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&lt;property</a:t>
            </a:r>
            <a:r>
              <a:rPr lang="en-US" sz="2200" b="1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 smtClean="0">
                <a:latin typeface="Corbel" pitchFamily="34" charset="0"/>
              </a:rPr>
              <a:t>=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 "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column</a:t>
            </a:r>
            <a:r>
              <a:rPr lang="en-US" sz="2200" b="1" dirty="0" smtClean="0">
                <a:latin typeface="Corbel" pitchFamily="34" charset="0"/>
              </a:rPr>
              <a:t>=</a:t>
            </a:r>
            <a:r>
              <a:rPr lang="en-IN" sz="2200" b="1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rbel" pitchFamily="34" charset="0"/>
              </a:rPr>
              <a:t>s_name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“ /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&lt;property</a:t>
            </a:r>
            <a:r>
              <a:rPr lang="en-US" sz="2200" b="1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 smtClean="0">
                <a:latin typeface="Corbel" pitchFamily="34" charset="0"/>
              </a:rPr>
              <a:t>=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 "</a:t>
            </a:r>
            <a:r>
              <a:rPr lang="en-US" sz="2200" b="1" dirty="0" err="1" smtClean="0">
                <a:solidFill>
                  <a:srgbClr val="00B050"/>
                </a:solidFill>
                <a:latin typeface="Corbel" pitchFamily="34" charset="0"/>
              </a:rPr>
              <a:t>addr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column</a:t>
            </a:r>
            <a:r>
              <a:rPr lang="en-US" sz="2200" b="1" dirty="0" smtClean="0">
                <a:latin typeface="Corbel" pitchFamily="34" charset="0"/>
              </a:rPr>
              <a:t>=</a:t>
            </a:r>
            <a:r>
              <a:rPr lang="en-IN" sz="2200" b="1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rbel" pitchFamily="34" charset="0"/>
              </a:rPr>
              <a:t>s_addr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" /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Mapping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Following</a:t>
            </a:r>
            <a:r>
              <a:rPr lang="en-IN" sz="2200" dirty="0" smtClean="0">
                <a:latin typeface="Corbel" pitchFamily="34" charset="0"/>
              </a:rPr>
              <a:t> are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important points </a:t>
            </a:r>
            <a:r>
              <a:rPr lang="en-IN" sz="2200" dirty="0" smtClean="0">
                <a:latin typeface="Corbel" pitchFamily="34" charset="0"/>
              </a:rPr>
              <a:t>about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&lt;property&gt; </a:t>
            </a:r>
            <a:r>
              <a:rPr lang="en-IN" sz="2200" dirty="0" smtClean="0">
                <a:latin typeface="Corbel" pitchFamily="34" charset="0"/>
              </a:rPr>
              <a:t>tag: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 smtClean="0">
                <a:latin typeface="Corbel" pitchFamily="34" charset="0"/>
              </a:rPr>
              <a:t> indicates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 column </a:t>
            </a:r>
            <a:r>
              <a:rPr lang="en-IN" sz="2400" dirty="0" smtClean="0">
                <a:latin typeface="Corbel" pitchFamily="34" charset="0"/>
              </a:rPr>
              <a:t>with which this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should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absence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 attribute,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uses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property name </a:t>
            </a:r>
            <a:r>
              <a:rPr lang="en-IN" sz="2400" dirty="0" smtClean="0">
                <a:latin typeface="Corbel" pitchFamily="34" charset="0"/>
              </a:rPr>
              <a:t>as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column name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2400" dirty="0" smtClean="0">
                <a:latin typeface="Corbel" pitchFamily="34" charset="0"/>
              </a:rPr>
              <a:t>Another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 smtClean="0">
                <a:latin typeface="Corbel" pitchFamily="34" charset="0"/>
              </a:rPr>
              <a:t> which can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mentioned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types declared </a:t>
            </a:r>
            <a:r>
              <a:rPr lang="en-IN" sz="2400" dirty="0" smtClean="0">
                <a:latin typeface="Corbel" pitchFamily="34" charset="0"/>
              </a:rPr>
              <a:t>and used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mapping files </a:t>
            </a:r>
            <a:r>
              <a:rPr lang="en-IN" sz="2400" dirty="0" smtClean="0">
                <a:latin typeface="Corbel" pitchFamily="34" charset="0"/>
              </a:rPr>
              <a:t>are neither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data types </a:t>
            </a:r>
            <a:r>
              <a:rPr lang="en-IN" sz="2400" dirty="0" smtClean="0">
                <a:latin typeface="Corbel" pitchFamily="34" charset="0"/>
              </a:rPr>
              <a:t>nor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SQL database types</a:t>
            </a:r>
            <a:r>
              <a:rPr lang="en-IN" sz="2400" dirty="0" smtClean="0">
                <a:latin typeface="Corbel" pitchFamily="34" charset="0"/>
              </a:rPr>
              <a:t>. Instead, they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mapping types</a:t>
            </a:r>
            <a:r>
              <a:rPr lang="en-IN" sz="2400" dirty="0" smtClean="0">
                <a:latin typeface="Corbel" pitchFamily="34" charset="0"/>
              </a:rPr>
              <a:t>, which 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converters</a:t>
            </a:r>
            <a:r>
              <a:rPr lang="en-IN" sz="2400" dirty="0" smtClean="0">
                <a:latin typeface="Corbel" pitchFamily="34" charset="0"/>
              </a:rPr>
              <a:t> which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translate</a:t>
            </a:r>
            <a:r>
              <a:rPr lang="en-IN" sz="2400" dirty="0" smtClean="0">
                <a:latin typeface="Corbel" pitchFamily="34" charset="0"/>
              </a:rPr>
              <a:t> between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SQL</a:t>
            </a:r>
            <a:r>
              <a:rPr lang="en-IN" sz="2400" dirty="0" smtClean="0">
                <a:latin typeface="Corbel" pitchFamily="34" charset="0"/>
              </a:rPr>
              <a:t> data types. 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2400" dirty="0" smtClean="0">
                <a:latin typeface="Corbel" pitchFamily="34" charset="0"/>
              </a:rPr>
              <a:t>If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 smtClean="0">
                <a:latin typeface="Corbel" pitchFamily="34" charset="0"/>
              </a:rPr>
              <a:t> attribute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specified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mapping file </a:t>
            </a:r>
            <a:r>
              <a:rPr lang="en-IN" sz="2400" dirty="0" smtClean="0">
                <a:latin typeface="Corbel" pitchFamily="34" charset="0"/>
              </a:rPr>
              <a:t>then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attempts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determine the correct conversion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mapping type autonomously</a:t>
            </a:r>
            <a:r>
              <a:rPr lang="en-IN" sz="2400" dirty="0" smtClean="0">
                <a:latin typeface="Corbel" pitchFamily="34" charset="0"/>
              </a:rPr>
              <a:t> , by using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technique</a:t>
            </a:r>
            <a:r>
              <a:rPr lang="en-IN" sz="2400" dirty="0" smtClean="0">
                <a:latin typeface="Corbel" pitchFamily="34" charset="0"/>
              </a:rPr>
              <a:t> called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Java reflection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Built In Mapping Types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hibernate-mapping-types-l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86874" cy="4934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Configuration File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It is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XML</a:t>
            </a:r>
            <a:r>
              <a:rPr lang="en-IN" sz="2400" dirty="0" smtClean="0">
                <a:latin typeface="Corbel" pitchFamily="34" charset="0"/>
              </a:rPr>
              <a:t> file which contains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details</a:t>
            </a:r>
            <a:r>
              <a:rPr lang="en-IN" sz="2400" dirty="0" smtClean="0">
                <a:latin typeface="Corbel" pitchFamily="34" charset="0"/>
              </a:rPr>
              <a:t> about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 connection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uses this file to establish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connection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generate SQL code </a:t>
            </a:r>
            <a:r>
              <a:rPr lang="en-IN" sz="2400" dirty="0" smtClean="0">
                <a:latin typeface="Corbel" pitchFamily="34" charset="0"/>
              </a:rPr>
              <a:t>for that particular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Standard</a:t>
            </a:r>
            <a:r>
              <a:rPr lang="en-IN" sz="2400" dirty="0" smtClean="0">
                <a:latin typeface="Corbel" pitchFamily="34" charset="0"/>
              </a:rPr>
              <a:t> name for it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“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hibernate.cfg.xml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”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In Depth Understanding Of Hibernate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Architecture Of Hibernate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Layers In Hibernate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Files Needed For An Hibernate Application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Details Of These Files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Sample Configuration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&lt;hibernate-configuration&gt;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B050"/>
                </a:solidFill>
                <a:latin typeface="Corbel" pitchFamily="34" charset="0"/>
              </a:rPr>
              <a:t>&lt;session-factory&gt;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&lt;property name=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 "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connection.driver_class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oracle.driver.OracleDriver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&lt;/property&gt;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&lt;property name=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 "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connection.url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jdbc:oracle:thin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:@//Sachin-PC:1521/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orcl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&lt;/property&gt;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&lt;property name=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 "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connection.user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hibernatebatch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&lt;/property&gt;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&lt;property name=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 "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connection.password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&gt;students&lt;/property&gt;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&lt;property name="dialect"&gt;org.hibernate.dialect.Oracle9Dialect&lt;/property&gt;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&lt;mapping resource="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Employee.hbm.xml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" /&gt;</a:t>
            </a:r>
            <a:endParaRPr lang="en-US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US" sz="16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B050"/>
                </a:solidFill>
                <a:latin typeface="Corbel" pitchFamily="34" charset="0"/>
              </a:rPr>
              <a:t>&lt;/session-factory&gt;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&lt;/hibernate-configuration&gt;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Configuration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Corbel" pitchFamily="34" charset="0"/>
              </a:rPr>
              <a:t>The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&lt;property&gt;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mapping element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 smtClean="0">
                <a:latin typeface="Corbel" pitchFamily="34" charset="0"/>
              </a:rPr>
              <a:t>The 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connection.driver_class</a:t>
            </a:r>
            <a:r>
              <a:rPr lang="en-IN" sz="2200" dirty="0" smtClean="0">
                <a:latin typeface="Corbel" pitchFamily="34" charset="0"/>
              </a:rPr>
              <a:t>, 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connection.url</a:t>
            </a:r>
            <a:r>
              <a:rPr lang="en-IN" sz="2200" dirty="0" err="1" smtClean="0">
                <a:latin typeface="Corbel" pitchFamily="34" charset="0"/>
              </a:rPr>
              <a:t>,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connection.username</a:t>
            </a:r>
            <a:r>
              <a:rPr lang="en-IN" sz="2200" dirty="0" smtClean="0">
                <a:latin typeface="Corbel" pitchFamily="34" charset="0"/>
              </a:rPr>
              <a:t> and 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connection.password</a:t>
            </a:r>
            <a:r>
              <a:rPr lang="en-IN" sz="2200" dirty="0" smtClean="0"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&lt;property&gt; </a:t>
            </a:r>
            <a:r>
              <a:rPr lang="en-IN" sz="2200" dirty="0" smtClean="0">
                <a:latin typeface="Corbel" pitchFamily="34" charset="0"/>
              </a:rPr>
              <a:t>elements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define JDBC connection</a:t>
            </a:r>
            <a:r>
              <a:rPr lang="en-IN" sz="2200" dirty="0" smtClean="0">
                <a:latin typeface="Corbel" pitchFamily="34" charset="0"/>
              </a:rPr>
              <a:t> info</a:t>
            </a:r>
            <a:endParaRPr lang="en-US" sz="22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472" y="2357430"/>
            <a:ext cx="735811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2357430"/>
            <a:ext cx="59891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&lt;property name= "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connection.driver_class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" &gt;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oracle.driver.OracleDriver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&lt;/property&gt;</a:t>
            </a:r>
          </a:p>
          <a:p>
            <a:pPr>
              <a:buNone/>
            </a:pPr>
            <a:endParaRPr lang="en-IN" sz="1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&lt;property name= "connection.url" &gt;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jdbc:oracle:thin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:@//Sachin-PC:1521/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orcl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&lt;/property&gt;</a:t>
            </a:r>
          </a:p>
          <a:p>
            <a:pPr>
              <a:buNone/>
            </a:pPr>
            <a:endParaRPr lang="en-IN" sz="1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&lt;property name= "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connection.user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" &gt;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hibernatebatch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&lt;/property&gt;</a:t>
            </a:r>
          </a:p>
          <a:p>
            <a:pPr>
              <a:buNone/>
            </a:pPr>
            <a:endParaRPr lang="en-IN" sz="1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&lt;property name= "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connection.password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" &gt;students&lt;/property&gt;</a:t>
            </a:r>
          </a:p>
          <a:p>
            <a:endParaRPr lang="en-IN" sz="1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&lt;property name="dialect"&gt;org.hibernate.dialect.Oracle9Dialect&lt;/property&gt;</a:t>
            </a:r>
            <a:endParaRPr lang="en-US" sz="1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12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Configuration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Corbel" pitchFamily="34" charset="0"/>
              </a:rPr>
              <a:t>The 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dialect</a:t>
            </a:r>
            <a:r>
              <a:rPr lang="en-IN" sz="2200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200" dirty="0" smtClean="0">
                <a:latin typeface="Corbel" pitchFamily="34" charset="0"/>
              </a:rPr>
              <a:t>property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specifies</a:t>
            </a:r>
            <a:r>
              <a:rPr lang="en-IN" sz="2200" dirty="0" smtClean="0">
                <a:latin typeface="Corbel" pitchFamily="34" charset="0"/>
              </a:rPr>
              <a:t> the particular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SQL variant </a:t>
            </a:r>
            <a:r>
              <a:rPr lang="en-IN" sz="2200" dirty="0" smtClean="0">
                <a:latin typeface="Corbel" pitchFamily="34" charset="0"/>
              </a:rPr>
              <a:t>with which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200" dirty="0" smtClean="0">
                <a:latin typeface="Corbel" pitchFamily="34" charset="0"/>
              </a:rPr>
              <a:t> will converse.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dirty="0" smtClean="0">
                <a:latin typeface="Corbel" pitchFamily="34" charset="0"/>
              </a:rPr>
              <a:t>In most cases,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200" dirty="0" smtClean="0">
                <a:latin typeface="Corbel" pitchFamily="34" charset="0"/>
              </a:rPr>
              <a:t> is able to properly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determine</a:t>
            </a:r>
            <a:r>
              <a:rPr lang="en-IN" sz="2200" dirty="0" smtClean="0">
                <a:latin typeface="Corbel" pitchFamily="34" charset="0"/>
              </a:rPr>
              <a:t> which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dialect</a:t>
            </a:r>
            <a:r>
              <a:rPr lang="en-IN" sz="2200" dirty="0" smtClean="0">
                <a:latin typeface="Corbel" pitchFamily="34" charset="0"/>
              </a:rPr>
              <a:t> to use. 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dirty="0" smtClean="0">
                <a:latin typeface="Corbel" pitchFamily="34" charset="0"/>
              </a:rPr>
              <a:t>This is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particularly useful </a:t>
            </a:r>
            <a:r>
              <a:rPr lang="en-IN" sz="2200" dirty="0" smtClean="0">
                <a:latin typeface="Corbel" pitchFamily="34" charset="0"/>
              </a:rPr>
              <a:t>if 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our application </a:t>
            </a:r>
            <a:r>
              <a:rPr lang="en-IN" sz="2200" dirty="0" smtClean="0">
                <a:latin typeface="Corbel" pitchFamily="34" charset="0"/>
              </a:rPr>
              <a:t>targets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multiple databases.</a:t>
            </a:r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SQL Dialects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3" y="1527174"/>
          <a:ext cx="8786874" cy="4830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54408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RDBMS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Dialect</a:t>
                      </a:r>
                    </a:p>
                  </a:txBody>
                  <a:tcPr marL="114300" marR="114300" marT="114300" marB="114300"/>
                </a:tc>
              </a:tr>
              <a:tr h="461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Oracle (any version)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org.hibernate.dialect.OracleDialect</a:t>
                      </a:r>
                    </a:p>
                  </a:txBody>
                  <a:tcPr marL="76200" marR="76200" marT="76200" marB="76200"/>
                </a:tc>
              </a:tr>
              <a:tr h="461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Oracle9i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org.hibernate.dialect.Oracle9iDialect</a:t>
                      </a:r>
                    </a:p>
                  </a:txBody>
                  <a:tcPr marL="76200" marR="76200" marT="76200" marB="76200"/>
                </a:tc>
              </a:tr>
              <a:tr h="461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Oracle10g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org.hibernate.dialect.Oracle10gDialect</a:t>
                      </a:r>
                    </a:p>
                  </a:txBody>
                  <a:tcPr marL="76200" marR="76200" marT="76200" marB="76200"/>
                </a:tc>
              </a:tr>
              <a:tr h="461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MySQL</a:t>
                      </a:r>
                      <a:endParaRPr lang="en-IN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org.hibernate.dialect.MySQLDialect</a:t>
                      </a:r>
                    </a:p>
                  </a:txBody>
                  <a:tcPr marL="76200" marR="76200" marT="76200" marB="76200"/>
                </a:tc>
              </a:tr>
              <a:tr h="75841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MySQL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 with </a:t>
                      </a:r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InnoDB</a:t>
                      </a:r>
                      <a:endParaRPr lang="en-IN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org.hibernate.dialect.MySQLInnoDBDialect</a:t>
                      </a:r>
                      <a:endParaRPr lang="en-IN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/>
                </a:tc>
              </a:tr>
              <a:tr h="75841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MySQL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 with </a:t>
                      </a:r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MyISAM</a:t>
                      </a:r>
                      <a:endParaRPr lang="en-IN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org.hibernate.dialect.MySQLMyISAMDialect</a:t>
                      </a:r>
                      <a:endParaRPr lang="en-IN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/>
                </a:tc>
              </a:tr>
              <a:tr h="461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DB2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org.hibernate.dialect.DB2Dialect</a:t>
                      </a:r>
                    </a:p>
                  </a:txBody>
                  <a:tcPr marL="76200" marR="76200" marT="76200" marB="76200"/>
                </a:tc>
              </a:tr>
              <a:tr h="46164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accent1"/>
                          </a:solidFill>
                          <a:latin typeface="Corbel" pitchFamily="34" charset="0"/>
                        </a:rPr>
                        <a:t>Microsoft SQL Server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chemeClr val="accent1"/>
                          </a:solidFill>
                          <a:latin typeface="Corbel" pitchFamily="34" charset="0"/>
                        </a:rPr>
                        <a:t>org.hibernate.dialect.SQLServerDialect</a:t>
                      </a:r>
                      <a:endParaRPr lang="en-IN" b="1" dirty="0">
                        <a:solidFill>
                          <a:schemeClr val="accent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Tags Used In Configuration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Corbel" pitchFamily="34" charset="0"/>
              </a:rPr>
              <a:t>The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&lt;mapping&gt;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mapping element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IN" sz="2200" dirty="0" smtClean="0">
                <a:latin typeface="Corbel" pitchFamily="34" charset="0"/>
              </a:rPr>
              <a:t>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&lt;mapping&gt; </a:t>
            </a:r>
            <a:r>
              <a:rPr lang="en-IN" sz="2200" dirty="0" smtClean="0">
                <a:latin typeface="Corbel" pitchFamily="34" charset="0"/>
              </a:rPr>
              <a:t>element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adds the name </a:t>
            </a:r>
            <a:r>
              <a:rPr lang="en-IN" sz="2200" dirty="0" smtClean="0">
                <a:latin typeface="Corbel" pitchFamily="34" charset="0"/>
              </a:rPr>
              <a:t>of the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mapping file(s) </a:t>
            </a:r>
            <a:r>
              <a:rPr lang="en-IN" sz="2200" dirty="0" smtClean="0">
                <a:latin typeface="Corbel" pitchFamily="34" charset="0"/>
              </a:rPr>
              <a:t>for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persistent classes </a:t>
            </a:r>
            <a:r>
              <a:rPr lang="en-IN" sz="2200" dirty="0" smtClean="0">
                <a:latin typeface="Corbel" pitchFamily="34" charset="0"/>
              </a:rPr>
              <a:t>to the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configuration</a:t>
            </a:r>
            <a:r>
              <a:rPr lang="en-IN" sz="2200" dirty="0" smtClean="0">
                <a:latin typeface="Corbel" pitchFamily="34" charset="0"/>
              </a:rPr>
              <a:t>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dirty="0" smtClean="0">
                <a:latin typeface="Corbel" pitchFamily="34" charset="0"/>
              </a:rPr>
              <a:t>The 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resource</a:t>
            </a:r>
            <a:r>
              <a:rPr lang="en-IN" sz="2200" dirty="0" smtClean="0">
                <a:latin typeface="Corbel" pitchFamily="34" charset="0"/>
              </a:rPr>
              <a:t> attribute of the 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&lt;mapping/&gt;</a:t>
            </a:r>
            <a:r>
              <a:rPr lang="en-IN" sz="2200" dirty="0" smtClean="0">
                <a:latin typeface="Corbel" pitchFamily="34" charset="0"/>
              </a:rPr>
              <a:t> element causes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200" dirty="0" smtClean="0">
                <a:latin typeface="Corbel" pitchFamily="34" charset="0"/>
              </a:rPr>
              <a:t> to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attempt to locate </a:t>
            </a:r>
            <a:r>
              <a:rPr lang="en-IN" sz="2200" dirty="0" smtClean="0">
                <a:latin typeface="Corbel" pitchFamily="34" charset="0"/>
              </a:rPr>
              <a:t>and 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load that mapping file</a:t>
            </a:r>
            <a:endParaRPr lang="en-US" sz="22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472" y="2357430"/>
            <a:ext cx="735811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235743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&lt;mapping resource="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Employee.hbm.xml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" /&gt;</a:t>
            </a:r>
            <a:endParaRPr lang="en-US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1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Persistent Class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entire concept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is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take the values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class attributes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persist them </a:t>
            </a:r>
            <a:r>
              <a:rPr lang="en-IN" sz="2400" dirty="0" smtClean="0">
                <a:latin typeface="Corbel" pitchFamily="34" charset="0"/>
              </a:rPr>
              <a:t>to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database table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classes </a:t>
            </a:r>
            <a:r>
              <a:rPr lang="en-IN" sz="2400" dirty="0" smtClean="0">
                <a:latin typeface="Corbel" pitchFamily="34" charset="0"/>
              </a:rPr>
              <a:t>whose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instances</a:t>
            </a:r>
            <a:r>
              <a:rPr lang="en-IN" sz="2400" dirty="0" smtClean="0">
                <a:latin typeface="Corbel" pitchFamily="34" charset="0"/>
              </a:rPr>
              <a:t> will be stored 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 tables </a:t>
            </a:r>
            <a:r>
              <a:rPr lang="en-IN" sz="2400" dirty="0" smtClean="0">
                <a:latin typeface="Corbel" pitchFamily="34" charset="0"/>
              </a:rPr>
              <a:t>are called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persistent classes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</a:t>
            </a:r>
            <a:r>
              <a:rPr lang="en-IN" sz="2400" dirty="0" smtClean="0">
                <a:latin typeface="Corbel" pitchFamily="34" charset="0"/>
              </a:rPr>
              <a:t>works best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if these classes </a:t>
            </a:r>
            <a:r>
              <a:rPr lang="en-IN" sz="2400" dirty="0" smtClean="0">
                <a:latin typeface="Corbel" pitchFamily="34" charset="0"/>
              </a:rPr>
              <a:t>follow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some simple rules</a:t>
            </a:r>
            <a:r>
              <a:rPr lang="en-IN" sz="2400" dirty="0" smtClean="0">
                <a:latin typeface="Corbel" pitchFamily="34" charset="0"/>
              </a:rPr>
              <a:t>, also known as 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Plain Old Java Object</a:t>
            </a:r>
            <a:r>
              <a:rPr lang="en-IN" sz="2400" dirty="0" smtClean="0">
                <a:latin typeface="Corbel" pitchFamily="34" charset="0"/>
              </a:rPr>
              <a:t> (POJO)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programming model.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Persistent Class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following main rules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persistent</a:t>
            </a:r>
            <a:r>
              <a:rPr lang="en-IN" sz="2400" dirty="0" smtClean="0">
                <a:latin typeface="Corbel" pitchFamily="34" charset="0"/>
              </a:rPr>
              <a:t> classes: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It should have a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default constructor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All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attributes</a:t>
            </a:r>
            <a:r>
              <a:rPr lang="en-IN" dirty="0" smtClean="0">
                <a:latin typeface="Corbel" pitchFamily="34" charset="0"/>
              </a:rPr>
              <a:t> that will be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persisted</a:t>
            </a:r>
            <a:r>
              <a:rPr lang="en-IN" dirty="0" smtClean="0">
                <a:latin typeface="Corbel" pitchFamily="34" charset="0"/>
              </a:rPr>
              <a:t> should be declared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private</a:t>
            </a:r>
            <a:r>
              <a:rPr lang="en-IN" dirty="0" smtClean="0">
                <a:latin typeface="Corbel" pitchFamily="34" charset="0"/>
              </a:rPr>
              <a:t> and have 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getXXX</a:t>
            </a:r>
            <a:r>
              <a:rPr lang="en-IN" dirty="0" smtClean="0">
                <a:latin typeface="Corbel" pitchFamily="34" charset="0"/>
              </a:rPr>
              <a:t> and 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setXXX</a:t>
            </a:r>
            <a:r>
              <a:rPr lang="en-IN" dirty="0" smtClean="0">
                <a:latin typeface="Corbel" pitchFamily="34" charset="0"/>
              </a:rPr>
              <a:t> methods defined.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The class should not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extend</a:t>
            </a:r>
            <a:r>
              <a:rPr lang="en-IN" dirty="0" smtClean="0">
                <a:latin typeface="Corbel" pitchFamily="34" charset="0"/>
              </a:rPr>
              <a:t> or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implement</a:t>
            </a:r>
            <a:r>
              <a:rPr lang="en-IN" dirty="0" smtClean="0">
                <a:latin typeface="Corbel" pitchFamily="34" charset="0"/>
              </a:rPr>
              <a:t> any specialized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classes</a:t>
            </a:r>
            <a:r>
              <a:rPr lang="en-IN" dirty="0" smtClean="0">
                <a:latin typeface="Corbel" pitchFamily="34" charset="0"/>
              </a:rPr>
              <a:t> or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interface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 Sample Persistent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public class Student {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private </a:t>
            </a:r>
            <a:r>
              <a:rPr lang="en-IN" sz="12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 roll;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	private String name;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	private String </a:t>
            </a:r>
            <a:r>
              <a:rPr lang="en-IN" sz="1200" b="1" dirty="0" err="1" smtClean="0">
                <a:solidFill>
                  <a:srgbClr val="7030A0"/>
                </a:solidFill>
                <a:latin typeface="Corbel" pitchFamily="34" charset="0"/>
              </a:rPr>
              <a:t>addr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public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getRoll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() {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return roll;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public void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setRoll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 roll) {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1200" b="1" dirty="0" err="1" smtClean="0">
                <a:solidFill>
                  <a:srgbClr val="7030A0"/>
                </a:solidFill>
                <a:latin typeface="Corbel" pitchFamily="34" charset="0"/>
              </a:rPr>
              <a:t>this.roll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 = roll;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public String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getName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() {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return name;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public  void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setName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(String name) {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this.name = name;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public String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getAddr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() {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return </a:t>
            </a:r>
            <a:r>
              <a:rPr lang="en-IN" sz="1200" b="1" dirty="0" err="1" smtClean="0">
                <a:solidFill>
                  <a:srgbClr val="7030A0"/>
                </a:solidFill>
                <a:latin typeface="Corbel" pitchFamily="34" charset="0"/>
              </a:rPr>
              <a:t>addr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public void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setAddr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(String </a:t>
            </a:r>
            <a:r>
              <a:rPr lang="en-IN" sz="1200" b="1" dirty="0" err="1" smtClean="0">
                <a:solidFill>
                  <a:srgbClr val="C00000"/>
                </a:solidFill>
                <a:latin typeface="Corbel" pitchFamily="34" charset="0"/>
              </a:rPr>
              <a:t>addr</a:t>
            </a: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) {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1200" b="1" dirty="0" err="1" smtClean="0">
                <a:solidFill>
                  <a:srgbClr val="7030A0"/>
                </a:solidFill>
                <a:latin typeface="Corbel" pitchFamily="34" charset="0"/>
              </a:rPr>
              <a:t>this.addr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 = </a:t>
            </a:r>
            <a:r>
              <a:rPr lang="en-IN" sz="1200" b="1" dirty="0" err="1" smtClean="0">
                <a:solidFill>
                  <a:srgbClr val="7030A0"/>
                </a:solidFill>
                <a:latin typeface="Corbel" pitchFamily="34" charset="0"/>
              </a:rPr>
              <a:t>addr</a:t>
            </a:r>
            <a:r>
              <a:rPr lang="en-IN" sz="1200" b="1" dirty="0" smtClean="0">
                <a:solidFill>
                  <a:srgbClr val="7030A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  <a:latin typeface="Corbel" pitchFamily="34" charset="0"/>
              </a:rPr>
              <a:t>	}}</a:t>
            </a:r>
          </a:p>
          <a:p>
            <a:pPr>
              <a:buNone/>
            </a:pPr>
            <a:endParaRPr lang="en-US" sz="1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Hibernate Architecture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Before writing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 based applications </a:t>
            </a:r>
            <a:r>
              <a:rPr lang="en-US" sz="2400" dirty="0" smtClean="0">
                <a:latin typeface="Corbel" pitchFamily="34" charset="0"/>
              </a:rPr>
              <a:t>, it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extremely important</a:t>
            </a:r>
            <a:r>
              <a:rPr lang="en-US" sz="2400" dirty="0" smtClean="0">
                <a:latin typeface="Corbel" pitchFamily="34" charset="0"/>
              </a:rPr>
              <a:t> for us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understand </a:t>
            </a:r>
            <a:r>
              <a:rPr lang="en-US" sz="2400" dirty="0" smtClean="0">
                <a:latin typeface="Corbel" pitchFamily="34" charset="0"/>
              </a:rPr>
              <a:t>it’s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architecture</a:t>
            </a:r>
            <a:r>
              <a:rPr lang="en-US" sz="2400" dirty="0" smtClean="0">
                <a:latin typeface="Corbel" pitchFamily="34" charset="0"/>
              </a:rPr>
              <a:t>.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There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4 layers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architecture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marL="514350" indent="-514350">
              <a:buAutoNum type="arabicPeriod"/>
            </a:pPr>
            <a:endParaRPr lang="en-IN" sz="2400" dirty="0" smtClean="0"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2100" b="1" dirty="0" smtClean="0">
                <a:solidFill>
                  <a:srgbClr val="7030A0"/>
                </a:solidFill>
                <a:latin typeface="Corbel" pitchFamily="34" charset="0"/>
              </a:rPr>
              <a:t>Java application layer</a:t>
            </a:r>
          </a:p>
          <a:p>
            <a:pPr marL="788670" lvl="1" indent="-514350">
              <a:buAutoNum type="arabicPeriod"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 framework layer </a:t>
            </a:r>
          </a:p>
          <a:p>
            <a:pPr marL="788670" lvl="1" indent="-514350">
              <a:buAutoNum type="arabicPeriod"/>
            </a:pP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Backend 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api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 layer </a:t>
            </a:r>
            <a:r>
              <a:rPr lang="en-IN" sz="21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2100" dirty="0" smtClean="0">
                <a:latin typeface="Corbel" pitchFamily="34" charset="0"/>
              </a:rPr>
              <a:t> </a:t>
            </a:r>
          </a:p>
          <a:p>
            <a:pPr marL="788670" lvl="1" indent="-514350">
              <a:buAutoNum type="arabicPeriod"/>
            </a:pPr>
            <a:r>
              <a:rPr lang="en-IN" sz="2100" b="1" dirty="0" smtClean="0">
                <a:solidFill>
                  <a:srgbClr val="C00000"/>
                </a:solidFill>
                <a:latin typeface="Corbel" pitchFamily="34" charset="0"/>
              </a:rPr>
              <a:t>Database layer</a:t>
            </a:r>
          </a:p>
          <a:p>
            <a:pPr marL="514350" indent="-514350">
              <a:buAutoNum type="arabicPeriod"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Hibernate Layers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hqdefault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571612"/>
            <a:ext cx="8715436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Hibernate Architecture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First Layer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Java Application Layer</a:t>
            </a:r>
            <a:endParaRPr lang="en-IN" sz="24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This layer </a:t>
            </a:r>
            <a:r>
              <a:rPr lang="en-IN" sz="1900" dirty="0" smtClean="0">
                <a:latin typeface="Corbel" pitchFamily="34" charset="0"/>
              </a:rPr>
              <a:t>consists of all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classes</a:t>
            </a:r>
            <a:r>
              <a:rPr lang="en-IN" sz="1900" dirty="0" smtClean="0">
                <a:latin typeface="Corbel" pitchFamily="34" charset="0"/>
              </a:rPr>
              <a:t>,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variables</a:t>
            </a:r>
            <a:r>
              <a:rPr lang="en-IN" sz="1900" dirty="0" smtClean="0">
                <a:latin typeface="Corbel" pitchFamily="34" charset="0"/>
              </a:rPr>
              <a:t> and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objects</a:t>
            </a:r>
            <a:r>
              <a:rPr lang="en-IN" sz="1900" dirty="0" smtClean="0">
                <a:latin typeface="Corbel" pitchFamily="34" charset="0"/>
              </a:rPr>
              <a:t> that define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business logic </a:t>
            </a:r>
            <a:r>
              <a:rPr lang="en-IN" sz="1900" dirty="0" smtClean="0">
                <a:latin typeface="Corbel" pitchFamily="34" charset="0"/>
              </a:rPr>
              <a:t>of the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application</a:t>
            </a:r>
            <a:r>
              <a:rPr lang="en-IN" sz="1900" dirty="0" smtClean="0">
                <a:latin typeface="Corbel" pitchFamily="34" charset="0"/>
              </a:rPr>
              <a:t>. These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classes</a:t>
            </a:r>
            <a:r>
              <a:rPr lang="en-IN" sz="1900" dirty="0" smtClean="0">
                <a:latin typeface="Corbel" pitchFamily="34" charset="0"/>
              </a:rPr>
              <a:t> communicate with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hibernate.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Second Layer:</a:t>
            </a:r>
            <a:r>
              <a:rPr lang="en-IN" sz="2400" u="sng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Hibernate Layer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Then comes</a:t>
            </a:r>
            <a:r>
              <a:rPr lang="en-IN" sz="1900" dirty="0" smtClean="0">
                <a:latin typeface="Corbel" pitchFamily="34" charset="0"/>
              </a:rPr>
              <a:t>, the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1900" dirty="0" smtClean="0">
                <a:latin typeface="Corbel" pitchFamily="34" charset="0"/>
              </a:rPr>
              <a:t> and it’s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core principles</a:t>
            </a:r>
            <a:r>
              <a:rPr lang="en-IN" sz="1900" dirty="0" smtClean="0">
                <a:latin typeface="Corbel" pitchFamily="34" charset="0"/>
              </a:rPr>
              <a:t>, using which we could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persist</a:t>
            </a:r>
            <a:r>
              <a:rPr lang="en-IN" sz="1900" dirty="0" smtClean="0">
                <a:latin typeface="Corbel" pitchFamily="34" charset="0"/>
              </a:rPr>
              <a:t> (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store</a:t>
            </a:r>
            <a:r>
              <a:rPr lang="en-IN" sz="1900" dirty="0" smtClean="0">
                <a:latin typeface="Corbel" pitchFamily="34" charset="0"/>
              </a:rPr>
              <a:t> or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save </a:t>
            </a:r>
            <a:r>
              <a:rPr lang="en-IN" sz="1900" dirty="0" smtClean="0">
                <a:latin typeface="Corbel" pitchFamily="34" charset="0"/>
              </a:rPr>
              <a:t>and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retrieve</a:t>
            </a:r>
            <a:r>
              <a:rPr lang="en-IN" sz="1900" dirty="0" smtClean="0">
                <a:latin typeface="Corbel" pitchFamily="34" charset="0"/>
              </a:rPr>
              <a:t> ) the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objects </a:t>
            </a:r>
            <a:r>
              <a:rPr lang="en-IN" sz="1900" dirty="0" smtClean="0">
                <a:latin typeface="Corbel" pitchFamily="34" charset="0"/>
              </a:rPr>
              <a:t>of our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business layer classes </a:t>
            </a:r>
            <a:r>
              <a:rPr lang="en-IN" sz="1900" dirty="0" smtClean="0">
                <a:latin typeface="Corbel" pitchFamily="34" charset="0"/>
              </a:rPr>
              <a:t>by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communicating</a:t>
            </a:r>
            <a:r>
              <a:rPr lang="en-IN" sz="1900" dirty="0" smtClean="0">
                <a:latin typeface="Corbel" pitchFamily="34" charset="0"/>
              </a:rPr>
              <a:t> with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server layer</a:t>
            </a:r>
            <a:r>
              <a:rPr lang="en-IN" sz="19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/>
          </a:p>
          <a:p>
            <a:pPr marL="514350" indent="-514350">
              <a:buAutoNum type="arabicPeriod"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Hibernate Architecture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Third Layer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Back End API Layer</a:t>
            </a:r>
            <a:endParaRPr lang="en-IN" sz="2400" dirty="0" smtClean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  <a:p>
            <a:pPr lvl="1"/>
            <a:endParaRPr lang="en-IN" sz="20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000" dirty="0" smtClean="0">
                <a:latin typeface="Corbel" pitchFamily="34" charset="0"/>
              </a:rPr>
              <a:t> internally uses the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Java core API </a:t>
            </a:r>
            <a:r>
              <a:rPr lang="en-IN" sz="2000" dirty="0" smtClean="0">
                <a:latin typeface="Corbel" pitchFamily="34" charset="0"/>
              </a:rPr>
              <a:t>and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Java Database Connectivity(JDBC)</a:t>
            </a:r>
            <a:r>
              <a:rPr lang="en-IN" sz="20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to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communicate</a:t>
            </a:r>
            <a:r>
              <a:rPr lang="en-IN" sz="2000" dirty="0" smtClean="0">
                <a:latin typeface="Corbel" pitchFamily="34" charset="0"/>
              </a:rPr>
              <a:t> with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database </a:t>
            </a:r>
            <a:r>
              <a:rPr lang="en-IN" sz="2000" dirty="0" smtClean="0">
                <a:latin typeface="Corbel" pitchFamily="34" charset="0"/>
              </a:rPr>
              <a:t>in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order</a:t>
            </a:r>
            <a:r>
              <a:rPr lang="en-IN" sz="2000" dirty="0" smtClean="0">
                <a:latin typeface="Corbel" pitchFamily="34" charset="0"/>
              </a:rPr>
              <a:t> to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persist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state</a:t>
            </a:r>
            <a:r>
              <a:rPr lang="en-IN" sz="2000" dirty="0" smtClean="0">
                <a:latin typeface="Corbel" pitchFamily="34" charset="0"/>
              </a:rPr>
              <a:t> of an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000" dirty="0" smtClean="0">
                <a:latin typeface="Corbel" pitchFamily="34" charset="0"/>
              </a:rPr>
              <a:t> by performing 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create </a:t>
            </a:r>
            <a:r>
              <a:rPr lang="en-IN" sz="2000" dirty="0" smtClean="0">
                <a:latin typeface="Corbel" pitchFamily="34" charset="0"/>
              </a:rPr>
              <a:t>,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 read 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update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delete</a:t>
            </a:r>
            <a:r>
              <a:rPr lang="en-IN" sz="2000" dirty="0" smtClean="0">
                <a:latin typeface="Corbel" pitchFamily="34" charset="0"/>
              </a:rPr>
              <a:t>(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CRUD</a:t>
            </a:r>
            <a:r>
              <a:rPr lang="en-IN" sz="2000" dirty="0" smtClean="0">
                <a:latin typeface="Corbel" pitchFamily="34" charset="0"/>
              </a:rPr>
              <a:t>) operations.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Fourth Layer:</a:t>
            </a:r>
            <a:r>
              <a:rPr lang="en-IN" sz="2400" u="sng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Database Layer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This layer </a:t>
            </a:r>
            <a:r>
              <a:rPr lang="en-IN" sz="1900" dirty="0" smtClean="0">
                <a:latin typeface="Corbel" pitchFamily="34" charset="0"/>
              </a:rPr>
              <a:t>is where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1900" dirty="0" smtClean="0">
                <a:latin typeface="Corbel" pitchFamily="34" charset="0"/>
              </a:rPr>
              <a:t> actually uses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JDBC drivers </a:t>
            </a:r>
            <a:r>
              <a:rPr lang="en-IN" sz="1900" dirty="0" smtClean="0">
                <a:latin typeface="Corbel" pitchFamily="34" charset="0"/>
              </a:rPr>
              <a:t>to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interact</a:t>
            </a:r>
            <a:r>
              <a:rPr lang="en-IN" sz="1900" dirty="0" smtClean="0">
                <a:latin typeface="Corbel" pitchFamily="34" charset="0"/>
              </a:rPr>
              <a:t> with the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database </a:t>
            </a:r>
            <a:r>
              <a:rPr lang="en-IN" sz="1900" dirty="0" smtClean="0">
                <a:latin typeface="Corbel" pitchFamily="34" charset="0"/>
              </a:rPr>
              <a:t>and performs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CRUD </a:t>
            </a:r>
            <a:r>
              <a:rPr lang="en-IN" sz="2000" dirty="0" smtClean="0">
                <a:latin typeface="Corbel" pitchFamily="34" charset="0"/>
              </a:rPr>
              <a:t>operations</a:t>
            </a:r>
            <a:endParaRPr lang="en-IN" sz="19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Files To Be Created For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b="1" u="sng" dirty="0" smtClean="0">
                <a:solidFill>
                  <a:srgbClr val="0070C0"/>
                </a:solidFill>
                <a:latin typeface="Corbel" pitchFamily="34" charset="0"/>
              </a:rPr>
              <a:t>Every Hibernate based application </a:t>
            </a:r>
            <a:r>
              <a:rPr lang="en-IN" sz="2600" dirty="0" smtClean="0">
                <a:latin typeface="Corbel" pitchFamily="34" charset="0"/>
              </a:rPr>
              <a:t>contains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at least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4 files </a:t>
            </a:r>
            <a:r>
              <a:rPr lang="en-IN" sz="2600" dirty="0" smtClean="0">
                <a:latin typeface="Corbel" pitchFamily="34" charset="0"/>
              </a:rPr>
              <a:t>which </a:t>
            </a:r>
            <a:r>
              <a:rPr lang="en-IN" sz="2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must be developed </a:t>
            </a:r>
            <a:r>
              <a:rPr lang="en-IN" sz="2600" dirty="0" smtClean="0">
                <a:latin typeface="Corbel" pitchFamily="34" charset="0"/>
              </a:rPr>
              <a:t>by the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programmer</a:t>
            </a:r>
            <a:r>
              <a:rPr lang="en-IN" sz="2600" dirty="0" smtClean="0">
                <a:latin typeface="Corbel" pitchFamily="34" charset="0"/>
              </a:rPr>
              <a:t> to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communicate </a:t>
            </a:r>
            <a:r>
              <a:rPr lang="en-IN" sz="2600" dirty="0" smtClean="0">
                <a:latin typeface="Corbel" pitchFamily="34" charset="0"/>
              </a:rPr>
              <a:t>with the </a:t>
            </a:r>
            <a:r>
              <a:rPr lang="en-IN" sz="2600" b="1" dirty="0" smtClean="0">
                <a:solidFill>
                  <a:srgbClr val="002060"/>
                </a:solidFill>
                <a:latin typeface="Corbel" pitchFamily="34" charset="0"/>
              </a:rPr>
              <a:t>database</a:t>
            </a:r>
            <a:r>
              <a:rPr lang="en-IN" sz="2600" dirty="0" smtClean="0">
                <a:latin typeface="Corbel" pitchFamily="34" charset="0"/>
              </a:rPr>
              <a:t>.</a:t>
            </a:r>
          </a:p>
          <a:p>
            <a:endParaRPr lang="en-US" sz="2500" dirty="0" smtClean="0">
              <a:latin typeface="Corbel" pitchFamily="34" charset="0"/>
            </a:endParaRPr>
          </a:p>
          <a:p>
            <a:r>
              <a:rPr lang="en-US" sz="2500" dirty="0" smtClean="0">
                <a:latin typeface="Corbel" pitchFamily="34" charset="0"/>
              </a:rPr>
              <a:t>These </a:t>
            </a:r>
            <a:r>
              <a:rPr lang="en-US" sz="2500" b="1" dirty="0" smtClean="0">
                <a:solidFill>
                  <a:srgbClr val="C00000"/>
                </a:solidFill>
                <a:latin typeface="Corbel" pitchFamily="34" charset="0"/>
              </a:rPr>
              <a:t>4 files </a:t>
            </a:r>
            <a:r>
              <a:rPr lang="en-US" sz="2500" dirty="0" smtClean="0">
                <a:latin typeface="Corbel" pitchFamily="34" charset="0"/>
              </a:rPr>
              <a:t>are :</a:t>
            </a:r>
            <a:endParaRPr lang="en-IN" sz="25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Mapping File</a:t>
            </a:r>
          </a:p>
          <a:p>
            <a:pPr marL="788670" lvl="1" indent="-514350">
              <a:buAutoNum type="arabicPeriod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Configuration File</a:t>
            </a:r>
          </a:p>
          <a:p>
            <a:pPr marL="788670" lvl="1" indent="-514350">
              <a:buAutoNum type="arabicPeriod"/>
            </a:pPr>
            <a:endParaRPr lang="en-US" sz="20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Persistent class</a:t>
            </a:r>
          </a:p>
          <a:p>
            <a:pPr marL="788670" lvl="1" indent="-514350">
              <a:buAutoNum type="arabicPeriod"/>
            </a:pPr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Java class to hold logic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4000496" y="3643314"/>
            <a:ext cx="642942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4143372" y="5000636"/>
            <a:ext cx="642942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929190" y="3929066"/>
            <a:ext cx="24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 pitchFamily="34" charset="0"/>
              </a:rPr>
              <a:t>These are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XML</a:t>
            </a:r>
            <a:r>
              <a:rPr lang="en-US" sz="2200" dirty="0" smtClean="0">
                <a:latin typeface="Corbel" pitchFamily="34" charset="0"/>
              </a:rPr>
              <a:t> files</a:t>
            </a:r>
            <a:endParaRPr lang="en-IN" sz="22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28" y="5143512"/>
            <a:ext cx="2449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 pitchFamily="34" charset="0"/>
              </a:rPr>
              <a:t>These are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Java</a:t>
            </a:r>
            <a:r>
              <a:rPr lang="en-US" sz="2200" dirty="0" smtClean="0">
                <a:latin typeface="Corbel" pitchFamily="34" charset="0"/>
              </a:rPr>
              <a:t> files</a:t>
            </a:r>
            <a:endParaRPr lang="en-IN" sz="22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Files In An Hibernate App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arc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Mapping File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Mapping file </a:t>
            </a:r>
            <a:r>
              <a:rPr lang="en-IN" sz="2400" dirty="0" smtClean="0">
                <a:latin typeface="Corbel" pitchFamily="34" charset="0"/>
              </a:rPr>
              <a:t>is 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heart of hibernate application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XML</a:t>
            </a:r>
            <a:r>
              <a:rPr lang="en-IN" sz="2400" dirty="0" smtClean="0">
                <a:latin typeface="Corbel" pitchFamily="34" charset="0"/>
              </a:rPr>
              <a:t> file and it contains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mapping</a:t>
            </a:r>
            <a:r>
              <a:rPr lang="en-IN" sz="2400" dirty="0" smtClean="0">
                <a:latin typeface="Corbel" pitchFamily="34" charset="0"/>
              </a:rPr>
              <a:t> from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persistent class name</a:t>
            </a:r>
            <a:r>
              <a:rPr lang="en-IN" sz="2400" dirty="0" smtClean="0">
                <a:latin typeface="Corbel" pitchFamily="34" charset="0"/>
              </a:rPr>
              <a:t> to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table name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persistent class variable names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column names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Not only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but every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ORM tool </a:t>
            </a:r>
            <a:r>
              <a:rPr lang="en-IN" sz="2400" dirty="0" smtClean="0">
                <a:latin typeface="Corbel" pitchFamily="34" charset="0"/>
              </a:rPr>
              <a:t>needs this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mapping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1786</TotalTime>
  <Words>1038</Words>
  <Application>Microsoft Office PowerPoint</Application>
  <PresentationFormat>On-screen Show (4:3)</PresentationFormat>
  <Paragraphs>267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ARCHITECTURE OF  HIBERNATE</vt:lpstr>
      <vt:lpstr>Today’s Agenda</vt:lpstr>
      <vt:lpstr>Hibernate Architecture</vt:lpstr>
      <vt:lpstr>Hibernate Layers</vt:lpstr>
      <vt:lpstr>Hibernate Architecture</vt:lpstr>
      <vt:lpstr>Hibernate Architecture</vt:lpstr>
      <vt:lpstr>Files To Be Created For Hibernate</vt:lpstr>
      <vt:lpstr>Files In An Hibernate App</vt:lpstr>
      <vt:lpstr>What Is A Mapping File ?</vt:lpstr>
      <vt:lpstr>What Is A Mapping File ?</vt:lpstr>
      <vt:lpstr>Sample Mapping File</vt:lpstr>
      <vt:lpstr>Tags Used In Mapping File</vt:lpstr>
      <vt:lpstr>Tags Used In Mapping File</vt:lpstr>
      <vt:lpstr>Tags Used In Mapping File</vt:lpstr>
      <vt:lpstr>Tags Used In Mapping File</vt:lpstr>
      <vt:lpstr>Tags Used In Mapping File</vt:lpstr>
      <vt:lpstr>Tags Used In Mapping File</vt:lpstr>
      <vt:lpstr>Built In Mapping Types</vt:lpstr>
      <vt:lpstr>What Is Configuration File ?</vt:lpstr>
      <vt:lpstr>Sample Configuration File</vt:lpstr>
      <vt:lpstr>Tags Used In Configuration File</vt:lpstr>
      <vt:lpstr>Tags Used In Configuration File</vt:lpstr>
      <vt:lpstr>SQL Dialects</vt:lpstr>
      <vt:lpstr>Tags Used In Configuration File</vt:lpstr>
      <vt:lpstr>What Is A Persistent Class ?</vt:lpstr>
      <vt:lpstr>What Is A Persistent Class ?</vt:lpstr>
      <vt:lpstr>A Sample Persistent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184</cp:revision>
  <dcterms:created xsi:type="dcterms:W3CDTF">2014-01-22T20:27:14Z</dcterms:created>
  <dcterms:modified xsi:type="dcterms:W3CDTF">2020-09-07T07:56:23Z</dcterms:modified>
</cp:coreProperties>
</file>