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78" r:id="rId2"/>
    <p:sldId id="277" r:id="rId3"/>
    <p:sldId id="260" r:id="rId4"/>
    <p:sldId id="298" r:id="rId5"/>
    <p:sldId id="296" r:id="rId6"/>
    <p:sldId id="297" r:id="rId7"/>
    <p:sldId id="299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0" r:id="rId20"/>
    <p:sldId id="31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9/7/2020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THREE IMPORTANT OBJECTS</a:t>
            </a:r>
            <a:br>
              <a:rPr lang="en-US" sz="3600" b="1" dirty="0" smtClean="0">
                <a:latin typeface="Corbel" pitchFamily="34" charset="0"/>
              </a:rPr>
            </a:br>
            <a:r>
              <a:rPr lang="en-US" sz="3600" b="1" dirty="0" smtClean="0">
                <a:latin typeface="Corbel" pitchFamily="34" charset="0"/>
              </a:rPr>
              <a:t>OF HIBERNATE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95047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SessionFactory</a:t>
            </a:r>
            <a:r>
              <a:rPr lang="en-US" sz="3200" b="1" dirty="0" smtClean="0">
                <a:latin typeface="Corbel" pitchFamily="34" charset="0"/>
              </a:rPr>
              <a:t>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is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implementing </a:t>
            </a:r>
            <a:r>
              <a:rPr lang="en-US" sz="2400" dirty="0" smtClean="0">
                <a:latin typeface="Corbel" pitchFamily="34" charset="0"/>
              </a:rPr>
              <a:t>the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interface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org.hibernate.SessionFactory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It’s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main responsibility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return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that’s why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is called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SessionFactory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Session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in hibernate framework is just like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Connection </a:t>
            </a:r>
            <a:r>
              <a:rPr lang="en-US" sz="2400" dirty="0" smtClean="0">
                <a:latin typeface="Corbel" pitchFamily="34" charset="0"/>
              </a:rPr>
              <a:t>object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JDBC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SessionFactory</a:t>
            </a:r>
            <a:r>
              <a:rPr lang="en-US" sz="3200" b="1" dirty="0" smtClean="0">
                <a:latin typeface="Corbel" pitchFamily="34" charset="0"/>
              </a:rPr>
              <a:t>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SessionFactory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object 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created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Configuration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object which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reads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configuration file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mapping file data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creates different services </a:t>
            </a:r>
            <a:r>
              <a:rPr lang="en-US" sz="2400" dirty="0" smtClean="0">
                <a:latin typeface="Corbel" pitchFamily="34" charset="0"/>
              </a:rPr>
              <a:t>like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connection pooling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dialect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Transaction manager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OR-mapping</a:t>
            </a:r>
            <a:r>
              <a:rPr lang="en-US" sz="2400" dirty="0" smtClean="0">
                <a:latin typeface="Corbel" pitchFamily="34" charset="0"/>
              </a:rPr>
              <a:t> etc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then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uses these services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finally build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SessionFactory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object.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way of creating an object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called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Builder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Design Pattern</a:t>
            </a:r>
            <a:endParaRPr lang="en-US" sz="2400" b="1" u="sng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Connection Pool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Connection pooling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technique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open</a:t>
            </a:r>
            <a:r>
              <a:rPr lang="en-IN" sz="2400" dirty="0" smtClean="0">
                <a:latin typeface="Corbel" pitchFamily="34" charset="0"/>
              </a:rPr>
              <a:t>/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prepare</a:t>
            </a:r>
            <a:r>
              <a:rPr lang="en-IN" sz="2400" dirty="0" smtClean="0">
                <a:latin typeface="Corbel" pitchFamily="34" charset="0"/>
              </a:rPr>
              <a:t>/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close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connections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connection pooling mechanism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piece of software </a:t>
            </a:r>
            <a:r>
              <a:rPr lang="en-IN" sz="2400" dirty="0" smtClean="0">
                <a:latin typeface="Corbel" pitchFamily="34" charset="0"/>
              </a:rPr>
              <a:t>(component), to which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delegate the responsibility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managing connections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Connection Pool ?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Our application </a:t>
            </a:r>
            <a:r>
              <a:rPr lang="en-IN" sz="2400" dirty="0" smtClean="0">
                <a:latin typeface="Corbel" pitchFamily="34" charset="0"/>
              </a:rPr>
              <a:t>would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just ask for a connection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use it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deliver it back to the pool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component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responsible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opening N connections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leave them ready </a:t>
            </a:r>
            <a:r>
              <a:rPr lang="en-IN" sz="2400" dirty="0" smtClean="0">
                <a:latin typeface="Corbel" pitchFamily="34" charset="0"/>
              </a:rPr>
              <a:t>for when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our application asks.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IN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represents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better usage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connections</a:t>
            </a:r>
            <a:r>
              <a:rPr lang="en-IN" sz="2400" dirty="0" smtClean="0">
                <a:latin typeface="Corbel" pitchFamily="34" charset="0"/>
              </a:rPr>
              <a:t>, as we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don't need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wait for the connection </a:t>
            </a:r>
            <a:r>
              <a:rPr lang="en-IN" sz="2400" dirty="0" smtClean="0">
                <a:latin typeface="Corbel" pitchFamily="34" charset="0"/>
              </a:rPr>
              <a:t>to be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established</a:t>
            </a:r>
            <a:r>
              <a:rPr lang="en-IN" sz="2400" dirty="0" smtClean="0">
                <a:latin typeface="Corbel" pitchFamily="34" charset="0"/>
              </a:rPr>
              <a:t> during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actual execution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our code.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SessionFactory</a:t>
            </a:r>
            <a:r>
              <a:rPr lang="en-US" sz="3200" b="1" dirty="0" smtClean="0">
                <a:latin typeface="Corbel" pitchFamily="34" charset="0"/>
              </a:rPr>
              <a:t>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Other important points </a:t>
            </a:r>
            <a:r>
              <a:rPr lang="en-US" sz="2400" dirty="0" smtClean="0">
                <a:latin typeface="Corbel" pitchFamily="34" charset="0"/>
              </a:rPr>
              <a:t>about 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</a:t>
            </a:r>
            <a:r>
              <a:rPr lang="en-US" sz="2400" dirty="0" smtClean="0">
                <a:latin typeface="Corbel" pitchFamily="34" charset="0"/>
              </a:rPr>
              <a:t> are that it is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Heavy Weight object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because it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contains</a:t>
            </a:r>
            <a:r>
              <a:rPr lang="en-US" sz="2400" dirty="0" smtClean="0">
                <a:latin typeface="Corbel" pitchFamily="34" charset="0"/>
              </a:rPr>
              <a:t> all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metadata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information from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Configuration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object , maintains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connection pool </a:t>
            </a:r>
            <a:r>
              <a:rPr lang="en-US" sz="2400" dirty="0" smtClean="0">
                <a:latin typeface="Corbel" pitchFamily="34" charset="0"/>
              </a:rPr>
              <a:t>and thus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consumes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lot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resources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time 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Thus </a:t>
            </a:r>
            <a:r>
              <a:rPr lang="en-US" sz="2400" dirty="0" smtClean="0">
                <a:latin typeface="Corbel" pitchFamily="34" charset="0"/>
              </a:rPr>
              <a:t> it is created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only once </a:t>
            </a:r>
            <a:r>
              <a:rPr lang="en-US" sz="2400" dirty="0" smtClean="0">
                <a:latin typeface="Corbel" pitchFamily="34" charset="0"/>
              </a:rPr>
              <a:t>in our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 application.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Moreover</a:t>
            </a:r>
            <a:r>
              <a:rPr lang="en-US" sz="2400" dirty="0" smtClean="0">
                <a:latin typeface="Corbel" pitchFamily="34" charset="0"/>
              </a:rPr>
              <a:t> it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immutable</a:t>
            </a:r>
            <a:r>
              <a:rPr lang="en-US" sz="2400" dirty="0" smtClean="0">
                <a:latin typeface="Corbel" pitchFamily="34" charset="0"/>
              </a:rPr>
              <a:t> also , i.e.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once created </a:t>
            </a:r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cannot change</a:t>
            </a:r>
            <a:r>
              <a:rPr lang="en-US" sz="2400" dirty="0" smtClean="0">
                <a:latin typeface="Corbel" pitchFamily="34" charset="0"/>
              </a:rPr>
              <a:t> it’s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contents</a:t>
            </a:r>
            <a:r>
              <a:rPr lang="en-US" sz="2400" dirty="0" smtClean="0">
                <a:latin typeface="Corbel" pitchFamily="34" charset="0"/>
              </a:rPr>
              <a:t>.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FFFF66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SessionFactory</a:t>
            </a:r>
            <a:r>
              <a:rPr lang="en-US" sz="3200" b="1" dirty="0" smtClean="0">
                <a:latin typeface="Corbel" pitchFamily="34" charset="0"/>
              </a:rPr>
              <a:t>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And since it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immutable </a:t>
            </a:r>
            <a:r>
              <a:rPr lang="en-US" sz="2400" dirty="0" smtClean="0">
                <a:latin typeface="Corbel" pitchFamily="34" charset="0"/>
              </a:rPr>
              <a:t>, it is also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considered</a:t>
            </a:r>
            <a:r>
              <a:rPr lang="en-US" sz="2400" dirty="0" smtClean="0">
                <a:latin typeface="Corbel" pitchFamily="34" charset="0"/>
              </a:rPr>
              <a:t> to be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thread-safe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It’s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main responsibility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return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that’s why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is called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SessionFactory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SessionFactory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object </a:t>
            </a:r>
            <a:r>
              <a:rPr lang="en-US" sz="2400" dirty="0" smtClean="0">
                <a:latin typeface="Corbel" pitchFamily="34" charset="0"/>
              </a:rPr>
              <a:t>we call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instance method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buildSessionFactory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Configuration</a:t>
            </a:r>
            <a:r>
              <a:rPr lang="en-US" sz="2400" dirty="0" smtClean="0">
                <a:latin typeface="Corbel" pitchFamily="34" charset="0"/>
              </a:rPr>
              <a:t> object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Code To Create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err="1" smtClean="0">
                <a:latin typeface="Corbel" pitchFamily="34" charset="0"/>
              </a:rPr>
              <a:t>SessionFactoryObject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SessionFactory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cfg.buildSessionFactory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// the above code will create a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SessionFactory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object and return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Session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is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implementing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interface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org.hibernate.Session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created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returned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by 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SessionFactory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object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maintains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session</a:t>
            </a:r>
            <a:r>
              <a:rPr lang="en-US" sz="2400" dirty="0" smtClean="0">
                <a:latin typeface="Corbel" pitchFamily="34" charset="0"/>
              </a:rPr>
              <a:t>/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connection</a:t>
            </a:r>
            <a:r>
              <a:rPr lang="en-US" sz="2400" dirty="0" smtClean="0">
                <a:solidFill>
                  <a:srgbClr val="FF9933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DB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It’s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main responsibility </a:t>
            </a:r>
            <a:r>
              <a:rPr lang="en-US" sz="2400" dirty="0" smtClean="0">
                <a:latin typeface="Corbel" pitchFamily="34" charset="0"/>
              </a:rPr>
              <a:t>is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allow programmers </a:t>
            </a:r>
            <a:r>
              <a:rPr lang="en-US" sz="2400" dirty="0" smtClean="0">
                <a:latin typeface="Corbel" pitchFamily="34" charset="0"/>
              </a:rPr>
              <a:t>to perform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CRUD operations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DB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thus it is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central interface </a:t>
            </a:r>
            <a:r>
              <a:rPr lang="en-US" sz="2400" dirty="0" smtClean="0">
                <a:latin typeface="Corbel" pitchFamily="34" charset="0"/>
              </a:rPr>
              <a:t>between 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program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Session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provides </a:t>
            </a:r>
            <a:r>
              <a:rPr lang="en-US" sz="2400" dirty="0" smtClean="0">
                <a:latin typeface="Corbel" pitchFamily="34" charset="0"/>
              </a:rPr>
              <a:t>us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US" sz="2400" dirty="0" smtClean="0">
                <a:latin typeface="Corbel" pitchFamily="34" charset="0"/>
              </a:rPr>
              <a:t> like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save( )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update( )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get( )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delete( ) </a:t>
            </a:r>
            <a:r>
              <a:rPr lang="en-US" sz="2400" dirty="0" smtClean="0">
                <a:latin typeface="Corbel" pitchFamily="34" charset="0"/>
              </a:rPr>
              <a:t>etc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for performing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ORM operations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code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is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short-lived object </a:t>
            </a:r>
            <a:r>
              <a:rPr lang="en-IN" sz="2400" dirty="0" smtClean="0">
                <a:latin typeface="Corbel" pitchFamily="34" charset="0"/>
              </a:rPr>
              <a:t>representing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 conversation </a:t>
            </a:r>
            <a:r>
              <a:rPr lang="en-IN" sz="2400" dirty="0" smtClean="0">
                <a:latin typeface="Corbel" pitchFamily="34" charset="0"/>
              </a:rPr>
              <a:t>between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application</a:t>
            </a:r>
            <a:r>
              <a:rPr lang="en-IN" sz="2400" dirty="0" smtClean="0">
                <a:latin typeface="Corbel" pitchFamily="34" charset="0"/>
              </a:rPr>
              <a:t> and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persistent store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Also it is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not thread-safe </a:t>
            </a:r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 must be created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destroyed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when </a:t>
            </a:r>
            <a:r>
              <a:rPr lang="en-US" sz="2400" dirty="0" smtClean="0">
                <a:latin typeface="Corbel" pitchFamily="34" charset="0"/>
              </a:rPr>
              <a:t>needed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To Create Session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Session s=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sf.openSession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  // the above code will create a Session object and return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In Depth Understanding Of Hibernate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Hibernate’s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Built-In Objects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Three Special Objects Of Hibernate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Details Of These </a:t>
            </a:r>
            <a:r>
              <a:rPr lang="en-US" sz="2400" b="1" smtClean="0">
                <a:solidFill>
                  <a:srgbClr val="7030A0"/>
                </a:solidFill>
                <a:latin typeface="Corbel" pitchFamily="34" charset="0"/>
              </a:rPr>
              <a:t>Three Objects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Creating These Three Objects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smtClean="0">
                <a:latin typeface="Corbel" pitchFamily="34" charset="0"/>
              </a:rPr>
              <a:t>Few Important </a:t>
            </a:r>
            <a:r>
              <a:rPr lang="en-US" sz="3200" b="1" dirty="0" smtClean="0">
                <a:latin typeface="Corbel" pitchFamily="34" charset="0"/>
              </a:rPr>
              <a:t>Methods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Of Session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save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():</a:t>
            </a:r>
            <a:r>
              <a:rPr lang="en-IN" sz="2400" dirty="0" smtClean="0">
                <a:latin typeface="Corbel" pitchFamily="34" charset="0"/>
              </a:rPr>
              <a:t> Save() method generates the primary key and inserts the record in the database. 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400" b="1" dirty="0" smtClean="0"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Update() is used to update the existing database record. 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delete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400" b="1" dirty="0" smtClean="0"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 Delete method works in persistent mode to remove the entity from the database. </a:t>
            </a:r>
            <a:endParaRPr lang="en-IN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get(): </a:t>
            </a:r>
            <a:r>
              <a:rPr lang="en-IN" sz="2400" dirty="0" smtClean="0">
                <a:latin typeface="Corbel" pitchFamily="34" charset="0"/>
              </a:rPr>
              <a:t>Returns </a:t>
            </a:r>
            <a:r>
              <a:rPr lang="en-IN" sz="2400" dirty="0" smtClean="0">
                <a:latin typeface="Corbel" pitchFamily="34" charset="0"/>
              </a:rPr>
              <a:t>the persistent instance of the given entity class with the given identifier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Hibernate Built In Objects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We know </a:t>
            </a:r>
            <a:r>
              <a:rPr lang="en-IN" sz="2400" dirty="0" smtClean="0">
                <a:latin typeface="Corbel" pitchFamily="34" charset="0"/>
              </a:rPr>
              <a:t>that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main role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Hibernate </a:t>
            </a:r>
            <a:r>
              <a:rPr lang="en-IN" sz="2400" dirty="0" smtClean="0">
                <a:latin typeface="Corbel" pitchFamily="34" charset="0"/>
              </a:rPr>
              <a:t>is to perform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ORM</a:t>
            </a:r>
            <a:r>
              <a:rPr lang="en-IN" sz="2400" dirty="0" smtClean="0">
                <a:latin typeface="Corbel" pitchFamily="34" charset="0"/>
              </a:rPr>
              <a:t> 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is there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purely perform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object based persistence logic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Although </a:t>
            </a:r>
            <a:r>
              <a:rPr lang="en-US" sz="2400" dirty="0" smtClean="0">
                <a:latin typeface="Corbel" pitchFamily="34" charset="0"/>
              </a:rPr>
              <a:t>we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POJO</a:t>
            </a:r>
            <a:r>
              <a:rPr lang="en-US" sz="2400" dirty="0" smtClean="0">
                <a:latin typeface="Corbel" pitchFamily="34" charset="0"/>
              </a:rPr>
              <a:t>/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Entity</a:t>
            </a:r>
            <a:r>
              <a:rPr lang="en-US" sz="2400" dirty="0" smtClean="0">
                <a:latin typeface="Corbel" pitchFamily="34" charset="0"/>
              </a:rPr>
              <a:t>/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Persistent</a:t>
            </a:r>
            <a:r>
              <a:rPr lang="en-US" sz="2400" dirty="0" smtClean="0">
                <a:latin typeface="Corbel" pitchFamily="34" charset="0"/>
              </a:rPr>
              <a:t> class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objects </a:t>
            </a:r>
            <a:r>
              <a:rPr lang="en-US" sz="2400" dirty="0" smtClean="0">
                <a:latin typeface="Corbel" pitchFamily="34" charset="0"/>
              </a:rPr>
              <a:t>to write those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persistence logic </a:t>
            </a:r>
            <a:r>
              <a:rPr lang="en-US" sz="2400" dirty="0" smtClean="0">
                <a:latin typeface="Corbel" pitchFamily="34" charset="0"/>
              </a:rPr>
              <a:t>but to use these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POJO</a:t>
            </a:r>
            <a:r>
              <a:rPr lang="en-US" sz="2400" dirty="0" smtClean="0">
                <a:latin typeface="Corbel" pitchFamily="34" charset="0"/>
              </a:rPr>
              <a:t> classes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need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some other objects </a:t>
            </a:r>
            <a:r>
              <a:rPr lang="en-US" sz="2400" dirty="0" smtClean="0">
                <a:latin typeface="Corbel" pitchFamily="34" charset="0"/>
              </a:rPr>
              <a:t>provided by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Hibernate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Hibernate Built In Objects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>
              <a:buNone/>
            </a:pPr>
            <a:endParaRPr lang="en-IN" sz="2400" dirty="0" smtClean="0"/>
          </a:p>
          <a:p>
            <a:pPr marL="514350" indent="-514350">
              <a:buNone/>
            </a:pP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ibarc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72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Three Special Objects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Amongst</a:t>
            </a:r>
            <a:r>
              <a:rPr lang="en-US" sz="2400" dirty="0" smtClean="0">
                <a:latin typeface="Corbel" pitchFamily="34" charset="0"/>
              </a:rPr>
              <a:t> all these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objects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three objects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very important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they are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Configuration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Object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rbel" pitchFamily="34" charset="0"/>
              </a:rPr>
              <a:t>SessionFactory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Object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Session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Configuration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is the object of the class 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org.hibernate.cfg.Configuration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00FFFF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It’s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main responsibility </a:t>
            </a:r>
            <a:r>
              <a:rPr lang="en-US" sz="2400" dirty="0" smtClean="0">
                <a:latin typeface="Corbel" pitchFamily="34" charset="0"/>
              </a:rPr>
              <a:t>is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activate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bootstrap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hibernate framework </a:t>
            </a:r>
            <a:r>
              <a:rPr lang="en-US" sz="2400" dirty="0" smtClean="0">
                <a:latin typeface="Corbel" pitchFamily="34" charset="0"/>
              </a:rPr>
              <a:t>by using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hibernate provided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files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It reads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both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configuration file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mapping file </a:t>
            </a:r>
            <a:r>
              <a:rPr lang="en-US" sz="2400" dirty="0" smtClean="0">
                <a:latin typeface="Corbel" pitchFamily="34" charset="0"/>
              </a:rPr>
              <a:t>data 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bg1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Verifies </a:t>
            </a:r>
            <a:r>
              <a:rPr lang="en-US" sz="2400" dirty="0" smtClean="0">
                <a:latin typeface="Corbel" pitchFamily="34" charset="0"/>
              </a:rPr>
              <a:t>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these files </a:t>
            </a:r>
            <a:r>
              <a:rPr lang="en-US" sz="2400" dirty="0" smtClean="0">
                <a:latin typeface="Corbel" pitchFamily="34" charset="0"/>
              </a:rPr>
              <a:t>are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well formed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valid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Configuration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If they are , then it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prepares</a:t>
            </a:r>
            <a:r>
              <a:rPr lang="en-US" sz="2400" dirty="0" smtClean="0">
                <a:latin typeface="Corbel" pitchFamily="34" charset="0"/>
              </a:rPr>
              <a:t>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in-memory metadata </a:t>
            </a:r>
            <a:r>
              <a:rPr lang="en-US" sz="24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Metadata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means  , it takes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details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given in both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xml files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adds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some more details </a:t>
            </a:r>
            <a:r>
              <a:rPr lang="en-US" sz="2400" dirty="0" smtClean="0">
                <a:latin typeface="Corbel" pitchFamily="34" charset="0"/>
              </a:rPr>
              <a:t>,saves these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details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application’s memory </a:t>
            </a:r>
            <a:r>
              <a:rPr lang="en-US" sz="2400" dirty="0" smtClean="0">
                <a:latin typeface="Corbel" pitchFamily="34" charset="0"/>
              </a:rPr>
              <a:t>inside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Configuration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object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Configuration 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orbel" pitchFamily="34" charset="0"/>
              </a:rPr>
              <a:t>Advantage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Metadata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: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Improves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application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performance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If our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Hibernate code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needs to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interact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with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DB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100 times </a:t>
            </a:r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then it will be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very  time consuming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for it to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read</a:t>
            </a:r>
            <a:r>
              <a:rPr lang="en-US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xml files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100 times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validate them 100 times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etc.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So to make this process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smooth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and make our application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run faster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, the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in memory metadata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prepared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Corbel" pitchFamily="34" charset="0"/>
              </a:rPr>
              <a:t>Code To Create Configuration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Object</a:t>
            </a:r>
            <a:endParaRPr lang="en-IN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Configuration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Configuration();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/>
            </a:pP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		// will activate hibernate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cfg.configure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myconfig.cfg.xml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 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/>
            </a:pPr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//will read both the xml files and prepares metadata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214346" y="4643446"/>
            <a:ext cx="9215502" cy="119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US" sz="2400" dirty="0" smtClean="0">
                <a:latin typeface="Corbel" pitchFamily="34" charset="0"/>
              </a:rPr>
              <a:t> we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do not pass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argument</a:t>
            </a:r>
            <a:r>
              <a:rPr lang="en-US" sz="2400" dirty="0" smtClean="0">
                <a:latin typeface="Corbel" pitchFamily="34" charset="0"/>
              </a:rPr>
              <a:t> then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configure() </a:t>
            </a:r>
            <a:r>
              <a:rPr lang="en-US" sz="2400" dirty="0" smtClean="0">
                <a:latin typeface="Corbel" pitchFamily="34" charset="0"/>
              </a:rPr>
              <a:t>method will </a:t>
            </a:r>
          </a:p>
          <a:p>
            <a:pPr marL="685818" lvl="1" indent="-228605" defTabSz="914423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automatically take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default file name </a:t>
            </a: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u="sng" dirty="0" err="1" smtClean="0">
                <a:solidFill>
                  <a:srgbClr val="0070C0"/>
                </a:solidFill>
                <a:latin typeface="Corbel" pitchFamily="34" charset="0"/>
              </a:rPr>
              <a:t>hibernate.cfg.xml</a:t>
            </a:r>
            <a:endParaRPr lang="en-US" sz="24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1860</TotalTime>
  <Words>799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THREE IMPORTANT OBJECTS OF HIBERNATE</vt:lpstr>
      <vt:lpstr>Today’s Agenda</vt:lpstr>
      <vt:lpstr>Hibernate Built In Objects</vt:lpstr>
      <vt:lpstr>Hibernate Built In Objects</vt:lpstr>
      <vt:lpstr>Three Special Objects</vt:lpstr>
      <vt:lpstr>The Configuration Object</vt:lpstr>
      <vt:lpstr>The Configuration Object</vt:lpstr>
      <vt:lpstr>The Configuration Object</vt:lpstr>
      <vt:lpstr>Code To Create Configuration Object</vt:lpstr>
      <vt:lpstr>The SessionFactory Object</vt:lpstr>
      <vt:lpstr>The SessionFactory Object</vt:lpstr>
      <vt:lpstr>What Is A Connection Pool ?</vt:lpstr>
      <vt:lpstr>What Is A Connection Pool ?</vt:lpstr>
      <vt:lpstr>The SessionFactory Object</vt:lpstr>
      <vt:lpstr>The SessionFactory Object</vt:lpstr>
      <vt:lpstr>Code To Create  SessionFactoryObject</vt:lpstr>
      <vt:lpstr>The Session Object</vt:lpstr>
      <vt:lpstr>The Session Object</vt:lpstr>
      <vt:lpstr>Code To Create Session Object</vt:lpstr>
      <vt:lpstr>Few Important Methods  Of Session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</cp:lastModifiedBy>
  <cp:revision>195</cp:revision>
  <dcterms:created xsi:type="dcterms:W3CDTF">2014-01-22T20:27:14Z</dcterms:created>
  <dcterms:modified xsi:type="dcterms:W3CDTF">2020-09-07T08:08:01Z</dcterms:modified>
</cp:coreProperties>
</file>