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73" r:id="rId2"/>
    <p:sldId id="274" r:id="rId3"/>
    <p:sldId id="269" r:id="rId4"/>
    <p:sldId id="276" r:id="rId5"/>
    <p:sldId id="275" r:id="rId6"/>
    <p:sldId id="270" r:id="rId7"/>
    <p:sldId id="277" r:id="rId8"/>
    <p:sldId id="279" r:id="rId9"/>
    <p:sldId id="280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ibernate.org/orm/rele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100" b="1" dirty="0" smtClean="0">
                <a:latin typeface="Corbel" pitchFamily="34" charset="0"/>
              </a:rPr>
              <a:t>SETTING UP </a:t>
            </a:r>
            <a:br>
              <a:rPr lang="en-US" sz="3100" b="1" dirty="0" smtClean="0">
                <a:latin typeface="Corbel" pitchFamily="34" charset="0"/>
              </a:rPr>
            </a:br>
            <a:r>
              <a:rPr lang="en-US" sz="3100" b="1" dirty="0" smtClean="0">
                <a:latin typeface="Corbel" pitchFamily="34" charset="0"/>
              </a:rPr>
              <a:t>DEVELOPMENT ENVIRONMENT FOR HIBERNATE</a:t>
            </a:r>
            <a:endParaRPr lang="en-IN" sz="31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214290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4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Installing Hibernate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Unzip</a:t>
            </a:r>
            <a:r>
              <a:rPr lang="en-US" sz="1800" dirty="0" smtClean="0">
                <a:latin typeface="Corbel" pitchFamily="34" charset="0"/>
              </a:rPr>
              <a:t> the file 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hibernate-release-5.4.21.Final.zip </a:t>
            </a:r>
            <a:r>
              <a:rPr lang="en-US" sz="1800" dirty="0" smtClean="0">
                <a:latin typeface="Corbel" pitchFamily="34" charset="0"/>
              </a:rPr>
              <a:t>to a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US" sz="1800" dirty="0" smtClean="0">
                <a:latin typeface="Corbel" pitchFamily="34" charset="0"/>
              </a:rPr>
              <a:t> called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hibernate-release-5.4.21.Final</a:t>
            </a:r>
          </a:p>
          <a:p>
            <a:pPr lvl="1"/>
            <a:endParaRPr lang="en-US" sz="1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US" sz="1800" dirty="0" smtClean="0">
              <a:latin typeface="Corbel" pitchFamily="34" charset="0"/>
            </a:endParaRPr>
          </a:p>
          <a:p>
            <a:pPr lvl="1"/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US" sz="1800" dirty="0" smtClean="0">
                <a:latin typeface="Corbel" pitchFamily="34" charset="0"/>
              </a:rPr>
              <a:t> this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US" sz="1800" dirty="0" smtClean="0">
                <a:latin typeface="Corbel" pitchFamily="34" charset="0"/>
              </a:rPr>
              <a:t> we will find a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lib/required</a:t>
            </a:r>
            <a:r>
              <a:rPr lang="en-US" sz="1800" dirty="0" smtClean="0">
                <a:latin typeface="Corbel" pitchFamily="34" charset="0"/>
              </a:rPr>
              <a:t> folder </a:t>
            </a: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containing</a:t>
            </a:r>
            <a:r>
              <a:rPr lang="en-US" sz="1800" dirty="0" smtClean="0">
                <a:latin typeface="Corbel" pitchFamily="34" charset="0"/>
              </a:rPr>
              <a:t> all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the jar files</a:t>
            </a:r>
            <a:r>
              <a:rPr lang="en-US" sz="1800" dirty="0" smtClean="0">
                <a:latin typeface="Corbel" pitchFamily="34" charset="0"/>
              </a:rPr>
              <a:t> of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</a:p>
          <a:p>
            <a:pPr lvl="1"/>
            <a:endParaRPr lang="en-US" sz="1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1800" dirty="0" smtClean="0">
                <a:latin typeface="Corbel" pitchFamily="34" charset="0"/>
              </a:rPr>
              <a:t>when we will create our </a:t>
            </a: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hibernate app </a:t>
            </a:r>
            <a:r>
              <a:rPr lang="en-US" sz="1800" dirty="0" smtClean="0">
                <a:latin typeface="Corbel" pitchFamily="34" charset="0"/>
              </a:rPr>
              <a:t>in </a:t>
            </a: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Eclipse</a:t>
            </a:r>
            <a:r>
              <a:rPr lang="en-US" sz="1800" dirty="0" smtClean="0">
                <a:latin typeface="Corbel" pitchFamily="34" charset="0"/>
              </a:rPr>
              <a:t> then we will have to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copy </a:t>
            </a:r>
            <a:r>
              <a:rPr lang="en-US" sz="1800" dirty="0" smtClean="0">
                <a:latin typeface="Corbel" pitchFamily="34" charset="0"/>
              </a:rPr>
              <a:t>these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jar</a:t>
            </a:r>
            <a:r>
              <a:rPr lang="en-US" sz="1800" dirty="0" smtClean="0">
                <a:latin typeface="Corbel" pitchFamily="34" charset="0"/>
              </a:rPr>
              <a:t> files to the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build path </a:t>
            </a:r>
            <a:r>
              <a:rPr lang="en-US" sz="1800" dirty="0" smtClean="0">
                <a:latin typeface="Corbel" pitchFamily="34" charset="0"/>
              </a:rPr>
              <a:t> of our application in </a:t>
            </a: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Eclipse.</a:t>
            </a:r>
          </a:p>
          <a:p>
            <a:pPr lvl="1"/>
            <a:endParaRPr lang="en-US" sz="1800" dirty="0" smtClean="0">
              <a:latin typeface="Corbel" pitchFamily="34" charset="0"/>
            </a:endParaRPr>
          </a:p>
          <a:p>
            <a:pPr lvl="1"/>
            <a:r>
              <a:rPr lang="en-US" sz="1800" dirty="0" smtClean="0">
                <a:latin typeface="Corbel" pitchFamily="34" charset="0"/>
              </a:rPr>
              <a:t>Also we will require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jar</a:t>
            </a:r>
            <a:r>
              <a:rPr lang="en-US" sz="1800" dirty="0" smtClean="0">
                <a:latin typeface="Corbel" pitchFamily="34" charset="0"/>
              </a:rPr>
              <a:t> file of our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database driver </a:t>
            </a:r>
            <a:r>
              <a:rPr lang="en-US" sz="1800" dirty="0" smtClean="0">
                <a:latin typeface="Corbel" pitchFamily="34" charset="0"/>
              </a:rPr>
              <a:t>which for </a:t>
            </a: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Oracle</a:t>
            </a:r>
            <a:r>
              <a:rPr lang="en-US" sz="1800" dirty="0" smtClean="0">
                <a:latin typeface="Corbel" pitchFamily="34" charset="0"/>
              </a:rPr>
              <a:t> will be either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ojdbc6.jar</a:t>
            </a:r>
            <a:r>
              <a:rPr lang="en-US" sz="1800" dirty="0" smtClean="0">
                <a:latin typeface="Corbel" pitchFamily="34" charset="0"/>
              </a:rPr>
              <a:t> or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ojdbc14.jar</a:t>
            </a:r>
            <a:r>
              <a:rPr lang="en-US" sz="1800" dirty="0" smtClean="0">
                <a:latin typeface="Corbel" pitchFamily="34" charset="0"/>
              </a:rPr>
              <a:t> or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classes12.jar</a:t>
            </a:r>
            <a:r>
              <a:rPr lang="en-US" sz="1800" dirty="0" smtClean="0">
                <a:latin typeface="Corbel" pitchFamily="34" charset="0"/>
              </a:rPr>
              <a:t> depending on our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Oracle version</a:t>
            </a:r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Setting Up The System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Softwares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Required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Downloading Hibernate Jar Files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Softwares</a:t>
            </a:r>
            <a:r>
              <a:rPr lang="en-US" sz="3200" b="1" dirty="0" smtClean="0">
                <a:latin typeface="Corbel" pitchFamily="34" charset="0"/>
              </a:rPr>
              <a:t>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In order to develop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based applications </a:t>
            </a:r>
            <a:r>
              <a:rPr lang="en-IN" sz="2400" dirty="0" smtClean="0">
                <a:latin typeface="Corbel" pitchFamily="34" charset="0"/>
              </a:rPr>
              <a:t>our system should have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5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softwares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endParaRPr lang="en-US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The JDK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An IDE , preferably Eclipse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A Database Management System ( Oracle , </a:t>
            </a:r>
            <a:r>
              <a:rPr lang="en-US" b="1" dirty="0" err="1" smtClean="0">
                <a:solidFill>
                  <a:srgbClr val="00B050"/>
                </a:solidFill>
                <a:latin typeface="Corbel" pitchFamily="34" charset="0"/>
              </a:rPr>
              <a:t>MySQL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  etc )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Hibernate Jar Files</a:t>
            </a:r>
          </a:p>
          <a:p>
            <a:pPr lvl="1"/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Database  Driver Jar File</a:t>
            </a:r>
          </a:p>
          <a:p>
            <a:endParaRPr lang="en-IN" dirty="0" smtClean="0">
              <a:latin typeface="Corbel" pitchFamily="34" charset="0"/>
            </a:endParaRPr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Softwares</a:t>
            </a:r>
            <a:r>
              <a:rPr lang="en-US" sz="3200" b="1" dirty="0" smtClean="0">
                <a:latin typeface="Corbel" pitchFamily="34" charset="0"/>
              </a:rPr>
              <a:t>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200" dirty="0" smtClean="0">
                <a:latin typeface="Corbel" pitchFamily="34" charset="0"/>
              </a:rPr>
              <a:t> works best with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JDK 8</a:t>
            </a:r>
            <a:r>
              <a:rPr lang="en-IN" sz="2200" dirty="0" smtClean="0">
                <a:latin typeface="Corbel" pitchFamily="34" charset="0"/>
              </a:rPr>
              <a:t> or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11</a:t>
            </a:r>
            <a:r>
              <a:rPr lang="en-IN" sz="2200" dirty="0" smtClean="0">
                <a:latin typeface="Corbel" pitchFamily="34" charset="0"/>
              </a:rPr>
              <a:t> , although the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latest version </a:t>
            </a:r>
            <a:r>
              <a:rPr lang="en-IN" sz="2200" dirty="0" smtClean="0">
                <a:latin typeface="Corbel" pitchFamily="34" charset="0"/>
              </a:rPr>
              <a:t>of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IN" sz="2200" dirty="0" smtClean="0">
                <a:latin typeface="Corbel" pitchFamily="34" charset="0"/>
              </a:rPr>
              <a:t>can also be used.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Similarly , any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Java IDE </a:t>
            </a:r>
            <a:r>
              <a:rPr lang="en-US" sz="2200" dirty="0" smtClean="0">
                <a:latin typeface="Corbel" pitchFamily="34" charset="0"/>
              </a:rPr>
              <a:t>like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Eclipse</a:t>
            </a:r>
            <a:r>
              <a:rPr lang="en-US" sz="2200" dirty="0" smtClean="0">
                <a:latin typeface="Corbel" pitchFamily="34" charset="0"/>
              </a:rPr>
              <a:t> , 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Netbeans</a:t>
            </a:r>
            <a:r>
              <a:rPr lang="en-US" sz="2200" dirty="0" smtClean="0">
                <a:latin typeface="Corbel" pitchFamily="34" charset="0"/>
              </a:rPr>
              <a:t> or 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IntelliJ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Idea</a:t>
            </a:r>
            <a:r>
              <a:rPr lang="en-US" sz="2200" dirty="0" smtClean="0">
                <a:latin typeface="Corbel" pitchFamily="34" charset="0"/>
              </a:rPr>
              <a:t> can be used .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However</a:t>
            </a:r>
            <a:r>
              <a:rPr lang="en-US" sz="2200" dirty="0" smtClean="0">
                <a:latin typeface="Corbel" pitchFamily="34" charset="0"/>
              </a:rPr>
              <a:t> we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in this course </a:t>
            </a:r>
            <a:r>
              <a:rPr lang="en-US" sz="2200" dirty="0" smtClean="0">
                <a:latin typeface="Corbel" pitchFamily="34" charset="0"/>
              </a:rPr>
              <a:t>would be using </a:t>
            </a: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Eclipse</a:t>
            </a:r>
            <a:r>
              <a:rPr lang="en-US" sz="2200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200" dirty="0" smtClean="0">
                <a:latin typeface="Corbel" pitchFamily="34" charset="0"/>
              </a:rPr>
              <a:t> will be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discussing </a:t>
            </a:r>
            <a:r>
              <a:rPr lang="en-US" sz="2200" dirty="0" smtClean="0">
                <a:latin typeface="Corbel" pitchFamily="34" charset="0"/>
              </a:rPr>
              <a:t>all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examples</a:t>
            </a:r>
            <a:r>
              <a:rPr lang="en-US" sz="22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latin typeface="Corbel" pitchFamily="34" charset="0"/>
              </a:rPr>
              <a:t>by using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Oracle</a:t>
            </a:r>
            <a:r>
              <a:rPr lang="en-US" sz="2200" dirty="0" smtClean="0">
                <a:latin typeface="Corbel" pitchFamily="34" charset="0"/>
              </a:rPr>
              <a:t> as our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backend. 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Again ,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it doesn’t matter </a:t>
            </a:r>
            <a:r>
              <a:rPr lang="en-US" sz="2200" dirty="0" smtClean="0">
                <a:latin typeface="Corbel" pitchFamily="34" charset="0"/>
              </a:rPr>
              <a:t>which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RDBMS</a:t>
            </a:r>
            <a:r>
              <a:rPr lang="en-US" sz="2200" dirty="0" smtClean="0">
                <a:latin typeface="Corbel" pitchFamily="34" charset="0"/>
              </a:rPr>
              <a:t> we use as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all the steps </a:t>
            </a:r>
            <a:r>
              <a:rPr lang="en-US" sz="2200" dirty="0" smtClean="0">
                <a:latin typeface="Corbel" pitchFamily="34" charset="0"/>
              </a:rPr>
              <a:t>we will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code </a:t>
            </a:r>
            <a:r>
              <a:rPr lang="en-US" sz="2200" dirty="0" smtClean="0">
                <a:latin typeface="Corbel" pitchFamily="34" charset="0"/>
              </a:rPr>
              <a:t>will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always remain same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irrespective of the RDBMS </a:t>
            </a:r>
            <a:r>
              <a:rPr lang="en-US" sz="2200" dirty="0" smtClean="0">
                <a:latin typeface="Corbel" pitchFamily="34" charset="0"/>
              </a:rPr>
              <a:t>used.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Installing Hibernate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Corbel" pitchFamily="34" charset="0"/>
              </a:rPr>
              <a:t>Any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framework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software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 not </a:t>
            </a:r>
            <a:r>
              <a:rPr lang="en-IN" sz="2200" dirty="0" smtClean="0">
                <a:latin typeface="Corbel" pitchFamily="34" charset="0"/>
              </a:rPr>
              <a:t>an </a:t>
            </a:r>
            <a:r>
              <a:rPr lang="en-IN" sz="2200" b="1" u="sng" dirty="0" smtClean="0">
                <a:solidFill>
                  <a:srgbClr val="0070C0"/>
                </a:solidFill>
                <a:latin typeface="Corbel" pitchFamily="34" charset="0"/>
              </a:rPr>
              <a:t>installable software</a:t>
            </a:r>
            <a:r>
              <a:rPr lang="en-IN" sz="2200" u="sng" dirty="0" smtClean="0">
                <a:latin typeface="Corbel" pitchFamily="34" charset="0"/>
              </a:rPr>
              <a:t>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This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means</a:t>
            </a:r>
            <a:r>
              <a:rPr lang="en-IN" sz="2200" dirty="0" smtClean="0">
                <a:latin typeface="Corbel" pitchFamily="34" charset="0"/>
              </a:rPr>
              <a:t> we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do not have to </a:t>
            </a:r>
            <a:r>
              <a:rPr lang="en-IN" sz="2200" dirty="0" smtClean="0">
                <a:latin typeface="Corbel" pitchFamily="34" charset="0"/>
              </a:rPr>
              <a:t>run any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setup.exe </a:t>
            </a:r>
            <a:r>
              <a:rPr lang="en-IN" sz="2200" dirty="0" smtClean="0">
                <a:latin typeface="Corbel" pitchFamily="34" charset="0"/>
              </a:rPr>
              <a:t>file.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Working</a:t>
            </a:r>
            <a:r>
              <a:rPr lang="en-IN" sz="2200" dirty="0" smtClean="0">
                <a:latin typeface="Corbel" pitchFamily="34" charset="0"/>
              </a:rPr>
              <a:t> with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framework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software</a:t>
            </a:r>
            <a:r>
              <a:rPr lang="en-IN" sz="2200" dirty="0" smtClean="0">
                <a:latin typeface="Corbel" pitchFamily="34" charset="0"/>
              </a:rPr>
              <a:t> requires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just 2 steps</a:t>
            </a:r>
            <a:r>
              <a:rPr lang="en-IN" sz="2200" dirty="0" smtClean="0">
                <a:latin typeface="Corbel" pitchFamily="34" charset="0"/>
              </a:rPr>
              <a:t>:</a:t>
            </a:r>
          </a:p>
          <a:p>
            <a:pPr lvl="1"/>
            <a:endParaRPr lang="en-IN" sz="1700" dirty="0" smtClean="0">
              <a:latin typeface="Corbel" pitchFamily="34" charset="0"/>
            </a:endParaRPr>
          </a:p>
          <a:p>
            <a:pPr lvl="1"/>
            <a:r>
              <a:rPr lang="en-IN" sz="17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downloading</a:t>
            </a:r>
            <a:r>
              <a:rPr lang="en-IN" sz="2000" dirty="0" smtClean="0">
                <a:latin typeface="Corbel" pitchFamily="34" charset="0"/>
              </a:rPr>
              <a:t> 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jar files </a:t>
            </a:r>
            <a:r>
              <a:rPr lang="en-IN" sz="2000" dirty="0" smtClean="0">
                <a:latin typeface="Corbel" pitchFamily="34" charset="0"/>
              </a:rPr>
              <a:t>provided by that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framework</a:t>
            </a:r>
            <a:r>
              <a:rPr lang="en-IN" sz="2000" dirty="0" smtClean="0">
                <a:latin typeface="Corbel" pitchFamily="34" charset="0"/>
              </a:rPr>
              <a:t> </a:t>
            </a:r>
          </a:p>
          <a:p>
            <a:pPr lvl="1"/>
            <a:endParaRPr lang="en-IN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adding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.jar(s) </a:t>
            </a:r>
            <a:r>
              <a:rPr lang="en-IN" sz="2000" dirty="0" smtClean="0">
                <a:latin typeface="Corbel" pitchFamily="34" charset="0"/>
              </a:rPr>
              <a:t>files to our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Java application’s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classpath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Installing Hibernate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200" dirty="0" smtClean="0">
                <a:latin typeface="Corbel" pitchFamily="34" charset="0"/>
              </a:rPr>
              <a:t> we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download</a:t>
            </a:r>
            <a:r>
              <a:rPr lang="en-IN" sz="2200" dirty="0" smtClean="0">
                <a:latin typeface="Corbel" pitchFamily="34" charset="0"/>
              </a:rPr>
              <a:t> any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framework software</a:t>
            </a:r>
            <a:r>
              <a:rPr lang="en-IN" sz="2200" dirty="0" smtClean="0">
                <a:latin typeface="Corbel" pitchFamily="34" charset="0"/>
              </a:rPr>
              <a:t>, we will get a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“zip” </a:t>
            </a:r>
            <a:r>
              <a:rPr lang="en-IN" sz="2200" dirty="0" smtClean="0">
                <a:latin typeface="Corbel" pitchFamily="34" charset="0"/>
              </a:rPr>
              <a:t>file and we need to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 unzip</a:t>
            </a:r>
            <a:r>
              <a:rPr lang="en-IN" sz="2200" dirty="0" smtClean="0">
                <a:latin typeface="Corbel" pitchFamily="34" charset="0"/>
              </a:rPr>
              <a:t> it.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Actually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all framework </a:t>
            </a:r>
            <a:r>
              <a:rPr lang="en-IN" sz="2200" b="1" dirty="0" err="1" smtClean="0">
                <a:solidFill>
                  <a:srgbClr val="7030A0"/>
                </a:solidFill>
                <a:latin typeface="Corbel" pitchFamily="34" charset="0"/>
              </a:rPr>
              <a:t>softwares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dirty="0" smtClean="0">
                <a:latin typeface="Corbel" pitchFamily="34" charset="0"/>
              </a:rPr>
              <a:t>follow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same common principle</a:t>
            </a:r>
            <a:r>
              <a:rPr lang="en-IN" sz="2200" dirty="0" smtClean="0"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IN" sz="22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Framework software</a:t>
            </a:r>
            <a:r>
              <a:rPr lang="en-IN" sz="2000" dirty="0" smtClean="0">
                <a:latin typeface="Corbel" pitchFamily="34" charset="0"/>
              </a:rPr>
              <a:t> will be in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</a:t>
            </a:r>
            <a:r>
              <a:rPr lang="en-IN" sz="2000" dirty="0" smtClean="0">
                <a:latin typeface="Corbel" pitchFamily="34" charset="0"/>
              </a:rPr>
              <a:t> of a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set of jar files</a:t>
            </a:r>
            <a:r>
              <a:rPr lang="en-IN" sz="20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AutoNum type="arabicPeriod"/>
            </a:pPr>
            <a:endParaRPr lang="en-IN" sz="20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endParaRPr lang="en-IN" sz="20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2000" dirty="0" smtClean="0">
                <a:latin typeface="Corbel" pitchFamily="34" charset="0"/>
              </a:rPr>
              <a:t>Here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one jar file </a:t>
            </a:r>
            <a:r>
              <a:rPr lang="en-IN" sz="2000" dirty="0" smtClean="0">
                <a:latin typeface="Corbel" pitchFamily="34" charset="0"/>
              </a:rPr>
              <a:t>acts as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main</a:t>
            </a:r>
            <a:r>
              <a:rPr lang="en-IN" sz="2000" b="1" dirty="0" smtClean="0">
                <a:latin typeface="Corbel" pitchFamily="34" charset="0"/>
              </a:rPr>
              <a:t> (</a:t>
            </a:r>
            <a:r>
              <a:rPr lang="en-IN" sz="2000" dirty="0" smtClean="0">
                <a:latin typeface="Corbel" pitchFamily="34" charset="0"/>
              </a:rPr>
              <a:t>We can call this file as 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core</a:t>
            </a:r>
            <a:r>
              <a:rPr lang="en-IN" sz="2000" b="1" dirty="0" smtClean="0">
                <a:latin typeface="Corbel" pitchFamily="34" charset="0"/>
              </a:rPr>
              <a:t>)</a:t>
            </a:r>
            <a:r>
              <a:rPr lang="en-IN" sz="2000" dirty="0" smtClean="0">
                <a:latin typeface="Corbel" pitchFamily="34" charset="0"/>
              </a:rPr>
              <a:t> and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remaining</a:t>
            </a:r>
            <a:r>
              <a:rPr lang="en-IN" sz="2000" dirty="0" smtClean="0">
                <a:latin typeface="Corbel" pitchFamily="34" charset="0"/>
              </a:rPr>
              <a:t> will  acts as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dependent jar files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marL="788670" lvl="1" indent="-514350">
              <a:buAutoNum type="arabicPeriod"/>
            </a:pPr>
            <a:endParaRPr lang="en-US" sz="20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endParaRPr lang="en-US" sz="20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dirty="0" smtClean="0">
                <a:latin typeface="Corbel" pitchFamily="34" charset="0"/>
              </a:rPr>
              <a:t>I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n our case</a:t>
            </a:r>
            <a:r>
              <a:rPr lang="en-IN" sz="2000" dirty="0" smtClean="0">
                <a:latin typeface="Corbel" pitchFamily="34" charset="0"/>
              </a:rPr>
              <a:t>, this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 jar file </a:t>
            </a:r>
            <a:r>
              <a:rPr lang="en-IN" sz="2000" dirty="0" smtClean="0">
                <a:latin typeface="Corbel" pitchFamily="34" charset="0"/>
              </a:rPr>
              <a:t>is </a:t>
            </a:r>
            <a:r>
              <a:rPr lang="en-IN" sz="2000" b="1" u="sng" dirty="0" smtClean="0">
                <a:solidFill>
                  <a:srgbClr val="C00000"/>
                </a:solidFill>
                <a:latin typeface="Corbel" pitchFamily="34" charset="0"/>
              </a:rPr>
              <a:t>hibernate-core</a:t>
            </a:r>
          </a:p>
          <a:p>
            <a:pPr marL="514350" indent="-514350">
              <a:buAutoNum type="arabicPeriod"/>
            </a:pPr>
            <a:endParaRPr lang="en-IN" sz="2000" dirty="0" smtClean="0">
              <a:latin typeface="Corbel" pitchFamily="34" charset="0"/>
            </a:endParaRPr>
          </a:p>
          <a:p>
            <a:endParaRPr lang="en-I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Installing Hibernate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Corbel" pitchFamily="34" charset="0"/>
              </a:rPr>
              <a:t>To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download jars </a:t>
            </a:r>
            <a:r>
              <a:rPr lang="en-IN" sz="2200" dirty="0" smtClean="0">
                <a:latin typeface="Corbel" pitchFamily="34" charset="0"/>
              </a:rPr>
              <a:t>follow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below steps </a:t>
            </a:r>
            <a:r>
              <a:rPr lang="en-IN" sz="2200" dirty="0" smtClean="0">
                <a:latin typeface="Corbel" pitchFamily="34" charset="0"/>
              </a:rPr>
              <a:t>:</a:t>
            </a:r>
          </a:p>
          <a:p>
            <a:pPr lvl="1"/>
            <a:endParaRPr lang="en-US" sz="1700" dirty="0" smtClean="0">
              <a:latin typeface="Corbel" pitchFamily="34" charset="0"/>
            </a:endParaRPr>
          </a:p>
          <a:p>
            <a:pPr lvl="1"/>
            <a:r>
              <a:rPr lang="en-US" sz="1800" dirty="0" smtClean="0">
                <a:latin typeface="Corbel" pitchFamily="34" charset="0"/>
              </a:rPr>
              <a:t>Go </a:t>
            </a:r>
            <a:r>
              <a:rPr lang="en-IN" sz="1800" dirty="0" smtClean="0">
                <a:latin typeface="Corbel" pitchFamily="34" charset="0"/>
              </a:rPr>
              <a:t>to : </a:t>
            </a:r>
            <a:r>
              <a:rPr lang="en-IN" sz="1800" dirty="0" smtClean="0">
                <a:latin typeface="Corbel" pitchFamily="34" charset="0"/>
                <a:hlinkClick r:id="rId2"/>
              </a:rPr>
              <a:t>http://hibernate.org/orm/releases/</a:t>
            </a:r>
            <a:endParaRPr lang="en-IN" sz="1800" dirty="0" smtClean="0">
              <a:latin typeface="Corbel" pitchFamily="34" charset="0"/>
            </a:endParaRPr>
          </a:p>
          <a:p>
            <a:pPr lvl="1"/>
            <a:endParaRPr lang="en-US" sz="1800" dirty="0" smtClean="0">
              <a:latin typeface="Corbel" pitchFamily="34" charset="0"/>
            </a:endParaRPr>
          </a:p>
          <a:p>
            <a:pPr lvl="1"/>
            <a:endParaRPr lang="en-US" sz="1800" dirty="0" smtClean="0">
              <a:latin typeface="Corbel" pitchFamily="34" charset="0"/>
            </a:endParaRPr>
          </a:p>
          <a:p>
            <a:pPr lvl="1"/>
            <a:r>
              <a:rPr lang="en-US" sz="1800" dirty="0" smtClean="0">
                <a:latin typeface="Corbel" pitchFamily="34" charset="0"/>
              </a:rPr>
              <a:t>From </a:t>
            </a:r>
            <a:r>
              <a:rPr lang="en-IN" sz="1800" dirty="0" smtClean="0">
                <a:latin typeface="Corbel" pitchFamily="34" charset="0"/>
              </a:rPr>
              <a:t>the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above URL</a:t>
            </a:r>
            <a:r>
              <a:rPr lang="en-IN" sz="1800" dirty="0" smtClean="0">
                <a:latin typeface="Corbel" pitchFamily="34" charset="0"/>
              </a:rPr>
              <a:t> click on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stable 5.4 final</a:t>
            </a:r>
          </a:p>
          <a:p>
            <a:pPr lvl="1"/>
            <a:endParaRPr lang="en-US" sz="1800" dirty="0" smtClean="0">
              <a:latin typeface="Corbel" pitchFamily="34" charset="0"/>
            </a:endParaRPr>
          </a:p>
          <a:p>
            <a:pPr lvl="1"/>
            <a:endParaRPr lang="en-US" sz="1800" dirty="0" smtClean="0">
              <a:latin typeface="Corbel" pitchFamily="34" charset="0"/>
            </a:endParaRPr>
          </a:p>
          <a:p>
            <a:pPr lvl="1"/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On the page </a:t>
            </a:r>
            <a:r>
              <a:rPr lang="en-US" sz="1800" dirty="0" smtClean="0">
                <a:latin typeface="Corbel" pitchFamily="34" charset="0"/>
              </a:rPr>
              <a:t>that opens scroll down to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release in this series</a:t>
            </a:r>
            <a:r>
              <a:rPr lang="en-US" sz="1800" dirty="0" smtClean="0">
                <a:latin typeface="Corbel" pitchFamily="34" charset="0"/>
                <a:sym typeface="Wingdings" pitchFamily="2" charset="2"/>
              </a:rPr>
              <a:t>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5.4.21 </a:t>
            </a:r>
            <a:r>
              <a:rPr lang="en-US" sz="1800" b="1" dirty="0" err="1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final</a:t>
            </a:r>
            <a:r>
              <a:rPr lang="en-US" sz="1800" dirty="0" err="1" smtClean="0">
                <a:latin typeface="Corbel" pitchFamily="34" charset="0"/>
                <a:sym typeface="Wingdings" pitchFamily="2" charset="2"/>
              </a:rPr>
              <a:t></a:t>
            </a:r>
            <a:r>
              <a:rPr lang="en-US" sz="1800" b="1" dirty="0" err="1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download</a:t>
            </a:r>
            <a:endParaRPr lang="en-US" sz="1800" b="1" dirty="0" smtClean="0">
              <a:solidFill>
                <a:srgbClr val="C0000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800" dirty="0" smtClean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800" dirty="0" smtClean="0">
                <a:latin typeface="Corbel" pitchFamily="34" charset="0"/>
                <a:sym typeface="Wingdings" pitchFamily="2" charset="2"/>
              </a:rPr>
              <a:t>Within a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short span of time </a:t>
            </a:r>
            <a:r>
              <a:rPr lang="en-US" sz="1800" dirty="0" smtClean="0">
                <a:latin typeface="Corbel" pitchFamily="34" charset="0"/>
                <a:sym typeface="Wingdings" pitchFamily="2" charset="2"/>
              </a:rPr>
              <a:t>the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download</a:t>
            </a:r>
            <a:r>
              <a:rPr lang="en-US" sz="1800" dirty="0" smtClean="0">
                <a:latin typeface="Corbel" pitchFamily="34" charset="0"/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will start </a:t>
            </a:r>
            <a:r>
              <a:rPr lang="en-US" sz="1800" dirty="0" smtClean="0">
                <a:latin typeface="Corbel" pitchFamily="34" charset="0"/>
                <a:sym typeface="Wingdings" pitchFamily="2" charset="2"/>
              </a:rPr>
              <a:t>and when the </a:t>
            </a: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download finishes</a:t>
            </a:r>
            <a:r>
              <a:rPr lang="en-US" sz="1800" dirty="0" smtClean="0">
                <a:latin typeface="Corbel" pitchFamily="34" charset="0"/>
                <a:sym typeface="Wingdings" pitchFamily="2" charset="2"/>
              </a:rPr>
              <a:t> we will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  <a:sym typeface="Wingdings" pitchFamily="2" charset="2"/>
              </a:rPr>
              <a:t>get a file </a:t>
            </a:r>
            <a:r>
              <a:rPr lang="en-US" sz="1800" dirty="0" smtClean="0">
                <a:latin typeface="Corbel" pitchFamily="34" charset="0"/>
                <a:sym typeface="Wingdings" pitchFamily="2" charset="2"/>
              </a:rPr>
              <a:t>called 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hibernate-release-5.4.21.Final.zip</a:t>
            </a:r>
            <a:endParaRPr lang="en-US" sz="1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US" sz="18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endParaRPr lang="en-US" sz="1800" b="1" dirty="0" smtClean="0">
              <a:solidFill>
                <a:srgbClr val="C00000"/>
              </a:solidFill>
            </a:endParaRPr>
          </a:p>
          <a:p>
            <a:pPr lvl="1"/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I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Installing Hibernate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endParaRPr lang="en-US" sz="1800" b="1" dirty="0" smtClean="0">
              <a:solidFill>
                <a:srgbClr val="C00000"/>
              </a:solidFill>
            </a:endParaRPr>
          </a:p>
          <a:p>
            <a:pPr lvl="1"/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I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w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Installing Hibernate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endParaRPr lang="en-US" sz="1800" b="1" dirty="0" smtClean="0">
              <a:solidFill>
                <a:srgbClr val="C00000"/>
              </a:solidFill>
            </a:endParaRPr>
          </a:p>
          <a:p>
            <a:pPr lvl="1"/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I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w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9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1388</TotalTime>
  <Words>291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       SETTING UP  DEVELOPMENT ENVIRONMENT FOR HIBERNATE</vt:lpstr>
      <vt:lpstr>Today’s Agenda</vt:lpstr>
      <vt:lpstr>Softwares Required</vt:lpstr>
      <vt:lpstr>Softwares Required</vt:lpstr>
      <vt:lpstr>Installing Hibernate</vt:lpstr>
      <vt:lpstr>Installing Hibernate</vt:lpstr>
      <vt:lpstr>Installing Hibernate</vt:lpstr>
      <vt:lpstr>Installing Hibernate</vt:lpstr>
      <vt:lpstr>Installing Hibernate</vt:lpstr>
      <vt:lpstr>Installing Hibernate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170</cp:revision>
  <dcterms:created xsi:type="dcterms:W3CDTF">2014-01-22T20:27:14Z</dcterms:created>
  <dcterms:modified xsi:type="dcterms:W3CDTF">2020-09-10T21:53:24Z</dcterms:modified>
</cp:coreProperties>
</file>