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700" r:id="rId5"/>
    <p:sldId id="715" r:id="rId6"/>
    <p:sldId id="652" r:id="rId7"/>
    <p:sldId id="687" r:id="rId8"/>
    <p:sldId id="716" r:id="rId9"/>
    <p:sldId id="653" r:id="rId10"/>
    <p:sldId id="654" r:id="rId11"/>
    <p:sldId id="702" r:id="rId12"/>
    <p:sldId id="656" r:id="rId13"/>
    <p:sldId id="703" r:id="rId14"/>
    <p:sldId id="658" r:id="rId15"/>
    <p:sldId id="717" r:id="rId16"/>
    <p:sldId id="707" r:id="rId17"/>
    <p:sldId id="71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76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12/16/2020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13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40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Person.java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class Person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personId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personName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personAge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getPersonId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setPersonId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this.personId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getPersonName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setPersonName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this.personName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3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644008" y="1556792"/>
            <a:ext cx="393088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getPersonAge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personAge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setPersonAge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personAge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this.personAge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personAge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Also assume we have overridden 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en-US" sz="13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toString</a:t>
            </a: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method too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Address.java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class Address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   private int 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addressId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   private String city;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   private String street;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   private Person p;</a:t>
            </a:r>
          </a:p>
          <a:p>
            <a:pPr marL="0" indent="0">
              <a:buNone/>
            </a:pPr>
            <a:endParaRPr lang="en-US" sz="13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getAddressId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setAddressId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this.addressId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getCity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city;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2060"/>
                </a:solidFill>
                <a:latin typeface="Cprbel"/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644008" y="1556792"/>
            <a:ext cx="4580100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setCity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(String city)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this.city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city;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public 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getStreet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	return street;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setStreet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(String street)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this.street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street;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Person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getP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p;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setP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(Person p)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this.p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p;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Also assume we have overridden 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en-US" sz="13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toString</a:t>
            </a: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method too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6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Person.hbm.xml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in.scabhopal.hibernate.Person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'Person'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personAge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"age"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15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Address.hbm.xml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in.scabhopal.hibernate.Address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'Address'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addressId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"foreign"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"property"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generator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"city"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"city"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"street"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"street"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one-to-one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in.scabhopal.hibernate.Person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"all"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constrained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one-to-one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A67E-73B8-459B-BE97-84D6F352B52B}"/>
              </a:ext>
            </a:extLst>
          </p:cNvPr>
          <p:cNvSpPr/>
          <p:nvPr/>
        </p:nvSpPr>
        <p:spPr>
          <a:xfrm>
            <a:off x="1043608" y="2276872"/>
            <a:ext cx="496855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3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Corbel" pitchFamily="34" charset="0"/>
              </a:rPr>
              <a:t>OneToOneInsert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Person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=new Person();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pobj.setPersonId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(101);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pobj.setPersonName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("Amit");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pobj.setPersonAge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(25);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Address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addr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=new Address();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addr.setCity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("Bhopal");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addr.setStreet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Arera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addr.setP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51212" y="1484784"/>
            <a:ext cx="4785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addr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One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2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 object of just one table</a:t>
            </a:r>
            <a:endParaRPr lang="en-US" sz="2200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object of one table </a:t>
            </a:r>
            <a:r>
              <a:rPr lang="en-US" b="1" dirty="0">
                <a:latin typeface="Corbel" panose="020B0503020204020204" pitchFamily="34" charset="0"/>
              </a:rPr>
              <a:t>and its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object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from second table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8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OneToOneSelect1.java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Retrieve name and age of Person whose id is given by the user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person id:");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int id=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pobj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Person.class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, id);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if(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pobj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("Name:"+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pobj.getPersonName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("Age:"+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pobj.getPersonAge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("Record not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ound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15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OneToOneSelect2.java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Modify the previous code to retrieve address details also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person id:");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int id=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Address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aobj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Address.class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, id);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if(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aobj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("City:"+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aobj.getCity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("Street:"+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aobj.getStreet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Person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pobj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aobj.getP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("Name:"+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pobj.getPersonName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("Age:"+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pobj.getPersonAge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("Record not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ound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 dirty="0">
                <a:latin typeface="Corbel" pitchFamily="34" charset="0"/>
              </a:rPr>
              <a:t>-Part 13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Want Is One To One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Important Tags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New Concept Called Shared Primary Key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Insertion In One To One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Selecting Records</a:t>
            </a:r>
            <a:endParaRPr lang="en-US" sz="2300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One To One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 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one-to-one</a:t>
            </a:r>
            <a:r>
              <a:rPr lang="en-US" sz="2400" dirty="0">
                <a:latin typeface="Corbel" panose="020B0503020204020204" pitchFamily="34" charset="0"/>
              </a:rPr>
              <a:t> association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similar to 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many-to-one</a:t>
            </a:r>
            <a:r>
              <a:rPr lang="en-US" sz="2400" dirty="0">
                <a:latin typeface="Corbel" panose="020B0503020204020204" pitchFamily="34" charset="0"/>
              </a:rPr>
              <a:t> association with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difference</a:t>
            </a:r>
            <a:r>
              <a:rPr lang="en-US" sz="2400" dirty="0">
                <a:latin typeface="Corbel" panose="020B0503020204020204" pitchFamily="34" charset="0"/>
              </a:rPr>
              <a:t> that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column</a:t>
            </a:r>
            <a:r>
              <a:rPr lang="en-US" sz="2400" dirty="0">
                <a:latin typeface="Corbel" panose="020B0503020204020204" pitchFamily="34" charset="0"/>
              </a:rPr>
              <a:t> will be set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unique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For example</a:t>
            </a:r>
            <a:r>
              <a:rPr lang="en-US" sz="2400" dirty="0">
                <a:latin typeface="Corbel" panose="020B0503020204020204" pitchFamily="34" charset="0"/>
              </a:rPr>
              <a:t>,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address object </a:t>
            </a:r>
            <a:r>
              <a:rPr lang="en-US" sz="2400" dirty="0">
                <a:latin typeface="Corbel" panose="020B0503020204020204" pitchFamily="34" charset="0"/>
              </a:rPr>
              <a:t>can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with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single employee object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latin typeface="Corbel" panose="020B0503020204020204" pitchFamily="34" charset="0"/>
            </a:endParaRPr>
          </a:p>
          <a:p>
            <a:pPr lvl="1"/>
            <a:endParaRPr lang="en-US" sz="2400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Scenario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Consider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situation</a:t>
            </a:r>
            <a:r>
              <a:rPr lang="en-US" sz="2400" dirty="0">
                <a:latin typeface="Corbel" panose="020B0503020204020204" pitchFamily="34" charset="0"/>
              </a:rPr>
              <a:t> where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need to store </a:t>
            </a:r>
            <a:r>
              <a:rPr lang="en-US" sz="2400" dirty="0">
                <a:latin typeface="Corbel" panose="020B0503020204020204" pitchFamily="34" charset="0"/>
              </a:rPr>
              <a:t>our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person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PERSON</a:t>
            </a:r>
            <a:r>
              <a:rPr lang="en-US" sz="2400" dirty="0">
                <a:latin typeface="Corbel" panose="020B0503020204020204" pitchFamily="34" charset="0"/>
              </a:rPr>
              <a:t> table, which will have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following structure −</a:t>
            </a:r>
          </a:p>
          <a:p>
            <a:r>
              <a:rPr lang="en-US" sz="2400" b="1" u="sng" dirty="0">
                <a:latin typeface="Cprbel"/>
              </a:rPr>
              <a:t>PERSON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6538089-5572-409F-BA9A-E7D3A43A7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02648"/>
              </p:ext>
            </p:extLst>
          </p:nvPr>
        </p:nvGraphicFramePr>
        <p:xfrm>
          <a:off x="611560" y="3385800"/>
          <a:ext cx="58079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968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id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age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6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Scenario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Further</a:t>
            </a:r>
            <a:r>
              <a:rPr lang="en-US" sz="2400" dirty="0">
                <a:latin typeface="Corbel" panose="020B0503020204020204" pitchFamily="34" charset="0"/>
              </a:rPr>
              <a:t>, assuming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an address </a:t>
            </a:r>
            <a:r>
              <a:rPr lang="en-US" sz="2400" dirty="0">
                <a:latin typeface="Corbel" panose="020B0503020204020204" pitchFamily="34" charset="0"/>
              </a:rPr>
              <a:t>can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with </a:t>
            </a:r>
            <a:r>
              <a:rPr lang="en-US" sz="2400" dirty="0">
                <a:latin typeface="Corbel" panose="020B0503020204020204" pitchFamily="34" charset="0"/>
              </a:rPr>
              <a:t>a 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single person  only</a:t>
            </a:r>
            <a:r>
              <a:rPr lang="en-US" sz="2400" dirty="0">
                <a:latin typeface="Corbel" panose="020B0503020204020204" pitchFamily="34" charset="0"/>
              </a:rPr>
              <a:t>, so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association</a:t>
            </a:r>
            <a:r>
              <a:rPr lang="en-US" sz="2400" dirty="0">
                <a:latin typeface="Corbel" panose="020B0503020204020204" pitchFamily="34" charset="0"/>
              </a:rPr>
              <a:t> can be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presented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one-to-one association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will store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address related information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separate table </a:t>
            </a:r>
            <a:r>
              <a:rPr lang="en-US" sz="2400" dirty="0">
                <a:latin typeface="Corbel" panose="020B0503020204020204" pitchFamily="34" charset="0"/>
              </a:rPr>
              <a:t>having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following structure </a:t>
            </a:r>
            <a:r>
              <a:rPr lang="en-US" sz="2400" dirty="0">
                <a:latin typeface="Corbel" panose="020B0503020204020204" pitchFamily="34" charset="0"/>
              </a:rPr>
              <a:t>−</a:t>
            </a:r>
          </a:p>
          <a:p>
            <a:endParaRPr lang="en-US" sz="2400" b="1" u="sng" dirty="0">
              <a:latin typeface="Cprbel"/>
            </a:endParaRPr>
          </a:p>
          <a:p>
            <a:r>
              <a:rPr lang="en-US" sz="2400" b="1" u="sng" dirty="0">
                <a:latin typeface="Cprbel"/>
              </a:rPr>
              <a:t>ADDRESS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6538089-5572-409F-BA9A-E7D3A43A7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52125"/>
              </p:ext>
            </p:extLst>
          </p:nvPr>
        </p:nvGraphicFramePr>
        <p:xfrm>
          <a:off x="611560" y="4897968"/>
          <a:ext cx="58079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968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id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</a:t>
                      </a:r>
                      <a:r>
                        <a:rPr lang="en-US" b="1">
                          <a:latin typeface="Corbel" panose="020B0503020204020204" pitchFamily="34" charset="0"/>
                        </a:rPr>
                        <a:t>Key,FK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city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street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6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Develop</a:t>
            </a:r>
            <a:r>
              <a:rPr lang="en-US" sz="2400" dirty="0">
                <a:latin typeface="Cprbel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prbel"/>
              </a:rPr>
              <a:t>Hibernate application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insert records </a:t>
            </a:r>
            <a:r>
              <a:rPr lang="en-US" sz="2400" dirty="0">
                <a:latin typeface="Cprbel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these tables</a:t>
            </a:r>
            <a:r>
              <a:rPr lang="en-US" sz="2400" dirty="0">
                <a:latin typeface="Cprbel"/>
              </a:rPr>
              <a:t> using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One-To-One </a:t>
            </a:r>
            <a:r>
              <a:rPr lang="en-US" sz="2400" dirty="0">
                <a:latin typeface="Cprbel"/>
              </a:rPr>
              <a:t> relationship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3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The Requirement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One–To-One relationship </a:t>
            </a:r>
            <a:r>
              <a:rPr lang="en-US" sz="2400" dirty="0">
                <a:latin typeface="Corbel" panose="020B0503020204020204" pitchFamily="34" charset="0"/>
              </a:rPr>
              <a:t>, we just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to do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following: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prbel"/>
              </a:rPr>
              <a:t>In the </a:t>
            </a:r>
            <a:r>
              <a:rPr lang="en-IN" sz="2400" b="1" dirty="0" err="1">
                <a:solidFill>
                  <a:srgbClr val="0070C0"/>
                </a:solidFill>
                <a:latin typeface="Cprbel"/>
              </a:rPr>
              <a:t>Adress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 POJO classes</a:t>
            </a:r>
            <a:r>
              <a:rPr lang="en-IN" sz="2400" dirty="0">
                <a:latin typeface="Cprbel"/>
              </a:rPr>
              <a:t>, we need to take an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Person reference </a:t>
            </a:r>
            <a:r>
              <a:rPr lang="en-IN" sz="2400" dirty="0">
                <a:latin typeface="Cprbel"/>
              </a:rPr>
              <a:t>as a data member</a:t>
            </a:r>
          </a:p>
          <a:p>
            <a:pPr marL="514350" indent="-514350">
              <a:buAutoNum type="arabicPeriod"/>
            </a:pPr>
            <a:endParaRPr lang="en-US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Address</a:t>
            </a:r>
            <a:r>
              <a:rPr lang="en-IN" sz="2400" dirty="0">
                <a:latin typeface="Cprbel"/>
              </a:rPr>
              <a:t>, we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prbel"/>
              </a:rPr>
              <a:t>&lt;id&gt; </a:t>
            </a:r>
            <a:r>
              <a:rPr lang="en-IN" sz="2400" dirty="0">
                <a:latin typeface="Cprbel"/>
              </a:rPr>
              <a:t>tag using </a:t>
            </a:r>
            <a:r>
              <a:rPr lang="en-IN" sz="2400" b="1" dirty="0">
                <a:solidFill>
                  <a:srgbClr val="002060"/>
                </a:solidFill>
                <a:latin typeface="Cprbel"/>
              </a:rPr>
              <a:t>&lt;generator&gt; </a:t>
            </a:r>
            <a:r>
              <a:rPr lang="en-IN" sz="2400" dirty="0">
                <a:latin typeface="Cprbel"/>
              </a:rPr>
              <a:t>tag.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T</a:t>
            </a:r>
            <a:r>
              <a:rPr lang="en-IN" sz="2400" dirty="0">
                <a:latin typeface="Cprbel"/>
              </a:rPr>
              <a:t>his </a:t>
            </a:r>
            <a:r>
              <a:rPr lang="en-IN" sz="2400" b="1" dirty="0">
                <a:solidFill>
                  <a:srgbClr val="002060"/>
                </a:solidFill>
                <a:latin typeface="Cprbel"/>
              </a:rPr>
              <a:t>&lt;generator&gt; </a:t>
            </a:r>
            <a:r>
              <a:rPr lang="en-IN" sz="2400" dirty="0">
                <a:latin typeface="Cprbel"/>
              </a:rPr>
              <a:t>will be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foreign key </a:t>
            </a:r>
            <a:r>
              <a:rPr lang="en-IN" sz="2400" dirty="0">
                <a:latin typeface="Cprbel"/>
              </a:rPr>
              <a:t>generator</a:t>
            </a:r>
          </a:p>
          <a:p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The Requirement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solidFill>
                  <a:srgbClr val="7030A0"/>
                </a:solidFill>
                <a:latin typeface="Cprbel"/>
              </a:rPr>
              <a:t>This is because </a:t>
            </a:r>
            <a:r>
              <a:rPr lang="en-US" sz="2400" dirty="0">
                <a:latin typeface="Cprbel"/>
              </a:rPr>
              <a:t>we will use the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value</a:t>
            </a:r>
            <a:r>
              <a:rPr lang="en-US" sz="2400" dirty="0">
                <a:latin typeface="Cprbel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prbel"/>
              </a:rPr>
              <a:t>ID</a:t>
            </a:r>
            <a:r>
              <a:rPr lang="en-US" sz="2400" dirty="0">
                <a:latin typeface="Cprbel"/>
              </a:rPr>
              <a:t> field of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Person POJO </a:t>
            </a:r>
            <a:r>
              <a:rPr lang="en-US" sz="2400" dirty="0">
                <a:latin typeface="Cprbel"/>
              </a:rPr>
              <a:t>as the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value</a:t>
            </a:r>
            <a:r>
              <a:rPr lang="en-US" sz="2400" dirty="0">
                <a:latin typeface="Cprbel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prbel"/>
              </a:rPr>
              <a:t>ID</a:t>
            </a:r>
            <a:r>
              <a:rPr lang="en-US" sz="2400" dirty="0">
                <a:latin typeface="Cprbel"/>
              </a:rPr>
              <a:t> field of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Address POJO </a:t>
            </a:r>
            <a:r>
              <a:rPr lang="en-US" sz="2400" dirty="0">
                <a:latin typeface="Cprbel"/>
              </a:rPr>
              <a:t>also</a:t>
            </a:r>
          </a:p>
          <a:p>
            <a:pPr marL="514350" indent="-514350">
              <a:buAutoNum type="arabicPeriod" startAt="4"/>
            </a:pPr>
            <a:endParaRPr lang="en-US" sz="2400" dirty="0">
              <a:latin typeface="Cprbel"/>
            </a:endParaRPr>
          </a:p>
          <a:p>
            <a:pPr marL="514350" indent="-514350">
              <a:buAutoNum type="arabicPeriod" startAt="4"/>
            </a:pPr>
            <a:endParaRPr lang="en-US" sz="2400" dirty="0">
              <a:latin typeface="Cprbel"/>
            </a:endParaRPr>
          </a:p>
          <a:p>
            <a:pPr marL="514350" indent="-514350">
              <a:buAutoNum type="arabicPeriod" startAt="4"/>
            </a:pPr>
            <a:r>
              <a:rPr lang="en-US" sz="2400" b="1" dirty="0">
                <a:solidFill>
                  <a:srgbClr val="7030A0"/>
                </a:solidFill>
                <a:latin typeface="Cprbel"/>
              </a:rPr>
              <a:t>This approach </a:t>
            </a:r>
            <a:r>
              <a:rPr lang="en-US" sz="2400" dirty="0">
                <a:latin typeface="Cprbel"/>
              </a:rPr>
              <a:t>is called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SHARED PRIMARY KEY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  <a:p>
            <a:pPr marL="514350" indent="-514350">
              <a:buAutoNum type="arabicPeriod" startAt="4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 startAt="4"/>
            </a:pPr>
            <a:endParaRPr lang="en-US" sz="2400" dirty="0">
              <a:latin typeface="Cprbel"/>
            </a:endParaRPr>
          </a:p>
          <a:p>
            <a:pPr marL="514350" indent="-514350">
              <a:buAutoNum type="arabicPeriod" startAt="4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Address</a:t>
            </a:r>
            <a:r>
              <a:rPr lang="en-IN" sz="2400" dirty="0">
                <a:latin typeface="Cprbel"/>
              </a:rPr>
              <a:t>, we also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&lt;one-to-one&gt; </a:t>
            </a:r>
            <a:r>
              <a:rPr lang="en-IN" sz="2400" dirty="0">
                <a:latin typeface="Cprbel"/>
              </a:rPr>
              <a:t>tag.</a:t>
            </a:r>
          </a:p>
          <a:p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6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Files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prbel"/>
              </a:rPr>
              <a:t>We need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design</a:t>
            </a:r>
            <a:r>
              <a:rPr lang="en-US" sz="2400" dirty="0">
                <a:latin typeface="Cprbel"/>
              </a:rPr>
              <a:t> total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6 files </a:t>
            </a:r>
            <a:r>
              <a:rPr lang="en-US" sz="2400" dirty="0">
                <a:latin typeface="Cprbel"/>
              </a:rPr>
              <a:t>for this exercise:</a:t>
            </a:r>
          </a:p>
          <a:p>
            <a:endParaRPr lang="en-US" sz="2400" dirty="0">
              <a:latin typeface="Cprbel"/>
            </a:endParaRPr>
          </a:p>
          <a:p>
            <a:pPr lvl="1"/>
            <a:r>
              <a:rPr lang="en-US" sz="1900" b="1" dirty="0">
                <a:latin typeface="Cprbel"/>
              </a:rPr>
              <a:t>Person.java</a:t>
            </a:r>
          </a:p>
          <a:p>
            <a:pPr lvl="1"/>
            <a:r>
              <a:rPr lang="en-US" sz="1900" b="1" dirty="0">
                <a:latin typeface="Cprbel"/>
              </a:rPr>
              <a:t>Address.java</a:t>
            </a:r>
          </a:p>
          <a:p>
            <a:pPr lvl="1"/>
            <a:r>
              <a:rPr lang="en-US" sz="1900" b="1" dirty="0">
                <a:latin typeface="Cprbel"/>
              </a:rPr>
              <a:t>Person.hbm.xml</a:t>
            </a:r>
          </a:p>
          <a:p>
            <a:pPr lvl="1"/>
            <a:r>
              <a:rPr lang="en-US" sz="1900" b="1" dirty="0">
                <a:latin typeface="Cprbel"/>
              </a:rPr>
              <a:t>Address.hbm.xml</a:t>
            </a:r>
          </a:p>
          <a:p>
            <a:pPr lvl="1"/>
            <a:r>
              <a:rPr lang="en-US" sz="1900" b="1" dirty="0">
                <a:latin typeface="Cprbel"/>
              </a:rPr>
              <a:t>OneToOneInsert.java</a:t>
            </a:r>
          </a:p>
          <a:p>
            <a:pPr lvl="1"/>
            <a:r>
              <a:rPr lang="en-US" sz="1900" b="1" dirty="0">
                <a:latin typeface="Cprbel"/>
              </a:rPr>
              <a:t>hibernate.cfg.xml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03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6262</TotalTime>
  <Words>1244</Words>
  <Application>Microsoft Office PowerPoint</Application>
  <PresentationFormat>On-screen Show (4:3)</PresentationFormat>
  <Paragraphs>246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13</vt:lpstr>
      <vt:lpstr>Today’s Agenda</vt:lpstr>
      <vt:lpstr>What Is One To One ?</vt:lpstr>
      <vt:lpstr>The Scenario</vt:lpstr>
      <vt:lpstr>The Scenario</vt:lpstr>
      <vt:lpstr>Exercise</vt:lpstr>
      <vt:lpstr>What Is The Requirement ?</vt:lpstr>
      <vt:lpstr>What Is The Requirement ?</vt:lpstr>
      <vt:lpstr>Files Required</vt:lpstr>
      <vt:lpstr>Person.java</vt:lpstr>
      <vt:lpstr>Address.java</vt:lpstr>
      <vt:lpstr>Person.hbm.xml</vt:lpstr>
      <vt:lpstr>Address.hbm.xml</vt:lpstr>
      <vt:lpstr>OneToOneInsert</vt:lpstr>
      <vt:lpstr>Selecting Records</vt:lpstr>
      <vt:lpstr>OneToOneSelect1.java</vt:lpstr>
      <vt:lpstr>OneToOneSelect2.java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435</cp:revision>
  <dcterms:created xsi:type="dcterms:W3CDTF">2014-01-22T20:27:14Z</dcterms:created>
  <dcterms:modified xsi:type="dcterms:W3CDTF">2020-12-16T07:47:45Z</dcterms:modified>
</cp:coreProperties>
</file>