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sldIdLst>
    <p:sldId id="289" r:id="rId2"/>
    <p:sldId id="290" r:id="rId3"/>
    <p:sldId id="642" r:id="rId4"/>
    <p:sldId id="719" r:id="rId5"/>
    <p:sldId id="720" r:id="rId6"/>
    <p:sldId id="721" r:id="rId7"/>
    <p:sldId id="722" r:id="rId8"/>
    <p:sldId id="723" r:id="rId9"/>
    <p:sldId id="700" r:id="rId10"/>
    <p:sldId id="725" r:id="rId11"/>
    <p:sldId id="726" r:id="rId12"/>
    <p:sldId id="724" r:id="rId13"/>
    <p:sldId id="715" r:id="rId14"/>
    <p:sldId id="727" r:id="rId15"/>
    <p:sldId id="728" r:id="rId16"/>
    <p:sldId id="729" r:id="rId17"/>
    <p:sldId id="730" r:id="rId18"/>
    <p:sldId id="731" r:id="rId19"/>
    <p:sldId id="732" r:id="rId20"/>
    <p:sldId id="73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5" autoAdjust="0"/>
    <p:restoredTop sz="94660"/>
  </p:normalViewPr>
  <p:slideViewPr>
    <p:cSldViewPr>
      <p:cViewPr varScale="1">
        <p:scale>
          <a:sx n="82" d="100"/>
          <a:sy n="82" d="100"/>
        </p:scale>
        <p:origin x="1493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12/18/2020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12/18/2020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12/18/2020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12/18/2020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12/18/2020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F9884BF-3D8B-45F3-8F40-314E121F09B5}" type="datetimeFigureOut">
              <a:rPr lang="en-US" smtClean="0"/>
              <a:pPr/>
              <a:t>12/18/2020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12/18/2020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12/18/2020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12/18/2020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12/18/2020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F9884BF-3D8B-45F3-8F40-314E121F09B5}" type="datetimeFigureOut">
              <a:rPr lang="en-US" smtClean="0"/>
              <a:pPr/>
              <a:t>12/18/2020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F9884BF-3D8B-45F3-8F40-314E121F09B5}" type="datetimeFigureOut">
              <a:rPr lang="en-US" smtClean="0"/>
              <a:pPr/>
              <a:t>12/18/2020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>
                <a:latin typeface="Corbel" pitchFamily="34" charset="0"/>
              </a:rPr>
              <a:t>Hibernate Caching-Part 1</a:t>
            </a:r>
            <a:endParaRPr lang="en-IN" sz="3600" b="1" dirty="0">
              <a:latin typeface="Corbel" pitchFamily="34" charset="0"/>
            </a:endParaRPr>
          </a:p>
        </p:txBody>
      </p:sp>
      <p:pic>
        <p:nvPicPr>
          <p:cNvPr id="4" name="Picture 3" descr="hibernate-mini-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2505074"/>
            <a:ext cx="8858311" cy="43529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14414" y="357166"/>
            <a:ext cx="63579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Chapter 41</a:t>
            </a:r>
            <a:endParaRPr lang="en-IN" sz="3600" b="1" dirty="0">
              <a:solidFill>
                <a:schemeClr val="bg2">
                  <a:lumMod val="50000"/>
                </a:schemeClr>
              </a:solidFill>
              <a:latin typeface="Corbel" pitchFamily="34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777628" y="299643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85728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First Level Cache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Corbel" panose="020B0503020204020204" pitchFamily="34" charset="0"/>
              </a:rPr>
              <a:t>The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first level cache </a:t>
            </a:r>
            <a:r>
              <a:rPr lang="en-IN" sz="2400" dirty="0">
                <a:latin typeface="Corbel" panose="020B0503020204020204" pitchFamily="34" charset="0"/>
              </a:rPr>
              <a:t>is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associated with </a:t>
            </a:r>
            <a:r>
              <a:rPr lang="en-IN" sz="2400" dirty="0">
                <a:latin typeface="Corbel" panose="020B0503020204020204" pitchFamily="34" charset="0"/>
              </a:rPr>
              <a:t>the 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session object </a:t>
            </a:r>
            <a:r>
              <a:rPr lang="en-IN" sz="2400" dirty="0">
                <a:latin typeface="Corbel" panose="020B0503020204020204" pitchFamily="34" charset="0"/>
              </a:rPr>
              <a:t>and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scope </a:t>
            </a:r>
            <a:r>
              <a:rPr lang="en-IN" sz="2400" dirty="0">
                <a:latin typeface="Corbel" panose="020B0503020204020204" pitchFamily="34" charset="0"/>
              </a:rPr>
              <a:t>of the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cache</a:t>
            </a:r>
            <a:r>
              <a:rPr lang="en-IN" sz="2400" dirty="0">
                <a:latin typeface="Corbel" panose="020B0503020204020204" pitchFamily="34" charset="0"/>
              </a:rPr>
              <a:t> is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limited</a:t>
            </a:r>
            <a:r>
              <a:rPr lang="en-IN" sz="2400" dirty="0">
                <a:latin typeface="Corbel" panose="020B0503020204020204" pitchFamily="34" charset="0"/>
              </a:rPr>
              <a:t> to 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one session only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r>
              <a:rPr lang="en-IN" sz="2400" dirty="0">
                <a:latin typeface="Corbel" panose="020B0503020204020204" pitchFamily="34" charset="0"/>
              </a:rPr>
              <a:t>When we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load an object </a:t>
            </a:r>
            <a:r>
              <a:rPr lang="en-IN" sz="2400" dirty="0">
                <a:latin typeface="Corbel" panose="020B0503020204020204" pitchFamily="34" charset="0"/>
              </a:rPr>
              <a:t>for the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first time </a:t>
            </a:r>
            <a:r>
              <a:rPr lang="en-IN" sz="2400" dirty="0">
                <a:latin typeface="Corbel" panose="020B0503020204020204" pitchFamily="34" charset="0"/>
              </a:rPr>
              <a:t>from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database </a:t>
            </a:r>
            <a:r>
              <a:rPr lang="en-IN" sz="2400" dirty="0">
                <a:latin typeface="Corbel" panose="020B0503020204020204" pitchFamily="34" charset="0"/>
              </a:rPr>
              <a:t>then the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object</a:t>
            </a:r>
            <a:r>
              <a:rPr lang="en-IN" sz="2400" dirty="0">
                <a:latin typeface="Corbel" panose="020B0503020204020204" pitchFamily="34" charset="0"/>
              </a:rPr>
              <a:t> will be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loaded</a:t>
            </a:r>
            <a:r>
              <a:rPr lang="en-IN" sz="2400" dirty="0">
                <a:latin typeface="Corbel" panose="020B0503020204020204" pitchFamily="34" charset="0"/>
              </a:rPr>
              <a:t> from the 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database</a:t>
            </a:r>
            <a:r>
              <a:rPr lang="en-IN" sz="2400" dirty="0">
                <a:latin typeface="Corbel" panose="020B0503020204020204" pitchFamily="34" charset="0"/>
              </a:rPr>
              <a:t> and the 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loaded object </a:t>
            </a:r>
            <a:r>
              <a:rPr lang="en-IN" sz="2400" dirty="0">
                <a:latin typeface="Corbel" panose="020B0503020204020204" pitchFamily="34" charset="0"/>
              </a:rPr>
              <a:t>will be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stored</a:t>
            </a:r>
            <a:r>
              <a:rPr lang="en-IN" sz="2400" dirty="0">
                <a:latin typeface="Corbel" panose="020B0503020204020204" pitchFamily="34" charset="0"/>
              </a:rPr>
              <a:t> in the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cache memory </a:t>
            </a:r>
            <a:r>
              <a:rPr lang="en-IN" sz="2400" dirty="0">
                <a:latin typeface="Corbel" panose="020B0503020204020204" pitchFamily="34" charset="0"/>
              </a:rPr>
              <a:t>maintained by that 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session object</a:t>
            </a:r>
          </a:p>
          <a:p>
            <a:pPr>
              <a:buNone/>
            </a:pPr>
            <a:endParaRPr lang="en-IN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541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First Level Cache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Corbel" panose="020B0503020204020204" pitchFamily="34" charset="0"/>
              </a:rPr>
              <a:t>If we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load the same object 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once again</a:t>
            </a:r>
            <a:r>
              <a:rPr lang="en-IN" sz="2400" dirty="0">
                <a:latin typeface="Corbel" panose="020B0503020204020204" pitchFamily="34" charset="0"/>
              </a:rPr>
              <a:t>, with in the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same session</a:t>
            </a:r>
            <a:r>
              <a:rPr lang="en-IN" sz="2400" dirty="0">
                <a:latin typeface="Corbel" panose="020B0503020204020204" pitchFamily="34" charset="0"/>
              </a:rPr>
              <a:t>, then the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object</a:t>
            </a:r>
            <a:r>
              <a:rPr lang="en-IN" sz="2400" dirty="0">
                <a:latin typeface="Corbel" panose="020B0503020204020204" pitchFamily="34" charset="0"/>
              </a:rPr>
              <a:t> will be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loaded from </a:t>
            </a:r>
            <a:r>
              <a:rPr lang="en-IN" sz="2400" dirty="0">
                <a:latin typeface="Corbel" panose="020B0503020204020204" pitchFamily="34" charset="0"/>
              </a:rPr>
              <a:t>the 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local cache memory </a:t>
            </a:r>
            <a:r>
              <a:rPr lang="en-IN" sz="2400" dirty="0">
                <a:latin typeface="Corbel" panose="020B0503020204020204" pitchFamily="34" charset="0"/>
              </a:rPr>
              <a:t>not from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database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r>
              <a:rPr lang="en-IN" sz="2400" dirty="0">
                <a:latin typeface="Corbel" panose="020B0503020204020204" pitchFamily="34" charset="0"/>
              </a:rPr>
              <a:t>If we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load the same object </a:t>
            </a:r>
            <a:r>
              <a:rPr lang="en-IN" sz="2400" dirty="0">
                <a:latin typeface="Corbel" panose="020B0503020204020204" pitchFamily="34" charset="0"/>
              </a:rPr>
              <a:t>by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opening other session </a:t>
            </a:r>
            <a:r>
              <a:rPr lang="en-IN" sz="2400" dirty="0">
                <a:latin typeface="Corbel" panose="020B0503020204020204" pitchFamily="34" charset="0"/>
              </a:rPr>
              <a:t>then again the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object will load </a:t>
            </a:r>
            <a:r>
              <a:rPr lang="en-IN" sz="2400" dirty="0">
                <a:latin typeface="Corbel" panose="020B0503020204020204" pitchFamily="34" charset="0"/>
              </a:rPr>
              <a:t>from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database</a:t>
            </a:r>
            <a:r>
              <a:rPr lang="en-IN" sz="2400" dirty="0">
                <a:latin typeface="Corbel" panose="020B0503020204020204" pitchFamily="34" charset="0"/>
              </a:rPr>
              <a:t> and the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loaded object </a:t>
            </a:r>
            <a:r>
              <a:rPr lang="en-IN" sz="2400" dirty="0">
                <a:latin typeface="Corbel" panose="020B0503020204020204" pitchFamily="34" charset="0"/>
              </a:rPr>
              <a:t>will be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stored</a:t>
            </a:r>
            <a:r>
              <a:rPr lang="en-IN" sz="2400" dirty="0">
                <a:latin typeface="Corbel" panose="020B0503020204020204" pitchFamily="34" charset="0"/>
              </a:rPr>
              <a:t> in the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cache memory </a:t>
            </a:r>
            <a:r>
              <a:rPr lang="en-IN" sz="2400" dirty="0">
                <a:latin typeface="Corbel" panose="020B0503020204020204" pitchFamily="34" charset="0"/>
              </a:rPr>
              <a:t>maintained by this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new session</a:t>
            </a:r>
          </a:p>
          <a:p>
            <a:endParaRPr lang="en-IN" sz="2400" dirty="0"/>
          </a:p>
          <a:p>
            <a:pPr>
              <a:buNone/>
            </a:pPr>
            <a:endParaRPr lang="en-IN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0714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First Level Cache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Content Placeholder 6" descr="image002.jpg">
            <a:extLst>
              <a:ext uri="{FF2B5EF4-FFF2-40B4-BE49-F238E27FC236}">
                <a16:creationId xmlns:a16="http://schemas.microsoft.com/office/drawing/2014/main" id="{C4023252-C363-41BF-BB5B-16D43E3E287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79512" y="1412776"/>
            <a:ext cx="8784976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196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Example 1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Session </a:t>
            </a:r>
            <a:r>
              <a:rPr lang="en-US" sz="2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</a:t>
            </a: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2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sf.openSession</a:t>
            </a: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3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300" b="1" dirty="0">
                <a:solidFill>
                  <a:srgbClr val="002060"/>
                </a:solidFill>
                <a:latin typeface="Consolas" panose="020B0609020204030204" pitchFamily="49" charset="0"/>
              </a:rPr>
              <a:t>("Calling get first time");</a:t>
            </a:r>
          </a:p>
          <a:p>
            <a:pPr marL="0" indent="0">
              <a:buNone/>
            </a:pPr>
            <a:r>
              <a:rPr lang="en-US" sz="2300" b="1" dirty="0">
                <a:solidFill>
                  <a:srgbClr val="002060"/>
                </a:solidFill>
                <a:latin typeface="Consolas" panose="020B0609020204030204" pitchFamily="49" charset="0"/>
              </a:rPr>
              <a:t>Employee e=(Employee)</a:t>
            </a:r>
            <a:r>
              <a:rPr lang="en-US" sz="23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sess.get</a:t>
            </a:r>
            <a:r>
              <a:rPr lang="en-US" sz="23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23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Employee.class</a:t>
            </a:r>
            <a:r>
              <a:rPr lang="en-US" sz="2300" b="1" dirty="0">
                <a:solidFill>
                  <a:srgbClr val="002060"/>
                </a:solidFill>
                <a:latin typeface="Consolas" panose="020B0609020204030204" pitchFamily="49" charset="0"/>
              </a:rPr>
              <a:t>, 1);</a:t>
            </a:r>
          </a:p>
          <a:p>
            <a:pPr marL="0" indent="0">
              <a:buNone/>
            </a:pP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if(e!=null) {</a:t>
            </a:r>
          </a:p>
          <a:p>
            <a:pPr marL="0" indent="0">
              <a:buNone/>
            </a:pP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US" sz="2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EmpNo</a:t>
            </a: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:"+</a:t>
            </a:r>
            <a:r>
              <a:rPr lang="en-US" sz="2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e.getEmpNo</a:t>
            </a: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US" sz="2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EmpName</a:t>
            </a: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:"+</a:t>
            </a:r>
            <a:r>
              <a:rPr lang="en-US" sz="2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e.getEmpName</a:t>
            </a: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US" sz="2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EmpSal</a:t>
            </a: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:"+</a:t>
            </a:r>
            <a:r>
              <a:rPr lang="en-US" sz="2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e.getEmpSal</a:t>
            </a: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3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300" b="1" dirty="0">
                <a:solidFill>
                  <a:srgbClr val="002060"/>
                </a:solidFill>
                <a:latin typeface="Consolas" panose="020B0609020204030204" pitchFamily="49" charset="0"/>
              </a:rPr>
              <a:t>("Calling get second time!");</a:t>
            </a:r>
          </a:p>
          <a:p>
            <a:pPr marL="0" indent="0">
              <a:buNone/>
            </a:pPr>
            <a:r>
              <a:rPr lang="en-US" sz="2300" b="1" dirty="0">
                <a:solidFill>
                  <a:srgbClr val="002060"/>
                </a:solidFill>
                <a:latin typeface="Consolas" panose="020B0609020204030204" pitchFamily="49" charset="0"/>
              </a:rPr>
              <a:t>	e=(Employee)</a:t>
            </a:r>
            <a:r>
              <a:rPr lang="en-US" sz="23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sess.get</a:t>
            </a:r>
            <a:r>
              <a:rPr lang="en-US" sz="23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23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Employee.class</a:t>
            </a:r>
            <a:r>
              <a:rPr lang="en-US" sz="2300" b="1" dirty="0">
                <a:solidFill>
                  <a:srgbClr val="002060"/>
                </a:solidFill>
                <a:latin typeface="Consolas" panose="020B0609020204030204" pitchFamily="49" charset="0"/>
              </a:rPr>
              <a:t>, 1);</a:t>
            </a:r>
          </a:p>
          <a:p>
            <a:pPr marL="0" indent="0">
              <a:buNone/>
            </a:pP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US" sz="2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EmpNo</a:t>
            </a: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:"+</a:t>
            </a:r>
            <a:r>
              <a:rPr lang="en-US" sz="2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e.getEmpNo</a:t>
            </a: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US" sz="2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EmpName</a:t>
            </a: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:"+</a:t>
            </a:r>
            <a:r>
              <a:rPr lang="en-US" sz="2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e.getEmpName</a:t>
            </a: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US" sz="2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EmpSal</a:t>
            </a: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:"+</a:t>
            </a:r>
            <a:r>
              <a:rPr lang="en-US" sz="2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e.getEmpSal</a:t>
            </a: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("No </a:t>
            </a:r>
            <a:r>
              <a:rPr lang="en-US" sz="2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recprd</a:t>
            </a: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of employee  found!");</a:t>
            </a:r>
          </a:p>
          <a:p>
            <a:endParaRPr lang="en-US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0442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Output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IN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Calling get first time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Hibernate: 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    select</a:t>
            </a:r>
          </a:p>
          <a:p>
            <a:pPr marL="0" indent="0" algn="l">
              <a:buNone/>
            </a:pPr>
            <a:r>
              <a:rPr lang="pt-BR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employee0_.emp_no as emp_no1_0_0_,</a:t>
            </a:r>
          </a:p>
          <a:p>
            <a:pPr marL="0" indent="0" algn="l">
              <a:buNone/>
            </a:pP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employee0_.emp_name as emp_name2_0_0_,</a:t>
            </a:r>
          </a:p>
          <a:p>
            <a:pPr marL="0" indent="0" algn="l">
              <a:buNone/>
            </a:pP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employee0_.emp_sal as emp_sal3_0_0_ 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    from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Employee employee0_ 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    where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employee0_.emp_no=?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EmpNo:1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EmpName:emp-1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EmpSal:1000.0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Calling get second time!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EmpNo:1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EmpName:emp-1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EmpSal:1000.0</a:t>
            </a:r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0421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Example 2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2300" b="1" dirty="0">
                <a:solidFill>
                  <a:srgbClr val="0070C0"/>
                </a:solidFill>
                <a:latin typeface="Consolas" panose="020B0609020204030204" pitchFamily="49" charset="0"/>
              </a:rPr>
              <a:t>Session sess1=</a:t>
            </a:r>
            <a:r>
              <a:rPr lang="en-US" sz="23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sf.openSession</a:t>
            </a:r>
            <a:r>
              <a:rPr lang="en-US" sz="2300" b="1" dirty="0">
                <a:solidFill>
                  <a:srgbClr val="0070C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300" b="1" dirty="0">
                <a:solidFill>
                  <a:srgbClr val="00B050"/>
                </a:solidFill>
                <a:latin typeface="Consolas" panose="020B0609020204030204" pitchFamily="49" charset="0"/>
              </a:rPr>
              <a:t>Session sess2=</a:t>
            </a:r>
            <a:r>
              <a:rPr lang="en-US" sz="23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sf.openSession</a:t>
            </a:r>
            <a:r>
              <a:rPr lang="en-US" sz="2300" b="1" dirty="0">
                <a:solidFill>
                  <a:srgbClr val="00B05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3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300" b="1" dirty="0">
                <a:solidFill>
                  <a:srgbClr val="002060"/>
                </a:solidFill>
                <a:latin typeface="Consolas" panose="020B0609020204030204" pitchFamily="49" charset="0"/>
              </a:rPr>
              <a:t>("Calling get using session1");</a:t>
            </a:r>
          </a:p>
          <a:p>
            <a:pPr marL="0" indent="0">
              <a:buNone/>
            </a:pPr>
            <a:r>
              <a:rPr lang="en-US" sz="2300" b="1" dirty="0">
                <a:solidFill>
                  <a:srgbClr val="002060"/>
                </a:solidFill>
                <a:latin typeface="Consolas" panose="020B0609020204030204" pitchFamily="49" charset="0"/>
              </a:rPr>
              <a:t>Employee e=(Employee)sess1.get(</a:t>
            </a:r>
            <a:r>
              <a:rPr lang="en-US" sz="23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Employee.class</a:t>
            </a:r>
            <a:r>
              <a:rPr lang="en-US" sz="2300" b="1" dirty="0">
                <a:solidFill>
                  <a:srgbClr val="002060"/>
                </a:solidFill>
                <a:latin typeface="Consolas" panose="020B0609020204030204" pitchFamily="49" charset="0"/>
              </a:rPr>
              <a:t>, 1);</a:t>
            </a:r>
          </a:p>
          <a:p>
            <a:pPr marL="0" indent="0">
              <a:buNone/>
            </a:pP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if(e!=null) {</a:t>
            </a:r>
          </a:p>
          <a:p>
            <a:pPr marL="0" indent="0">
              <a:buNone/>
            </a:pP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US" sz="2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EmpNo</a:t>
            </a: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:"+</a:t>
            </a:r>
            <a:r>
              <a:rPr lang="en-US" sz="2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e.getEmpNo</a:t>
            </a: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US" sz="2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EmpName</a:t>
            </a: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:"+</a:t>
            </a:r>
            <a:r>
              <a:rPr lang="en-US" sz="2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e.getEmpName</a:t>
            </a: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US" sz="2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EmpSal</a:t>
            </a: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:"+</a:t>
            </a:r>
            <a:r>
              <a:rPr lang="en-US" sz="2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e.getEmpSal</a:t>
            </a: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("No </a:t>
            </a:r>
            <a:r>
              <a:rPr lang="en-US" sz="2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recprd</a:t>
            </a: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of employee  found!");</a:t>
            </a:r>
          </a:p>
          <a:p>
            <a:pPr marL="0" indent="0">
              <a:buNone/>
            </a:pPr>
            <a:r>
              <a:rPr lang="en-US" sz="23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300" b="1" dirty="0">
                <a:solidFill>
                  <a:srgbClr val="002060"/>
                </a:solidFill>
                <a:latin typeface="Consolas" panose="020B0609020204030204" pitchFamily="49" charset="0"/>
              </a:rPr>
              <a:t>("Calling get using session2");</a:t>
            </a:r>
          </a:p>
          <a:p>
            <a:pPr marL="0" indent="0">
              <a:buNone/>
            </a:pPr>
            <a:r>
              <a:rPr lang="en-US" sz="2300" b="1" dirty="0">
                <a:solidFill>
                  <a:srgbClr val="002060"/>
                </a:solidFill>
                <a:latin typeface="Consolas" panose="020B0609020204030204" pitchFamily="49" charset="0"/>
              </a:rPr>
              <a:t>Employee f=(Employee)sess2.get(</a:t>
            </a:r>
            <a:r>
              <a:rPr lang="en-US" sz="23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Employee.class</a:t>
            </a:r>
            <a:r>
              <a:rPr lang="en-US" sz="2300" b="1" dirty="0">
                <a:solidFill>
                  <a:srgbClr val="002060"/>
                </a:solidFill>
                <a:latin typeface="Consolas" panose="020B0609020204030204" pitchFamily="49" charset="0"/>
              </a:rPr>
              <a:t>, 1);</a:t>
            </a:r>
          </a:p>
          <a:p>
            <a:pPr marL="0" indent="0">
              <a:buNone/>
            </a:pP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if(f!=null) {</a:t>
            </a:r>
          </a:p>
          <a:p>
            <a:pPr marL="0" indent="0">
              <a:buNone/>
            </a:pP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US" sz="2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EmpNo</a:t>
            </a: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:"+</a:t>
            </a:r>
            <a:r>
              <a:rPr lang="en-US" sz="2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f.getEmpNo</a:t>
            </a: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US" sz="2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EmpName</a:t>
            </a: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:"+</a:t>
            </a:r>
            <a:r>
              <a:rPr lang="en-US" sz="2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f.getEmpName</a:t>
            </a: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US" sz="2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EmpSal</a:t>
            </a: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:"+</a:t>
            </a:r>
            <a:r>
              <a:rPr lang="en-US" sz="2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f.getEmpSal</a:t>
            </a: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("No </a:t>
            </a:r>
            <a:r>
              <a:rPr lang="en-US" sz="2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recprd</a:t>
            </a: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of employee  found!");</a:t>
            </a:r>
          </a:p>
          <a:p>
            <a:pPr marL="0" indent="0">
              <a:buNone/>
            </a:pP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sess1.close();</a:t>
            </a:r>
          </a:p>
          <a:p>
            <a:pPr marL="0" indent="0">
              <a:buNone/>
            </a:pP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sess2.close();</a:t>
            </a:r>
          </a:p>
          <a:p>
            <a:pPr marL="0" indent="0">
              <a:buNone/>
            </a:pPr>
            <a:r>
              <a:rPr lang="en-US" sz="2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sf.close</a:t>
            </a: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3638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Output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l">
              <a:buNone/>
            </a:pPr>
            <a:r>
              <a:rPr lang="en-IN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Calling get using session1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Hibernate: 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    select</a:t>
            </a:r>
          </a:p>
          <a:p>
            <a:pPr marL="0" indent="0" algn="l">
              <a:buNone/>
            </a:pPr>
            <a:r>
              <a:rPr lang="pt-BR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        employee0_.emp_no as emp_no1_0_0_,</a:t>
            </a:r>
          </a:p>
          <a:p>
            <a:pPr marL="0" indent="0" algn="l">
              <a:buNone/>
            </a:pP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        employee0_.emp_name as emp_name2_0_0_,</a:t>
            </a:r>
          </a:p>
          <a:p>
            <a:pPr marL="0" indent="0" algn="l">
              <a:buNone/>
            </a:pP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        employee0_.emp_sal as emp_sal3_0_0_ 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    from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        Employee employee0_ 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    where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        employee0_.emp_no=?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EmpNo:1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EmpName:emp-1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EmpSal:1000.0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Calling get using session2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Hibernate: 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    select</a:t>
            </a:r>
          </a:p>
          <a:p>
            <a:pPr marL="0" indent="0" algn="l">
              <a:buNone/>
            </a:pPr>
            <a:r>
              <a:rPr lang="pt-BR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        employee0_.emp_no as emp_no1_0_0_,</a:t>
            </a:r>
          </a:p>
          <a:p>
            <a:pPr marL="0" indent="0" algn="l">
              <a:buNone/>
            </a:pP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        employee0_.emp_name as emp_name2_0_0_,</a:t>
            </a:r>
          </a:p>
          <a:p>
            <a:pPr marL="0" indent="0" algn="l">
              <a:buNone/>
            </a:pP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        employee0_.emp_sal as emp_sal3_0_0_ 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    from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        Employee employee0_ 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    where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        employee0_.emp_no=?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EmpNo:1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EmpName:emp-1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EmpSal:1000.0</a:t>
            </a:r>
            <a:endParaRPr lang="en-US" sz="2400" b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0156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Removing Objects From Cache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Though</a:t>
            </a:r>
            <a:r>
              <a:rPr lang="en-IN" sz="2400" dirty="0">
                <a:latin typeface="Corbel" panose="020B0503020204020204" pitchFamily="34" charset="0"/>
              </a:rPr>
              <a:t> we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can not disable </a:t>
            </a:r>
            <a:r>
              <a:rPr lang="en-IN" sz="2400" dirty="0">
                <a:latin typeface="Corbel" panose="020B0503020204020204" pitchFamily="34" charset="0"/>
              </a:rPr>
              <a:t>the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first level cache </a:t>
            </a:r>
            <a:r>
              <a:rPr lang="en-IN" sz="2400" dirty="0">
                <a:latin typeface="Corbel" panose="020B0503020204020204" pitchFamily="34" charset="0"/>
              </a:rPr>
              <a:t>in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Hibernate</a:t>
            </a:r>
            <a:r>
              <a:rPr lang="en-IN" sz="2400" dirty="0">
                <a:latin typeface="Corbel" panose="020B0503020204020204" pitchFamily="34" charset="0"/>
              </a:rPr>
              <a:t>, but we can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certainly remove </a:t>
            </a:r>
            <a:r>
              <a:rPr lang="en-IN" sz="2400" dirty="0">
                <a:latin typeface="Corbel" panose="020B0503020204020204" pitchFamily="34" charset="0"/>
              </a:rPr>
              <a:t>some of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objects</a:t>
            </a:r>
            <a:r>
              <a:rPr lang="en-IN" sz="2400" dirty="0">
                <a:latin typeface="Corbel" panose="020B0503020204020204" pitchFamily="34" charset="0"/>
              </a:rPr>
              <a:t> from it </a:t>
            </a:r>
            <a:r>
              <a:rPr lang="en-IN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when needed. </a:t>
            </a:r>
          </a:p>
          <a:p>
            <a:pPr fontAlgn="base"/>
            <a:endParaRPr lang="en-IN" sz="2400" dirty="0">
              <a:latin typeface="Corbel" panose="020B0503020204020204" pitchFamily="34" charset="0"/>
            </a:endParaRPr>
          </a:p>
          <a:p>
            <a:pPr fontAlgn="base"/>
            <a:endParaRPr lang="en-IN" sz="2400" dirty="0">
              <a:latin typeface="Corbel" panose="020B0503020204020204" pitchFamily="34" charset="0"/>
            </a:endParaRPr>
          </a:p>
          <a:p>
            <a:pPr fontAlgn="base"/>
            <a:endParaRPr lang="en-IN" sz="2400" dirty="0">
              <a:latin typeface="Corbel" panose="020B0503020204020204" pitchFamily="34" charset="0"/>
            </a:endParaRPr>
          </a:p>
          <a:p>
            <a:pPr fontAlgn="base"/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This is done </a:t>
            </a:r>
            <a:r>
              <a:rPr lang="en-IN" sz="2400" dirty="0">
                <a:latin typeface="Corbel" panose="020B0503020204020204" pitchFamily="34" charset="0"/>
              </a:rPr>
              <a:t>using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two methods </a:t>
            </a:r>
            <a:r>
              <a:rPr lang="en-IN" sz="2400" dirty="0">
                <a:latin typeface="Corbel" panose="020B0503020204020204" pitchFamily="34" charset="0"/>
              </a:rPr>
              <a:t>:</a:t>
            </a:r>
          </a:p>
          <a:p>
            <a:pPr lvl="1" fontAlgn="base"/>
            <a:r>
              <a:rPr lang="en-IN" b="1" dirty="0">
                <a:solidFill>
                  <a:srgbClr val="C00000"/>
                </a:solidFill>
                <a:latin typeface="Corbel" panose="020B0503020204020204" pitchFamily="34" charset="0"/>
              </a:rPr>
              <a:t>evict()</a:t>
            </a:r>
          </a:p>
          <a:p>
            <a:pPr lvl="1" fontAlgn="base"/>
            <a:r>
              <a:rPr lang="en-IN" b="1" dirty="0">
                <a:solidFill>
                  <a:srgbClr val="C00000"/>
                </a:solidFill>
                <a:latin typeface="Corbel" panose="020B0503020204020204" pitchFamily="34" charset="0"/>
              </a:rPr>
              <a:t>clear()</a:t>
            </a:r>
          </a:p>
          <a:p>
            <a:endParaRPr lang="en-US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8650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Removing Objects From Cache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sz="2400" dirty="0">
                <a:latin typeface="Corbel" panose="020B0503020204020204" pitchFamily="34" charset="0"/>
              </a:rPr>
              <a:t>Here 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evict() </a:t>
            </a:r>
            <a:r>
              <a:rPr lang="en-IN" sz="2400" dirty="0">
                <a:latin typeface="Corbel" panose="020B0503020204020204" pitchFamily="34" charset="0"/>
              </a:rPr>
              <a:t>is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used to remove </a:t>
            </a:r>
            <a:r>
              <a:rPr lang="en-IN" sz="2400" dirty="0">
                <a:latin typeface="Corbel" panose="020B0503020204020204" pitchFamily="34" charset="0"/>
              </a:rPr>
              <a:t>a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particular object </a:t>
            </a:r>
            <a:r>
              <a:rPr lang="en-IN" sz="2400" dirty="0">
                <a:latin typeface="Corbel" panose="020B0503020204020204" pitchFamily="34" charset="0"/>
              </a:rPr>
              <a:t>from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cache</a:t>
            </a:r>
            <a:r>
              <a:rPr lang="en-IN" sz="2400" dirty="0">
                <a:latin typeface="Corbel" panose="020B0503020204020204" pitchFamily="34" charset="0"/>
              </a:rPr>
              <a:t>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associated with session</a:t>
            </a:r>
            <a:r>
              <a:rPr lang="en-IN" sz="2400" dirty="0">
                <a:latin typeface="Corbel" panose="020B0503020204020204" pitchFamily="34" charset="0"/>
              </a:rPr>
              <a:t>, and 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clear() </a:t>
            </a:r>
            <a:r>
              <a:rPr lang="en-IN" sz="2400" dirty="0">
                <a:latin typeface="Corbel" panose="020B0503020204020204" pitchFamily="34" charset="0"/>
              </a:rPr>
              <a:t>method is used to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remove all cached objects </a:t>
            </a:r>
            <a:r>
              <a:rPr lang="en-IN" sz="2400" dirty="0">
                <a:latin typeface="Corbel" panose="020B0503020204020204" pitchFamily="34" charset="0"/>
              </a:rPr>
              <a:t>associated with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session</a:t>
            </a:r>
            <a:r>
              <a:rPr lang="en-IN" sz="2400" dirty="0">
                <a:latin typeface="Corbel" panose="020B0503020204020204" pitchFamily="34" charset="0"/>
              </a:rPr>
              <a:t>. </a:t>
            </a:r>
          </a:p>
          <a:p>
            <a:pPr fontAlgn="base"/>
            <a:endParaRPr lang="en-IN" sz="2400" dirty="0">
              <a:latin typeface="Corbel" panose="020B0503020204020204" pitchFamily="34" charset="0"/>
            </a:endParaRPr>
          </a:p>
          <a:p>
            <a:pPr fontAlgn="base"/>
            <a:endParaRPr lang="en-IN" sz="2400" dirty="0">
              <a:latin typeface="Corbel" panose="020B0503020204020204" pitchFamily="34" charset="0"/>
            </a:endParaRPr>
          </a:p>
          <a:p>
            <a:pPr fontAlgn="base"/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fontAlgn="base"/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So they are </a:t>
            </a:r>
            <a:r>
              <a:rPr lang="en-IN" sz="2400" dirty="0">
                <a:latin typeface="Corbel" panose="020B0503020204020204" pitchFamily="34" charset="0"/>
              </a:rPr>
              <a:t>essentially like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remove one </a:t>
            </a:r>
            <a:r>
              <a:rPr lang="en-IN" sz="2400" dirty="0">
                <a:latin typeface="Corbel" panose="020B0503020204020204" pitchFamily="34" charset="0"/>
              </a:rPr>
              <a:t>and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remove all</a:t>
            </a:r>
            <a:r>
              <a:rPr lang="en-IN" sz="2400" dirty="0">
                <a:latin typeface="Corbel" panose="020B0503020204020204" pitchFamily="34" charset="0"/>
              </a:rPr>
              <a:t>.</a:t>
            </a:r>
          </a:p>
          <a:p>
            <a:pPr>
              <a:buNone/>
            </a:pPr>
            <a:endParaRPr lang="en-IN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6768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Example 3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Session 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sf.openSession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2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("Calling get first time");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Employee e=(Employee)</a:t>
            </a:r>
            <a:r>
              <a:rPr lang="en-US" sz="22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sess.get</a:t>
            </a:r>
            <a:r>
              <a:rPr lang="en-US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Employee.class</a:t>
            </a:r>
            <a:r>
              <a:rPr lang="en-US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, 1);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if(e!=null) {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EmpNo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:"+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e.getEmpNo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EmpName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:"+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e.getEmpName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EmpSal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:"+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e.getEmpSal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2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("Calling get second time!");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	e=(Employee)</a:t>
            </a:r>
            <a:r>
              <a:rPr lang="en-US" sz="22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sess.get</a:t>
            </a:r>
            <a:r>
              <a:rPr lang="en-US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Employee.class</a:t>
            </a:r>
            <a:r>
              <a:rPr lang="en-US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, 1);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EmpNo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:"+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e.getEmpNo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EmpName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:"+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e.getEmpName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EmpSal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:"+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e.getEmpSal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sess.evict</a:t>
            </a:r>
            <a:r>
              <a:rPr lang="en-US" sz="2200" b="1" dirty="0">
                <a:solidFill>
                  <a:srgbClr val="00B050"/>
                </a:solidFill>
                <a:latin typeface="Consolas" panose="020B0609020204030204" pitchFamily="49" charset="0"/>
              </a:rPr>
              <a:t>(e);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2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("Calling get third time!");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	e=(Employee)</a:t>
            </a:r>
            <a:r>
              <a:rPr lang="en-US" sz="22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sess.get</a:t>
            </a:r>
            <a:r>
              <a:rPr lang="en-US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Employee.class</a:t>
            </a:r>
            <a:r>
              <a:rPr lang="en-US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, 1);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EmpNo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:"+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e.getEmpNo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EmpName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:"+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e.getEmpName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EmpSal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:"+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e.getEmpSal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("No 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recprd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of employee  found!");</a:t>
            </a:r>
          </a:p>
          <a:p>
            <a:endParaRPr lang="en-US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0957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rbel" pitchFamily="34" charset="0"/>
              </a:rPr>
              <a:t>Today’s Agenda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514350" indent="-514350">
              <a:buNone/>
            </a:pPr>
            <a:r>
              <a:rPr lang="en-US" sz="2800" b="1" dirty="0">
                <a:latin typeface="Corbel" pitchFamily="34" charset="0"/>
              </a:rPr>
              <a:t>Hibernate Caching-Part 1</a:t>
            </a: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Introduction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What Is Caching ?</a:t>
            </a: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Types Of Cache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First Level Cache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Removing Objects From Cache</a:t>
            </a:r>
            <a:endParaRPr lang="en-US" sz="2300" dirty="0">
              <a:solidFill>
                <a:srgbClr val="00B05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Output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 algn="l">
              <a:buNone/>
            </a:pPr>
            <a:r>
              <a:rPr lang="en-IN" sz="900" b="1" dirty="0">
                <a:solidFill>
                  <a:srgbClr val="C00000"/>
                </a:solidFill>
                <a:latin typeface="Consolas" panose="020B0609020204030204" pitchFamily="49" charset="0"/>
              </a:rPr>
              <a:t>Calling get first time</a:t>
            </a:r>
          </a:p>
          <a:p>
            <a:pPr marL="0" indent="0" algn="l">
              <a:buNone/>
            </a:pPr>
            <a:r>
              <a:rPr lang="en-IN" sz="900" b="1" dirty="0">
                <a:solidFill>
                  <a:srgbClr val="0070C0"/>
                </a:solidFill>
                <a:latin typeface="Consolas" panose="020B0609020204030204" pitchFamily="49" charset="0"/>
              </a:rPr>
              <a:t>Hibernate: </a:t>
            </a:r>
          </a:p>
          <a:p>
            <a:pPr marL="0" indent="0" algn="l">
              <a:buNone/>
            </a:pPr>
            <a:r>
              <a:rPr lang="en-IN" sz="900" b="1" dirty="0">
                <a:solidFill>
                  <a:srgbClr val="0070C0"/>
                </a:solidFill>
                <a:latin typeface="Consolas" panose="020B0609020204030204" pitchFamily="49" charset="0"/>
              </a:rPr>
              <a:t>    select</a:t>
            </a:r>
          </a:p>
          <a:p>
            <a:pPr marL="0" indent="0" algn="l">
              <a:buNone/>
            </a:pPr>
            <a:r>
              <a:rPr lang="pt-BR" sz="900" b="1" dirty="0">
                <a:solidFill>
                  <a:srgbClr val="0070C0"/>
                </a:solidFill>
                <a:latin typeface="Consolas" panose="020B0609020204030204" pitchFamily="49" charset="0"/>
              </a:rPr>
              <a:t>        employee0_.emp_no as emp_no1_0_0_,</a:t>
            </a:r>
          </a:p>
          <a:p>
            <a:pPr marL="0" indent="0" algn="l">
              <a:buNone/>
            </a:pPr>
            <a:r>
              <a:rPr lang="en-US" sz="900" b="1" dirty="0">
                <a:solidFill>
                  <a:srgbClr val="0070C0"/>
                </a:solidFill>
                <a:latin typeface="Consolas" panose="020B0609020204030204" pitchFamily="49" charset="0"/>
              </a:rPr>
              <a:t>        employee0_.emp_name as emp_name2_0_0_,</a:t>
            </a:r>
          </a:p>
          <a:p>
            <a:pPr marL="0" indent="0" algn="l">
              <a:buNone/>
            </a:pPr>
            <a:r>
              <a:rPr lang="en-US" sz="900" b="1" dirty="0">
                <a:solidFill>
                  <a:srgbClr val="0070C0"/>
                </a:solidFill>
                <a:latin typeface="Consolas" panose="020B0609020204030204" pitchFamily="49" charset="0"/>
              </a:rPr>
              <a:t>        employee0_.emp_sal as emp_sal3_0_0_ </a:t>
            </a:r>
          </a:p>
          <a:p>
            <a:pPr marL="0" indent="0" algn="l">
              <a:buNone/>
            </a:pPr>
            <a:r>
              <a:rPr lang="en-IN" sz="900" b="1" dirty="0">
                <a:solidFill>
                  <a:srgbClr val="0070C0"/>
                </a:solidFill>
                <a:latin typeface="Consolas" panose="020B0609020204030204" pitchFamily="49" charset="0"/>
              </a:rPr>
              <a:t>    from</a:t>
            </a:r>
          </a:p>
          <a:p>
            <a:pPr marL="0" indent="0" algn="l">
              <a:buNone/>
            </a:pPr>
            <a:r>
              <a:rPr lang="en-IN" sz="900" b="1" dirty="0">
                <a:solidFill>
                  <a:srgbClr val="0070C0"/>
                </a:solidFill>
                <a:latin typeface="Consolas" panose="020B0609020204030204" pitchFamily="49" charset="0"/>
              </a:rPr>
              <a:t>        Employee employee0_ </a:t>
            </a:r>
          </a:p>
          <a:p>
            <a:pPr marL="0" indent="0" algn="l">
              <a:buNone/>
            </a:pPr>
            <a:r>
              <a:rPr lang="en-IN" sz="900" b="1" dirty="0">
                <a:solidFill>
                  <a:srgbClr val="0070C0"/>
                </a:solidFill>
                <a:latin typeface="Consolas" panose="020B0609020204030204" pitchFamily="49" charset="0"/>
              </a:rPr>
              <a:t>    where</a:t>
            </a:r>
          </a:p>
          <a:p>
            <a:pPr marL="0" indent="0" algn="l">
              <a:buNone/>
            </a:pPr>
            <a:r>
              <a:rPr lang="en-IN" sz="900" b="1" dirty="0">
                <a:solidFill>
                  <a:srgbClr val="0070C0"/>
                </a:solidFill>
                <a:latin typeface="Consolas" panose="020B0609020204030204" pitchFamily="49" charset="0"/>
              </a:rPr>
              <a:t>        employee0_.emp_no=?</a:t>
            </a:r>
          </a:p>
          <a:p>
            <a:pPr marL="0" indent="0" algn="l">
              <a:buNone/>
            </a:pPr>
            <a:r>
              <a:rPr lang="en-IN" sz="900" b="1" dirty="0">
                <a:solidFill>
                  <a:srgbClr val="00B050"/>
                </a:solidFill>
                <a:latin typeface="Consolas" panose="020B0609020204030204" pitchFamily="49" charset="0"/>
              </a:rPr>
              <a:t>EmpNo:1</a:t>
            </a:r>
          </a:p>
          <a:p>
            <a:pPr marL="0" indent="0" algn="l">
              <a:buNone/>
            </a:pPr>
            <a:r>
              <a:rPr lang="en-IN" sz="900" b="1" dirty="0">
                <a:solidFill>
                  <a:srgbClr val="00B050"/>
                </a:solidFill>
                <a:latin typeface="Consolas" panose="020B0609020204030204" pitchFamily="49" charset="0"/>
              </a:rPr>
              <a:t>EmpName:emp-1</a:t>
            </a:r>
          </a:p>
          <a:p>
            <a:pPr marL="0" indent="0" algn="l">
              <a:buNone/>
            </a:pPr>
            <a:r>
              <a:rPr lang="en-IN" sz="900" b="1" dirty="0">
                <a:solidFill>
                  <a:srgbClr val="00B050"/>
                </a:solidFill>
                <a:latin typeface="Consolas" panose="020B0609020204030204" pitchFamily="49" charset="0"/>
              </a:rPr>
              <a:t>EmpSal:1000.0</a:t>
            </a:r>
          </a:p>
          <a:p>
            <a:pPr marL="0" indent="0" algn="l">
              <a:buNone/>
            </a:pPr>
            <a:r>
              <a:rPr lang="en-IN" sz="900" b="1" dirty="0">
                <a:solidFill>
                  <a:srgbClr val="C00000"/>
                </a:solidFill>
                <a:latin typeface="Consolas" panose="020B0609020204030204" pitchFamily="49" charset="0"/>
              </a:rPr>
              <a:t>Calling get second time!</a:t>
            </a:r>
          </a:p>
          <a:p>
            <a:pPr marL="0" indent="0" algn="l">
              <a:buNone/>
            </a:pPr>
            <a:r>
              <a:rPr lang="en-IN" sz="900" b="1" dirty="0">
                <a:solidFill>
                  <a:srgbClr val="00B050"/>
                </a:solidFill>
                <a:latin typeface="Consolas" panose="020B0609020204030204" pitchFamily="49" charset="0"/>
              </a:rPr>
              <a:t>EmpNo:1</a:t>
            </a:r>
          </a:p>
          <a:p>
            <a:pPr marL="0" indent="0" algn="l">
              <a:buNone/>
            </a:pPr>
            <a:r>
              <a:rPr lang="en-IN" sz="900" b="1" dirty="0">
                <a:solidFill>
                  <a:srgbClr val="00B050"/>
                </a:solidFill>
                <a:latin typeface="Consolas" panose="020B0609020204030204" pitchFamily="49" charset="0"/>
              </a:rPr>
              <a:t>EmpName:emp-1</a:t>
            </a:r>
          </a:p>
          <a:p>
            <a:pPr marL="0" indent="0" algn="l">
              <a:buNone/>
            </a:pPr>
            <a:r>
              <a:rPr lang="en-IN" sz="900" b="1" dirty="0">
                <a:solidFill>
                  <a:srgbClr val="00B050"/>
                </a:solidFill>
                <a:latin typeface="Consolas" panose="020B0609020204030204" pitchFamily="49" charset="0"/>
              </a:rPr>
              <a:t>EmpSal:1000.0</a:t>
            </a:r>
          </a:p>
          <a:p>
            <a:pPr marL="0" indent="0" algn="l">
              <a:buNone/>
            </a:pPr>
            <a:r>
              <a:rPr lang="en-IN" sz="900" b="1" dirty="0">
                <a:solidFill>
                  <a:srgbClr val="C00000"/>
                </a:solidFill>
                <a:latin typeface="Consolas" panose="020B0609020204030204" pitchFamily="49" charset="0"/>
              </a:rPr>
              <a:t>Calling get third time!</a:t>
            </a:r>
          </a:p>
          <a:p>
            <a:pPr marL="0" indent="0" algn="l">
              <a:buNone/>
            </a:pPr>
            <a:r>
              <a:rPr lang="en-IN" sz="900" b="1" dirty="0">
                <a:solidFill>
                  <a:srgbClr val="0070C0"/>
                </a:solidFill>
                <a:latin typeface="Consolas" panose="020B0609020204030204" pitchFamily="49" charset="0"/>
              </a:rPr>
              <a:t>Hibernate: </a:t>
            </a:r>
          </a:p>
          <a:p>
            <a:pPr marL="0" indent="0" algn="l">
              <a:buNone/>
            </a:pPr>
            <a:r>
              <a:rPr lang="en-IN" sz="900" b="1" dirty="0">
                <a:solidFill>
                  <a:srgbClr val="0070C0"/>
                </a:solidFill>
                <a:latin typeface="Consolas" panose="020B0609020204030204" pitchFamily="49" charset="0"/>
              </a:rPr>
              <a:t>    select</a:t>
            </a:r>
          </a:p>
          <a:p>
            <a:pPr marL="0" indent="0" algn="l">
              <a:buNone/>
            </a:pPr>
            <a:r>
              <a:rPr lang="pt-BR" sz="900" b="1" dirty="0">
                <a:solidFill>
                  <a:srgbClr val="0070C0"/>
                </a:solidFill>
                <a:latin typeface="Consolas" panose="020B0609020204030204" pitchFamily="49" charset="0"/>
              </a:rPr>
              <a:t>        employee0_.emp_no as emp_no1_0_0_,</a:t>
            </a:r>
          </a:p>
          <a:p>
            <a:pPr marL="0" indent="0" algn="l">
              <a:buNone/>
            </a:pPr>
            <a:r>
              <a:rPr lang="en-US" sz="900" b="1" dirty="0">
                <a:solidFill>
                  <a:srgbClr val="0070C0"/>
                </a:solidFill>
                <a:latin typeface="Consolas" panose="020B0609020204030204" pitchFamily="49" charset="0"/>
              </a:rPr>
              <a:t>        employee0_.emp_name as emp_name2_0_0_,</a:t>
            </a:r>
          </a:p>
          <a:p>
            <a:pPr marL="0" indent="0" algn="l">
              <a:buNone/>
            </a:pPr>
            <a:r>
              <a:rPr lang="en-US" sz="900" b="1" dirty="0">
                <a:solidFill>
                  <a:srgbClr val="0070C0"/>
                </a:solidFill>
                <a:latin typeface="Consolas" panose="020B0609020204030204" pitchFamily="49" charset="0"/>
              </a:rPr>
              <a:t>        employee0_.emp_sal as emp_sal3_0_0_ </a:t>
            </a:r>
          </a:p>
          <a:p>
            <a:pPr marL="0" indent="0" algn="l">
              <a:buNone/>
            </a:pPr>
            <a:r>
              <a:rPr lang="en-IN" sz="900" b="1" dirty="0">
                <a:solidFill>
                  <a:srgbClr val="0070C0"/>
                </a:solidFill>
                <a:latin typeface="Consolas" panose="020B0609020204030204" pitchFamily="49" charset="0"/>
              </a:rPr>
              <a:t>    from</a:t>
            </a:r>
          </a:p>
          <a:p>
            <a:pPr marL="0" indent="0" algn="l">
              <a:buNone/>
            </a:pPr>
            <a:r>
              <a:rPr lang="en-IN" sz="900" b="1" dirty="0">
                <a:solidFill>
                  <a:srgbClr val="0070C0"/>
                </a:solidFill>
                <a:latin typeface="Consolas" panose="020B0609020204030204" pitchFamily="49" charset="0"/>
              </a:rPr>
              <a:t>        Employee employee0_ </a:t>
            </a:r>
          </a:p>
          <a:p>
            <a:pPr marL="0" indent="0" algn="l">
              <a:buNone/>
            </a:pPr>
            <a:r>
              <a:rPr lang="en-IN" sz="900" b="1" dirty="0">
                <a:solidFill>
                  <a:srgbClr val="0070C0"/>
                </a:solidFill>
                <a:latin typeface="Consolas" panose="020B0609020204030204" pitchFamily="49" charset="0"/>
              </a:rPr>
              <a:t>    where</a:t>
            </a:r>
          </a:p>
          <a:p>
            <a:pPr marL="0" indent="0" algn="l">
              <a:buNone/>
            </a:pPr>
            <a:r>
              <a:rPr lang="en-IN" sz="900" b="1" dirty="0">
                <a:solidFill>
                  <a:srgbClr val="0070C0"/>
                </a:solidFill>
                <a:latin typeface="Consolas" panose="020B0609020204030204" pitchFamily="49" charset="0"/>
              </a:rPr>
              <a:t>        employee0_.emp_no=?</a:t>
            </a:r>
          </a:p>
          <a:p>
            <a:pPr marL="0" indent="0" algn="l">
              <a:buNone/>
            </a:pPr>
            <a:r>
              <a:rPr lang="en-IN" sz="900" b="1" dirty="0">
                <a:solidFill>
                  <a:srgbClr val="00B050"/>
                </a:solidFill>
                <a:latin typeface="Consolas" panose="020B0609020204030204" pitchFamily="49" charset="0"/>
              </a:rPr>
              <a:t>EmpNo:1</a:t>
            </a:r>
          </a:p>
          <a:p>
            <a:pPr marL="0" indent="0" algn="l">
              <a:buNone/>
            </a:pPr>
            <a:r>
              <a:rPr lang="en-IN" sz="900" b="1" dirty="0">
                <a:solidFill>
                  <a:srgbClr val="00B050"/>
                </a:solidFill>
                <a:latin typeface="Consolas" panose="020B0609020204030204" pitchFamily="49" charset="0"/>
              </a:rPr>
              <a:t>EmpName:emp-1</a:t>
            </a:r>
          </a:p>
          <a:p>
            <a:pPr marL="0" indent="0" algn="l">
              <a:buNone/>
            </a:pPr>
            <a:r>
              <a:rPr lang="en-IN" sz="900" b="1" dirty="0">
                <a:solidFill>
                  <a:srgbClr val="00B050"/>
                </a:solidFill>
                <a:latin typeface="Consolas" panose="020B0609020204030204" pitchFamily="49" charset="0"/>
              </a:rPr>
              <a:t>EmpSal:1000.0</a:t>
            </a:r>
            <a:endParaRPr lang="en-US" sz="900" b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8537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Introduction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While working </a:t>
            </a:r>
            <a:r>
              <a:rPr lang="en-IN" sz="2400" dirty="0">
                <a:latin typeface="Corbel" panose="020B0503020204020204" pitchFamily="34" charset="0"/>
              </a:rPr>
              <a:t>with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Hibernate</a:t>
            </a:r>
            <a:r>
              <a:rPr lang="en-IN" sz="2400" dirty="0">
                <a:latin typeface="Corbel" panose="020B0503020204020204" pitchFamily="34" charset="0"/>
              </a:rPr>
              <a:t> a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major issue </a:t>
            </a:r>
            <a:r>
              <a:rPr lang="en-IN" sz="2400" dirty="0">
                <a:latin typeface="Corbel" panose="020B0503020204020204" pitchFamily="34" charset="0"/>
              </a:rPr>
              <a:t>is it’s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slow speed </a:t>
            </a:r>
            <a:r>
              <a:rPr lang="en-IN" sz="2400" dirty="0">
                <a:latin typeface="Corbel" panose="020B0503020204020204" pitchFamily="34" charset="0"/>
              </a:rPr>
              <a:t>which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results</a:t>
            </a:r>
            <a:r>
              <a:rPr lang="en-IN" sz="2400" dirty="0">
                <a:latin typeface="Corbel" panose="020B0503020204020204" pitchFamily="34" charset="0"/>
              </a:rPr>
              <a:t> into </a:t>
            </a:r>
            <a:r>
              <a:rPr lang="en-IN" sz="2400" b="1" u="sng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performance degradation.</a:t>
            </a:r>
          </a:p>
          <a:p>
            <a:endParaRPr lang="en-IN" sz="2400" b="1" u="sng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This is because </a:t>
            </a:r>
            <a:r>
              <a:rPr lang="en-IN" sz="2400" dirty="0">
                <a:latin typeface="Corbel" panose="020B0503020204020204" pitchFamily="34" charset="0"/>
              </a:rPr>
              <a:t>while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interacting</a:t>
            </a:r>
            <a:r>
              <a:rPr lang="en-IN" sz="2400" dirty="0">
                <a:solidFill>
                  <a:srgbClr val="7030A0"/>
                </a:solidFill>
                <a:latin typeface="Corbel" panose="020B0503020204020204" pitchFamily="34" charset="0"/>
              </a:rPr>
              <a:t> </a:t>
            </a:r>
            <a:r>
              <a:rPr lang="en-IN" sz="2400" dirty="0">
                <a:latin typeface="Corbel" panose="020B0503020204020204" pitchFamily="34" charset="0"/>
              </a:rPr>
              <a:t>with the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database</a:t>
            </a:r>
            <a:r>
              <a:rPr lang="en-IN" sz="2400" dirty="0">
                <a:latin typeface="Corbel" panose="020B0503020204020204" pitchFamily="34" charset="0"/>
              </a:rPr>
              <a:t> ,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hibernate </a:t>
            </a:r>
            <a:r>
              <a:rPr lang="en-IN" sz="2400" dirty="0">
                <a:latin typeface="Corbel" panose="020B0503020204020204" pitchFamily="34" charset="0"/>
              </a:rPr>
              <a:t>issues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many queries</a:t>
            </a:r>
            <a:r>
              <a:rPr lang="en-IN" sz="2400" dirty="0">
                <a:latin typeface="Corbel" panose="020B0503020204020204" pitchFamily="34" charset="0"/>
              </a:rPr>
              <a:t>.</a:t>
            </a:r>
          </a:p>
          <a:p>
            <a:endParaRPr lang="en-IN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841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Introduction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Corbel" panose="020B0503020204020204" pitchFamily="34" charset="0"/>
              </a:rPr>
              <a:t>So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more number of queries </a:t>
            </a:r>
            <a:r>
              <a:rPr lang="en-IN" sz="2400" dirty="0">
                <a:latin typeface="Corbel" panose="020B0503020204020204" pitchFamily="34" charset="0"/>
              </a:rPr>
              <a:t>, means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more database traffic </a:t>
            </a:r>
            <a:r>
              <a:rPr lang="en-IN" sz="2400" dirty="0">
                <a:latin typeface="Corbel" panose="020B0503020204020204" pitchFamily="34" charset="0"/>
              </a:rPr>
              <a:t>and thus a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slowdown</a:t>
            </a:r>
            <a:r>
              <a:rPr lang="en-IN" sz="2400" dirty="0">
                <a:latin typeface="Corbel" panose="020B0503020204020204" pitchFamily="34" charset="0"/>
              </a:rPr>
              <a:t> in the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speed of application</a:t>
            </a:r>
            <a:r>
              <a:rPr lang="en-IN" sz="2400" dirty="0">
                <a:latin typeface="Corbel" panose="020B0503020204020204" pitchFamily="34" charset="0"/>
              </a:rPr>
              <a:t>.</a:t>
            </a:r>
          </a:p>
          <a:p>
            <a:endParaRPr lang="en-IN" sz="2400" b="1" dirty="0">
              <a:latin typeface="Corbel" panose="020B0503020204020204" pitchFamily="34" charset="0"/>
            </a:endParaRPr>
          </a:p>
          <a:p>
            <a:endParaRPr lang="en-IN" sz="2400" b="1" dirty="0">
              <a:latin typeface="Corbel" panose="020B0503020204020204" pitchFamily="34" charset="0"/>
            </a:endParaRPr>
          </a:p>
          <a:p>
            <a:r>
              <a:rPr lang="en-IN" sz="2400" dirty="0">
                <a:latin typeface="Corbel" panose="020B0503020204020204" pitchFamily="34" charset="0"/>
              </a:rPr>
              <a:t>So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some techniques </a:t>
            </a:r>
            <a:r>
              <a:rPr lang="en-IN" sz="2400" dirty="0">
                <a:latin typeface="Corbel" panose="020B0503020204020204" pitchFamily="34" charset="0"/>
              </a:rPr>
              <a:t>are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necessary</a:t>
            </a:r>
            <a:r>
              <a:rPr lang="en-IN" sz="2400" dirty="0">
                <a:latin typeface="Corbel" panose="020B0503020204020204" pitchFamily="34" charset="0"/>
              </a:rPr>
              <a:t> to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maintain</a:t>
            </a:r>
            <a:r>
              <a:rPr lang="en-IN" sz="2400" dirty="0">
                <a:latin typeface="Corbel" panose="020B0503020204020204" pitchFamily="34" charset="0"/>
              </a:rPr>
              <a:t> its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performance</a:t>
            </a:r>
            <a:r>
              <a:rPr lang="en-IN" sz="2400" dirty="0">
                <a:latin typeface="Corbel" panose="020B0503020204020204" pitchFamily="34" charset="0"/>
              </a:rPr>
              <a:t>. </a:t>
            </a:r>
          </a:p>
          <a:p>
            <a:endParaRPr lang="en-IN" sz="2400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endParaRPr lang="en-IN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Hibernate Caching </a:t>
            </a:r>
            <a:r>
              <a:rPr lang="en-IN" sz="2400" dirty="0">
                <a:latin typeface="Corbel" panose="020B0503020204020204" pitchFamily="34" charset="0"/>
              </a:rPr>
              <a:t>is the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best technique </a:t>
            </a:r>
            <a:r>
              <a:rPr lang="en-IN" sz="2400" dirty="0">
                <a:latin typeface="Corbel" panose="020B0503020204020204" pitchFamily="34" charset="0"/>
              </a:rPr>
              <a:t>to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solve</a:t>
            </a:r>
            <a:r>
              <a:rPr lang="en-IN" sz="2400" dirty="0">
                <a:latin typeface="Corbel" panose="020B0503020204020204" pitchFamily="34" charset="0"/>
              </a:rPr>
              <a:t> this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problem</a:t>
            </a:r>
            <a:r>
              <a:rPr lang="en-IN" sz="2400" b="1" dirty="0">
                <a:latin typeface="Corbel" panose="020B0503020204020204" pitchFamily="34" charset="0"/>
              </a:rPr>
              <a:t>. </a:t>
            </a:r>
          </a:p>
          <a:p>
            <a:endParaRPr lang="en-IN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302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What Is Caching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Caching</a:t>
            </a:r>
            <a:r>
              <a:rPr lang="en-IN" sz="2400" dirty="0">
                <a:latin typeface="Corbel" panose="020B0503020204020204" pitchFamily="34" charset="0"/>
              </a:rPr>
              <a:t> is nothing but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some buffer </a:t>
            </a:r>
            <a:r>
              <a:rPr lang="en-IN" sz="2400" dirty="0">
                <a:latin typeface="Corbel" panose="020B0503020204020204" pitchFamily="34" charset="0"/>
              </a:rPr>
              <a:t>where a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record </a:t>
            </a:r>
            <a:r>
              <a:rPr lang="en-IN" sz="2400" dirty="0">
                <a:latin typeface="Corbel" panose="020B0503020204020204" pitchFamily="34" charset="0"/>
              </a:rPr>
              <a:t>is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stored </a:t>
            </a:r>
            <a:r>
              <a:rPr lang="en-IN" sz="2400" dirty="0">
                <a:latin typeface="Corbel" panose="020B0503020204020204" pitchFamily="34" charset="0"/>
              </a:rPr>
              <a:t>when </a:t>
            </a:r>
            <a:r>
              <a:rPr lang="en-IN" sz="2400" b="1" u="sng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first time retrieved </a:t>
            </a:r>
            <a:r>
              <a:rPr lang="en-IN" sz="2400" dirty="0">
                <a:latin typeface="Corbel" panose="020B0503020204020204" pitchFamily="34" charset="0"/>
              </a:rPr>
              <a:t>from the </a:t>
            </a:r>
            <a:r>
              <a:rPr lang="en-IN" sz="2400" b="1" u="sng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database.</a:t>
            </a:r>
            <a:r>
              <a:rPr lang="en-IN" sz="2400" dirty="0">
                <a:latin typeface="Corbel" panose="020B0503020204020204" pitchFamily="34" charset="0"/>
              </a:rPr>
              <a:t> 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r>
              <a:rPr lang="en-IN" sz="2400" dirty="0">
                <a:latin typeface="Corbel" panose="020B0503020204020204" pitchFamily="34" charset="0"/>
              </a:rPr>
              <a:t>When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second time </a:t>
            </a:r>
            <a:r>
              <a:rPr lang="en-IN" sz="2400" dirty="0">
                <a:latin typeface="Corbel" panose="020B0503020204020204" pitchFamily="34" charset="0"/>
              </a:rPr>
              <a:t>the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same record </a:t>
            </a:r>
            <a:r>
              <a:rPr lang="en-IN" sz="2400" dirty="0">
                <a:latin typeface="Corbel" panose="020B0503020204020204" pitchFamily="34" charset="0"/>
              </a:rPr>
              <a:t>is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needed</a:t>
            </a:r>
            <a:r>
              <a:rPr lang="en-IN" sz="2400" dirty="0">
                <a:latin typeface="Corbel" panose="020B0503020204020204" pitchFamily="34" charset="0"/>
              </a:rPr>
              <a:t> ,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Hibernate</a:t>
            </a:r>
            <a:r>
              <a:rPr lang="en-IN" sz="2400" dirty="0">
                <a:latin typeface="Corbel" panose="020B0503020204020204" pitchFamily="34" charset="0"/>
              </a:rPr>
              <a:t> does not access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database</a:t>
            </a:r>
            <a:r>
              <a:rPr lang="en-IN" sz="2400" dirty="0">
                <a:latin typeface="Corbel" panose="020B0503020204020204" pitchFamily="34" charset="0"/>
              </a:rPr>
              <a:t> and instead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reads</a:t>
            </a:r>
            <a:r>
              <a:rPr lang="en-IN" sz="2400" dirty="0">
                <a:latin typeface="Corbel" panose="020B0503020204020204" pitchFamily="34" charset="0"/>
              </a:rPr>
              <a:t> from the 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cache</a:t>
            </a:r>
            <a:r>
              <a:rPr lang="en-IN" sz="2400" dirty="0">
                <a:solidFill>
                  <a:srgbClr val="C00000"/>
                </a:solidFill>
                <a:latin typeface="Corbel" panose="020B0503020204020204" pitchFamily="34" charset="0"/>
              </a:rPr>
              <a:t>. 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720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What Is Caching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This type </a:t>
            </a:r>
            <a:r>
              <a:rPr lang="en-IN" sz="2400" dirty="0">
                <a:latin typeface="Corbel" panose="020B0503020204020204" pitchFamily="34" charset="0"/>
              </a:rPr>
              <a:t>of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adjustment </a:t>
            </a:r>
            <a:r>
              <a:rPr lang="en-IN" sz="2400" dirty="0">
                <a:latin typeface="Corbel" panose="020B0503020204020204" pitchFamily="34" charset="0"/>
              </a:rPr>
              <a:t>,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decreases</a:t>
            </a:r>
            <a:r>
              <a:rPr lang="en-IN" sz="2400" dirty="0">
                <a:latin typeface="Corbel" panose="020B0503020204020204" pitchFamily="34" charset="0"/>
              </a:rPr>
              <a:t> the </a:t>
            </a:r>
            <a:r>
              <a:rPr lang="en-IN" sz="2400" b="1" u="sng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database hits</a:t>
            </a:r>
            <a:r>
              <a:rPr lang="en-IN" sz="2400" dirty="0">
                <a:latin typeface="Corbel" panose="020B0503020204020204" pitchFamily="34" charset="0"/>
              </a:rPr>
              <a:t>. 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Accessing cache </a:t>
            </a:r>
            <a:r>
              <a:rPr lang="en-IN" sz="2400" dirty="0">
                <a:latin typeface="Corbel" panose="020B0503020204020204" pitchFamily="34" charset="0"/>
              </a:rPr>
              <a:t>is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much faster </a:t>
            </a:r>
            <a:r>
              <a:rPr lang="en-IN" sz="2400" dirty="0">
                <a:latin typeface="Corbel" panose="020B0503020204020204" pitchFamily="34" charset="0"/>
              </a:rPr>
              <a:t>than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accessing the database. </a:t>
            </a:r>
          </a:p>
          <a:p>
            <a:endParaRPr lang="en-IN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591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Types Of Caching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Hibernate</a:t>
            </a:r>
            <a:r>
              <a:rPr lang="en-IN" sz="2400" dirty="0">
                <a:latin typeface="Corbel" panose="020B0503020204020204" pitchFamily="34" charset="0"/>
              </a:rPr>
              <a:t> comes with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two types </a:t>
            </a:r>
            <a:r>
              <a:rPr lang="en-IN" sz="2400" dirty="0">
                <a:latin typeface="Corbel" panose="020B0503020204020204" pitchFamily="34" charset="0"/>
              </a:rPr>
              <a:t>of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cache mechanism</a:t>
            </a:r>
            <a:r>
              <a:rPr lang="en-IN" sz="2400" dirty="0">
                <a:latin typeface="Corbel" panose="020B0503020204020204" pitchFamily="34" charset="0"/>
              </a:rPr>
              <a:t>:</a:t>
            </a:r>
          </a:p>
          <a:p>
            <a:pPr>
              <a:buNone/>
            </a:pPr>
            <a:r>
              <a:rPr lang="en-IN" dirty="0">
                <a:latin typeface="Corbel" panose="020B0503020204020204" pitchFamily="34" charset="0"/>
              </a:rPr>
              <a:t> </a:t>
            </a:r>
          </a:p>
          <a:p>
            <a:pPr marL="274320" lvl="1" indent="0">
              <a:buNone/>
            </a:pPr>
            <a:r>
              <a:rPr lang="en-IN" dirty="0">
                <a:latin typeface="Corbel" panose="020B0503020204020204" pitchFamily="34" charset="0"/>
              </a:rPr>
              <a:t> </a:t>
            </a:r>
          </a:p>
          <a:p>
            <a:pPr lvl="1"/>
            <a:r>
              <a:rPr lang="en-IN" b="1" dirty="0">
                <a:solidFill>
                  <a:srgbClr val="7030A0"/>
                </a:solidFill>
                <a:latin typeface="Corbel" panose="020B0503020204020204" pitchFamily="34" charset="0"/>
              </a:rPr>
              <a:t>First-level cache (</a:t>
            </a:r>
            <a:r>
              <a:rPr lang="en-IN" b="1" dirty="0">
                <a:solidFill>
                  <a:schemeClr val="tx1"/>
                </a:solidFill>
                <a:latin typeface="Corbel" panose="020B0503020204020204" pitchFamily="34" charset="0"/>
              </a:rPr>
              <a:t>or </a:t>
            </a:r>
            <a:r>
              <a:rPr lang="en-IN" b="1" dirty="0">
                <a:solidFill>
                  <a:srgbClr val="00B050"/>
                </a:solidFill>
                <a:latin typeface="Corbel" panose="020B0503020204020204" pitchFamily="34" charset="0"/>
              </a:rPr>
              <a:t>Session Cache</a:t>
            </a:r>
            <a:r>
              <a:rPr lang="en-IN" b="1" dirty="0">
                <a:solidFill>
                  <a:srgbClr val="7030A0"/>
                </a:solidFill>
                <a:latin typeface="Corbel" panose="020B0503020204020204" pitchFamily="34" charset="0"/>
              </a:rPr>
              <a:t>) </a:t>
            </a:r>
            <a:r>
              <a:rPr lang="en-IN" dirty="0">
                <a:solidFill>
                  <a:schemeClr val="tx1"/>
                </a:solidFill>
                <a:latin typeface="Corbel" panose="020B0503020204020204" pitchFamily="34" charset="0"/>
              </a:rPr>
              <a:t>and </a:t>
            </a:r>
          </a:p>
          <a:p>
            <a:pPr lvl="1">
              <a:buNone/>
            </a:pPr>
            <a:endParaRPr lang="en-IN" b="1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pPr lvl="1"/>
            <a:endParaRPr lang="en-IN" b="1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pPr lvl="1"/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Second-level cache</a:t>
            </a:r>
            <a:r>
              <a:rPr lang="en-IN" b="1" dirty="0">
                <a:solidFill>
                  <a:srgbClr val="7030A0"/>
                </a:solidFill>
                <a:latin typeface="Corbel" panose="020B0503020204020204" pitchFamily="34" charset="0"/>
              </a:rPr>
              <a:t>(</a:t>
            </a:r>
            <a:r>
              <a:rPr lang="en-IN" b="1" dirty="0">
                <a:solidFill>
                  <a:schemeClr val="tx1"/>
                </a:solidFill>
                <a:latin typeface="Corbel" panose="020B0503020204020204" pitchFamily="34" charset="0"/>
              </a:rPr>
              <a:t>or</a:t>
            </a:r>
            <a:r>
              <a:rPr lang="en-IN" b="1" dirty="0">
                <a:solidFill>
                  <a:srgbClr val="7030A0"/>
                </a:solidFill>
                <a:latin typeface="Corbel" panose="020B0503020204020204" pitchFamily="34" charset="0"/>
              </a:rPr>
              <a:t> </a:t>
            </a:r>
            <a:r>
              <a:rPr lang="en-IN" b="1" dirty="0">
                <a:solidFill>
                  <a:srgbClr val="002060"/>
                </a:solidFill>
                <a:latin typeface="Corbel" panose="020B0503020204020204" pitchFamily="34" charset="0"/>
              </a:rPr>
              <a:t>Session Factory Cache</a:t>
            </a:r>
            <a:r>
              <a:rPr lang="en-IN" b="1" dirty="0">
                <a:solidFill>
                  <a:srgbClr val="7030A0"/>
                </a:solidFill>
                <a:latin typeface="Corbel" panose="020B0503020204020204" pitchFamily="34" charset="0"/>
              </a:rPr>
              <a:t>)</a:t>
            </a:r>
          </a:p>
          <a:p>
            <a:endParaRPr lang="en-IN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057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First Level Cache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First-level cache </a:t>
            </a:r>
            <a:r>
              <a:rPr lang="en-IN" sz="2400" dirty="0">
                <a:latin typeface="Corbel" panose="020B0503020204020204" pitchFamily="34" charset="0"/>
              </a:rPr>
              <a:t>is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associated </a:t>
            </a:r>
            <a:r>
              <a:rPr lang="en-IN" sz="2400" dirty="0">
                <a:latin typeface="Corbel" panose="020B0503020204020204" pitchFamily="34" charset="0"/>
              </a:rPr>
              <a:t>with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Session</a:t>
            </a:r>
            <a:r>
              <a:rPr lang="en-IN" sz="2400" dirty="0">
                <a:latin typeface="Corbel" panose="020B0503020204020204" pitchFamily="34" charset="0"/>
              </a:rPr>
              <a:t> object.</a:t>
            </a:r>
          </a:p>
          <a:p>
            <a:endParaRPr lang="en-IN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hibernate-first-und-second-level-cache_example.png">
            <a:extLst>
              <a:ext uri="{FF2B5EF4-FFF2-40B4-BE49-F238E27FC236}">
                <a16:creationId xmlns:a16="http://schemas.microsoft.com/office/drawing/2014/main" id="{2116BC4E-9A71-433F-AFFA-A7ACA091CB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786" y="2357430"/>
            <a:ext cx="7643866" cy="379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35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First Level Cache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By default</a:t>
            </a:r>
            <a:r>
              <a:rPr lang="en-IN" sz="2400" dirty="0">
                <a:latin typeface="Corbel" panose="020B0503020204020204" pitchFamily="34" charset="0"/>
              </a:rPr>
              <a:t>, for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each hibernate application</a:t>
            </a:r>
            <a:r>
              <a:rPr lang="en-IN" sz="2400" dirty="0">
                <a:latin typeface="Corbel" panose="020B0503020204020204" pitchFamily="34" charset="0"/>
              </a:rPr>
              <a:t>, the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first level cache </a:t>
            </a:r>
            <a:r>
              <a:rPr lang="en-IN" sz="2400" dirty="0">
                <a:latin typeface="Corbel" panose="020B0503020204020204" pitchFamily="34" charset="0"/>
              </a:rPr>
              <a:t>is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automatically enabled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As a programmer</a:t>
            </a:r>
            <a:r>
              <a:rPr lang="en-IN" sz="2400" dirty="0">
                <a:latin typeface="Corbel" panose="020B0503020204020204" pitchFamily="34" charset="0"/>
              </a:rPr>
              <a:t>, we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do not have </a:t>
            </a:r>
            <a:r>
              <a:rPr lang="en-IN" sz="2400" dirty="0">
                <a:latin typeface="Corbel" panose="020B0503020204020204" pitchFamily="34" charset="0"/>
              </a:rPr>
              <a:t>to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enable</a:t>
            </a:r>
            <a:r>
              <a:rPr lang="en-IN" sz="2400" dirty="0">
                <a:latin typeface="Corbel" panose="020B0503020204020204" pitchFamily="34" charset="0"/>
              </a:rPr>
              <a:t> the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first level cache </a:t>
            </a:r>
            <a:r>
              <a:rPr lang="en-IN" sz="2400" dirty="0">
                <a:latin typeface="Corbel" panose="020B0503020204020204" pitchFamily="34" charset="0"/>
              </a:rPr>
              <a:t>and also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we cannot disable </a:t>
            </a:r>
            <a:r>
              <a:rPr lang="en-IN" sz="2400" dirty="0">
                <a:latin typeface="Corbel" panose="020B0503020204020204" pitchFamily="34" charset="0"/>
              </a:rPr>
              <a:t>this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first level cache</a:t>
            </a:r>
          </a:p>
          <a:p>
            <a:endParaRPr lang="en-US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073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6338</TotalTime>
  <Words>1426</Words>
  <Application>Microsoft Office PowerPoint</Application>
  <PresentationFormat>On-screen Show (4:3)</PresentationFormat>
  <Paragraphs>228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Consolas</vt:lpstr>
      <vt:lpstr>Corbel</vt:lpstr>
      <vt:lpstr>Georgia</vt:lpstr>
      <vt:lpstr>Wingdings</vt:lpstr>
      <vt:lpstr>Wingdings 2</vt:lpstr>
      <vt:lpstr>Civic</vt:lpstr>
      <vt:lpstr>Hibernate Caching-Part 1</vt:lpstr>
      <vt:lpstr>Today’s Agenda</vt:lpstr>
      <vt:lpstr>Introduction</vt:lpstr>
      <vt:lpstr>Introduction</vt:lpstr>
      <vt:lpstr>What Is Caching ?</vt:lpstr>
      <vt:lpstr>What Is Caching ?</vt:lpstr>
      <vt:lpstr>Types Of Caching</vt:lpstr>
      <vt:lpstr>First Level Cache</vt:lpstr>
      <vt:lpstr>First Level Cache</vt:lpstr>
      <vt:lpstr>First Level Cache</vt:lpstr>
      <vt:lpstr>First Level Cache</vt:lpstr>
      <vt:lpstr>First Level Cache</vt:lpstr>
      <vt:lpstr>Example 1</vt:lpstr>
      <vt:lpstr>Output</vt:lpstr>
      <vt:lpstr>Example 2</vt:lpstr>
      <vt:lpstr>Output</vt:lpstr>
      <vt:lpstr>Removing Objects From Cache</vt:lpstr>
      <vt:lpstr>Removing Objects From Cache</vt:lpstr>
      <vt:lpstr>Example 3</vt:lpstr>
      <vt:lpstr>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Sachin</dc:creator>
  <cp:lastModifiedBy>sachin kapoor</cp:lastModifiedBy>
  <cp:revision>445</cp:revision>
  <dcterms:created xsi:type="dcterms:W3CDTF">2014-01-22T20:27:14Z</dcterms:created>
  <dcterms:modified xsi:type="dcterms:W3CDTF">2020-12-18T06:41:29Z</dcterms:modified>
</cp:coreProperties>
</file>