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44" r:id="rId1"/>
  </p:sldMasterIdLst>
  <p:sldIdLst>
    <p:sldId id="289" r:id="rId2"/>
    <p:sldId id="290" r:id="rId3"/>
    <p:sldId id="642" r:id="rId4"/>
    <p:sldId id="735" r:id="rId5"/>
    <p:sldId id="719" r:id="rId6"/>
    <p:sldId id="734" r:id="rId7"/>
    <p:sldId id="720" r:id="rId8"/>
    <p:sldId id="721" r:id="rId9"/>
    <p:sldId id="722" r:id="rId10"/>
    <p:sldId id="736" r:id="rId11"/>
    <p:sldId id="737" r:id="rId12"/>
    <p:sldId id="741" r:id="rId13"/>
    <p:sldId id="739" r:id="rId14"/>
    <p:sldId id="738" r:id="rId15"/>
    <p:sldId id="740" r:id="rId16"/>
    <p:sldId id="743" r:id="rId17"/>
    <p:sldId id="742" r:id="rId18"/>
    <p:sldId id="744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45" autoAdjust="0"/>
    <p:restoredTop sz="94660"/>
  </p:normalViewPr>
  <p:slideViewPr>
    <p:cSldViewPr>
      <p:cViewPr varScale="1">
        <p:scale>
          <a:sx n="82" d="100"/>
          <a:sy n="82" d="100"/>
        </p:scale>
        <p:origin x="1493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84BF-3D8B-45F3-8F40-314E121F09B5}" type="datetimeFigureOut">
              <a:rPr lang="en-US" smtClean="0"/>
              <a:pPr/>
              <a:t>12/18/2020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84BF-3D8B-45F3-8F40-314E121F09B5}" type="datetimeFigureOut">
              <a:rPr lang="en-US" smtClean="0"/>
              <a:pPr/>
              <a:t>12/18/2020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84BF-3D8B-45F3-8F40-314E121F09B5}" type="datetimeFigureOut">
              <a:rPr lang="en-US" smtClean="0"/>
              <a:pPr/>
              <a:t>12/18/2020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84BF-3D8B-45F3-8F40-314E121F09B5}" type="datetimeFigureOut">
              <a:rPr lang="en-US" smtClean="0"/>
              <a:pPr/>
              <a:t>12/18/2020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84BF-3D8B-45F3-8F40-314E121F09B5}" type="datetimeFigureOut">
              <a:rPr lang="en-US" smtClean="0"/>
              <a:pPr/>
              <a:t>12/18/2020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BF9884BF-3D8B-45F3-8F40-314E121F09B5}" type="datetimeFigureOut">
              <a:rPr lang="en-US" smtClean="0"/>
              <a:pPr/>
              <a:t>12/18/2020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84BF-3D8B-45F3-8F40-314E121F09B5}" type="datetimeFigureOut">
              <a:rPr lang="en-US" smtClean="0"/>
              <a:pPr/>
              <a:t>12/18/2020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84BF-3D8B-45F3-8F40-314E121F09B5}" type="datetimeFigureOut">
              <a:rPr lang="en-US" smtClean="0"/>
              <a:pPr/>
              <a:t>12/18/2020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84BF-3D8B-45F3-8F40-314E121F09B5}" type="datetimeFigureOut">
              <a:rPr lang="en-US" smtClean="0"/>
              <a:pPr/>
              <a:t>12/18/2020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84BF-3D8B-45F3-8F40-314E121F09B5}" type="datetimeFigureOut">
              <a:rPr lang="en-US" smtClean="0"/>
              <a:pPr/>
              <a:t>12/18/2020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BF9884BF-3D8B-45F3-8F40-314E121F09B5}" type="datetimeFigureOut">
              <a:rPr lang="en-US" smtClean="0"/>
              <a:pPr/>
              <a:t>12/18/2020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BF9884BF-3D8B-45F3-8F40-314E121F09B5}" type="datetimeFigureOut">
              <a:rPr lang="en-US" smtClean="0"/>
              <a:pPr/>
              <a:t>12/18/2020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  <p:sldLayoutId id="2147484046" r:id="rId2"/>
    <p:sldLayoutId id="2147484047" r:id="rId3"/>
    <p:sldLayoutId id="2147484048" r:id="rId4"/>
    <p:sldLayoutId id="2147484049" r:id="rId5"/>
    <p:sldLayoutId id="2147484050" r:id="rId6"/>
    <p:sldLayoutId id="2147484051" r:id="rId7"/>
    <p:sldLayoutId id="2147484052" r:id="rId8"/>
    <p:sldLayoutId id="2147484053" r:id="rId9"/>
    <p:sldLayoutId id="2147484054" r:id="rId10"/>
    <p:sldLayoutId id="2147484055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Corbel" pitchFamily="34" charset="0"/>
              </a:rPr>
              <a:t>Hibernate Caching-Part 2</a:t>
            </a:r>
            <a:endParaRPr lang="en-IN" sz="3600" b="1" dirty="0">
              <a:latin typeface="Corbel" pitchFamily="34" charset="0"/>
            </a:endParaRPr>
          </a:p>
        </p:txBody>
      </p:sp>
      <p:pic>
        <p:nvPicPr>
          <p:cNvPr id="4" name="Picture 3" descr="hibernate-mini-log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2505074"/>
            <a:ext cx="8858311" cy="435292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214414" y="357166"/>
            <a:ext cx="63579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chemeClr val="bg2">
                    <a:lumMod val="50000"/>
                  </a:schemeClr>
                </a:solidFill>
                <a:latin typeface="Corbel" pitchFamily="34" charset="0"/>
              </a:rPr>
              <a:t>Chapter 42</a:t>
            </a:r>
            <a:endParaRPr lang="en-IN" sz="3600" b="1" dirty="0">
              <a:solidFill>
                <a:schemeClr val="bg2">
                  <a:lumMod val="50000"/>
                </a:schemeClr>
              </a:solidFill>
              <a:latin typeface="Corbel" pitchFamily="34" charset="0"/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777628" y="299643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85728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Using </a:t>
            </a:r>
            <a:r>
              <a:rPr lang="en-US" sz="3200" b="1" dirty="0" err="1">
                <a:latin typeface="Corbel" pitchFamily="34" charset="0"/>
              </a:rPr>
              <a:t>EHCache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/>
            <a:r>
              <a:rPr lang="en-IN" b="1" dirty="0">
                <a:solidFill>
                  <a:schemeClr val="accent1">
                    <a:lumMod val="75000"/>
                  </a:schemeClr>
                </a:solidFill>
                <a:latin typeface="Corbel" panose="020B0503020204020204" pitchFamily="34" charset="0"/>
              </a:rPr>
              <a:t>Configure </a:t>
            </a:r>
            <a:r>
              <a:rPr lang="en-IN" b="1" dirty="0">
                <a:solidFill>
                  <a:srgbClr val="00B050"/>
                </a:solidFill>
                <a:latin typeface="Corbel" panose="020B0503020204020204" pitchFamily="34" charset="0"/>
              </a:rPr>
              <a:t>cache element </a:t>
            </a:r>
            <a:r>
              <a:rPr lang="en-IN" b="1" dirty="0">
                <a:solidFill>
                  <a:schemeClr val="accent1">
                    <a:lumMod val="75000"/>
                  </a:schemeClr>
                </a:solidFill>
                <a:latin typeface="Corbel" panose="020B0503020204020204" pitchFamily="34" charset="0"/>
              </a:rPr>
              <a:t>for the class in hibernate </a:t>
            </a:r>
            <a:r>
              <a:rPr lang="en-IN" b="1" dirty="0">
                <a:solidFill>
                  <a:srgbClr val="0070C0"/>
                </a:solidFill>
                <a:latin typeface="Corbel" panose="020B0503020204020204" pitchFamily="34" charset="0"/>
              </a:rPr>
              <a:t>mapping</a:t>
            </a:r>
            <a:r>
              <a:rPr lang="en-IN" b="1" dirty="0">
                <a:solidFill>
                  <a:schemeClr val="accent1">
                    <a:lumMod val="75000"/>
                  </a:schemeClr>
                </a:solidFill>
                <a:latin typeface="Corbel" panose="020B0503020204020204" pitchFamily="34" charset="0"/>
              </a:rPr>
              <a:t> file</a:t>
            </a:r>
            <a:br>
              <a:rPr lang="en-IN" b="1" dirty="0">
                <a:solidFill>
                  <a:schemeClr val="accent1">
                    <a:lumMod val="75000"/>
                  </a:schemeClr>
                </a:solidFill>
                <a:latin typeface="Corbel" panose="020B0503020204020204" pitchFamily="34" charset="0"/>
              </a:rPr>
            </a:br>
            <a:endParaRPr lang="en-IN" b="1" dirty="0">
              <a:solidFill>
                <a:schemeClr val="accent1">
                  <a:lumMod val="75000"/>
                </a:schemeClr>
              </a:solidFill>
              <a:latin typeface="Corbel" panose="020B0503020204020204" pitchFamily="34" charset="0"/>
            </a:endParaRPr>
          </a:p>
          <a:p>
            <a:pPr fontAlgn="t">
              <a:buNone/>
            </a:pPr>
            <a:r>
              <a:rPr lang="en-IN" dirty="0">
                <a:latin typeface="Corbel" panose="020B0503020204020204" pitchFamily="34" charset="0"/>
              </a:rPr>
              <a:t>		</a:t>
            </a:r>
            <a:r>
              <a:rPr lang="en-IN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&lt;cache usage="read-only" /&gt;</a:t>
            </a:r>
          </a:p>
          <a:p>
            <a:pPr>
              <a:buNone/>
            </a:pPr>
            <a:endParaRPr lang="en-IN" dirty="0">
              <a:latin typeface="Corbel" panose="020B0503020204020204" pitchFamily="34" charset="0"/>
            </a:endParaRPr>
          </a:p>
          <a:p>
            <a:pPr lvl="1"/>
            <a:r>
              <a:rPr lang="en-IN" b="1" dirty="0">
                <a:solidFill>
                  <a:schemeClr val="accent1">
                    <a:lumMod val="75000"/>
                  </a:schemeClr>
                </a:solidFill>
                <a:latin typeface="Corbel" panose="020B0503020204020204" pitchFamily="34" charset="0"/>
              </a:rPr>
              <a:t>Create </a:t>
            </a:r>
            <a:r>
              <a:rPr lang="en-IN" b="1" dirty="0">
                <a:solidFill>
                  <a:srgbClr val="00B050"/>
                </a:solidFill>
                <a:latin typeface="Corbel" panose="020B0503020204020204" pitchFamily="34" charset="0"/>
              </a:rPr>
              <a:t>xml file </a:t>
            </a:r>
            <a:r>
              <a:rPr lang="en-IN" b="1" dirty="0">
                <a:solidFill>
                  <a:schemeClr val="accent1">
                    <a:lumMod val="75000"/>
                  </a:schemeClr>
                </a:solidFill>
                <a:latin typeface="Corbel" panose="020B0503020204020204" pitchFamily="34" charset="0"/>
              </a:rPr>
              <a:t>called </a:t>
            </a:r>
            <a:r>
              <a:rPr lang="en-IN" b="1" dirty="0">
                <a:solidFill>
                  <a:srgbClr val="0070C0"/>
                </a:solidFill>
                <a:latin typeface="Corbel" panose="020B0503020204020204" pitchFamily="34" charset="0"/>
              </a:rPr>
              <a:t>ehcache.xml </a:t>
            </a:r>
          </a:p>
          <a:p>
            <a:pPr>
              <a:buNone/>
            </a:pPr>
            <a:endParaRPr lang="en-IN" dirty="0"/>
          </a:p>
          <a:p>
            <a:endParaRPr lang="en-IN" sz="2400" dirty="0">
              <a:latin typeface="Corbel" panose="020B0503020204020204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51938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err="1">
                <a:latin typeface="Corbel" pitchFamily="34" charset="0"/>
              </a:rPr>
              <a:t>Cnfiguration</a:t>
            </a:r>
            <a:r>
              <a:rPr lang="en-US" sz="3200" b="1" dirty="0">
                <a:latin typeface="Corbel" pitchFamily="34" charset="0"/>
              </a:rPr>
              <a:t> File Entry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&lt;property name=</a:t>
            </a:r>
            <a:r>
              <a:rPr lang="en-US" sz="2000" b="1" i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"</a:t>
            </a:r>
            <a:r>
              <a:rPr lang="en-US" sz="2000" b="1" i="1" dirty="0" err="1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hibernate.cache.region.factory_class</a:t>
            </a:r>
            <a:r>
              <a:rPr lang="en-US" sz="2000" b="1" i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"&gt;</a:t>
            </a:r>
          </a:p>
          <a:p>
            <a:pPr marL="0" indent="0"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         </a:t>
            </a: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org.hibernate.cache.ehcache.EhCacheRegionFactory</a:t>
            </a:r>
            <a:endParaRPr lang="en-IN" sz="20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  <a:p>
            <a:pPr marL="0" indent="0"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&lt;/property&gt;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&lt;property name=</a:t>
            </a:r>
            <a:r>
              <a:rPr lang="en-US" sz="2000" b="1" i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"</a:t>
            </a:r>
            <a:r>
              <a:rPr lang="en-US" sz="2000" b="1" i="1" dirty="0" err="1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hibernate.cache.use_second_level_cache</a:t>
            </a:r>
            <a:r>
              <a:rPr lang="en-US" sz="2000" b="1" i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"&gt;true&lt;/property&gt;</a:t>
            </a:r>
            <a:endParaRPr lang="en-IN" sz="20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4795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Mapping File Entry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&lt;hibernate-mapping&gt;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 &lt;class name="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in.scabhopal.hibernate.Employee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" table='Employee'&gt;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 	</a:t>
            </a:r>
            <a:r>
              <a:rPr lang="en-US" sz="2000" b="1" dirty="0">
                <a:solidFill>
                  <a:srgbClr val="0070C0"/>
                </a:solidFill>
                <a:latin typeface="Corbel" panose="020B0503020204020204" pitchFamily="34" charset="0"/>
              </a:rPr>
              <a:t>&lt;cache usage="read-only" /&gt;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        	&lt;id name="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empNo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" column="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emp_no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" &gt;        	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        	&lt;/id&gt;        	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        	&lt;property name="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empName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" column="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emp_name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" /&gt;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        	&lt;property name="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empSal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"  column="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emp_sal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"/&gt;        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   &lt;/class&gt;       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&lt;/hibernate-mapping&gt;</a:t>
            </a:r>
            <a:endParaRPr lang="en-IN" sz="20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81092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ehcache.xml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&lt;?xml version="1.0" encoding="UTF-8"?&gt;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&lt;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ehcache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&gt;  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&lt;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defaultCache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   </a:t>
            </a:r>
          </a:p>
          <a:p>
            <a:pPr marL="0" indent="0">
              <a:buNone/>
            </a:pP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maxElementsInMemory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="100"   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eternal="false"   </a:t>
            </a:r>
          </a:p>
          <a:p>
            <a:pPr marL="0" indent="0">
              <a:buNone/>
            </a:pP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timeToIdleSeconds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="120"   </a:t>
            </a:r>
          </a:p>
          <a:p>
            <a:pPr marL="0" indent="0">
              <a:buNone/>
            </a:pP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timeToLiveSeconds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="200" /&gt;  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  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&lt;cache name="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in.scabhopal.hibernate.Employee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"   </a:t>
            </a:r>
          </a:p>
          <a:p>
            <a:pPr marL="0" indent="0">
              <a:buNone/>
            </a:pP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maxElementsInMemory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="100"   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eternal="false"   </a:t>
            </a:r>
          </a:p>
          <a:p>
            <a:pPr marL="0" indent="0">
              <a:buNone/>
            </a:pP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timeToIdleSeconds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="30"   </a:t>
            </a:r>
          </a:p>
          <a:p>
            <a:pPr marL="0" indent="0">
              <a:buNone/>
            </a:pP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timeToLiveSeconds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="50" /&gt;  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&lt;/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ehcache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&gt; </a:t>
            </a:r>
            <a:endParaRPr lang="en-IN" sz="20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7126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ehcache.xml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>
                <a:solidFill>
                  <a:srgbClr val="002060"/>
                </a:solidFill>
                <a:latin typeface="Consolas" panose="020B0609020204030204" pitchFamily="49" charset="0"/>
              </a:rPr>
              <a:t>Session s1=</a:t>
            </a:r>
            <a:r>
              <a:rPr lang="en-US" sz="16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sf.openSession</a:t>
            </a:r>
            <a:r>
              <a:rPr lang="en-US" sz="1600" b="1" dirty="0">
                <a:solidFill>
                  <a:srgbClr val="00206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2060"/>
                </a:solidFill>
                <a:latin typeface="Consolas" panose="020B0609020204030204" pitchFamily="49" charset="0"/>
              </a:rPr>
              <a:t>Employee e=</a:t>
            </a:r>
            <a:r>
              <a:rPr lang="en-US" sz="16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sess.get</a:t>
            </a:r>
            <a:r>
              <a:rPr lang="en-US" sz="1600" b="1" dirty="0">
                <a:solidFill>
                  <a:srgbClr val="002060"/>
                </a:solidFill>
                <a:latin typeface="Consolas" panose="020B0609020204030204" pitchFamily="49" charset="0"/>
              </a:rPr>
              <a:t>(Employee.class,2);    </a:t>
            </a:r>
          </a:p>
          <a:p>
            <a:pPr marL="0" indent="0">
              <a:buNone/>
            </a:pPr>
            <a:r>
              <a:rPr lang="en-US" sz="16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System.out.println</a:t>
            </a:r>
            <a:r>
              <a:rPr lang="en-US" sz="1600" b="1" dirty="0">
                <a:solidFill>
                  <a:srgbClr val="002060"/>
                </a:solidFill>
                <a:latin typeface="Consolas" panose="020B0609020204030204" pitchFamily="49" charset="0"/>
              </a:rPr>
              <a:t>("Loaded object employee n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ame is___"+</a:t>
            </a:r>
            <a:r>
              <a:rPr lang="en-US" sz="16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e.getEmpName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en-US" sz="16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System.out.println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("Object Loaded successfully.....!!");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s1.close();</a:t>
            </a:r>
          </a:p>
          <a:p>
            <a:pPr marL="0" indent="0">
              <a:buNone/>
            </a:pPr>
            <a:r>
              <a:rPr lang="en-US" sz="16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System.out.println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("Session closed......!!!!!!!!");</a:t>
            </a:r>
          </a:p>
          <a:p>
            <a:pPr marL="0" indent="0">
              <a:buNone/>
            </a:pPr>
            <a:endParaRPr lang="en-US" sz="16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002060"/>
                </a:solidFill>
                <a:latin typeface="Consolas" panose="020B0609020204030204" pitchFamily="49" charset="0"/>
              </a:rPr>
              <a:t>Session s2 = </a:t>
            </a:r>
            <a:r>
              <a:rPr lang="en-US" sz="16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sf.openSession</a:t>
            </a:r>
            <a:r>
              <a:rPr lang="en-US" sz="1600" b="1" dirty="0">
                <a:solidFill>
                  <a:srgbClr val="00206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2060"/>
                </a:solidFill>
                <a:latin typeface="Consolas" panose="020B0609020204030204" pitchFamily="49" charset="0"/>
              </a:rPr>
              <a:t>Employee f=</a:t>
            </a:r>
            <a:r>
              <a:rPr lang="en-US" sz="16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sess.get</a:t>
            </a:r>
            <a:r>
              <a:rPr lang="en-US" sz="1600" b="1" dirty="0">
                <a:solidFill>
                  <a:srgbClr val="002060"/>
                </a:solidFill>
                <a:latin typeface="Consolas" panose="020B0609020204030204" pitchFamily="49" charset="0"/>
              </a:rPr>
              <a:t>(Employee.class,2);   </a:t>
            </a:r>
          </a:p>
          <a:p>
            <a:pPr marL="0" indent="0">
              <a:buNone/>
            </a:pPr>
            <a:r>
              <a:rPr lang="en-US" sz="16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System.out.println</a:t>
            </a:r>
            <a:r>
              <a:rPr lang="en-US" sz="1600" b="1" dirty="0">
                <a:solidFill>
                  <a:srgbClr val="002060"/>
                </a:solidFill>
                <a:latin typeface="Consolas" panose="020B0609020204030204" pitchFamily="49" charset="0"/>
              </a:rPr>
              <a:t>("Loaded object employee name is___"+</a:t>
            </a:r>
            <a:r>
              <a:rPr lang="en-US" sz="16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f.getEmpName</a:t>
            </a:r>
            <a:r>
              <a:rPr lang="en-US" sz="1600" b="1" dirty="0">
                <a:solidFill>
                  <a:srgbClr val="002060"/>
                </a:solidFill>
                <a:latin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en-US" sz="16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System.out.println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("Object loaded from global cache successfully.....!!");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s2.close();</a:t>
            </a:r>
          </a:p>
          <a:p>
            <a:pPr marL="0" indent="0">
              <a:buNone/>
            </a:pPr>
            <a:r>
              <a:rPr lang="en-US" sz="16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sf.close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();</a:t>
            </a:r>
            <a:endParaRPr lang="en-IN" sz="16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5833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Output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IN" sz="1800" b="1" dirty="0">
                <a:solidFill>
                  <a:srgbClr val="0070C0"/>
                </a:solidFill>
                <a:latin typeface="Corbel" panose="020B0503020204020204" pitchFamily="34" charset="0"/>
              </a:rPr>
              <a:t>Hibernate: </a:t>
            </a:r>
          </a:p>
          <a:p>
            <a:pPr marL="0" indent="0">
              <a:buNone/>
            </a:pPr>
            <a:r>
              <a:rPr lang="en-IN" sz="1800" b="1" dirty="0">
                <a:solidFill>
                  <a:srgbClr val="0070C0"/>
                </a:solidFill>
                <a:latin typeface="Corbel" panose="020B0503020204020204" pitchFamily="34" charset="0"/>
              </a:rPr>
              <a:t>    select</a:t>
            </a:r>
          </a:p>
          <a:p>
            <a:pPr marL="0" indent="0">
              <a:buNone/>
            </a:pPr>
            <a:r>
              <a:rPr lang="pt-BR" sz="1800" b="1" dirty="0">
                <a:solidFill>
                  <a:srgbClr val="0070C0"/>
                </a:solidFill>
                <a:latin typeface="Corbel" panose="020B0503020204020204" pitchFamily="34" charset="0"/>
              </a:rPr>
              <a:t>        employee0_.emp_no as emp_no1_0_0_,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70C0"/>
                </a:solidFill>
                <a:latin typeface="Corbel" panose="020B0503020204020204" pitchFamily="34" charset="0"/>
              </a:rPr>
              <a:t>        employee0_.emp_name as emp_name2_0_0_,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70C0"/>
                </a:solidFill>
                <a:latin typeface="Corbel" panose="020B0503020204020204" pitchFamily="34" charset="0"/>
              </a:rPr>
              <a:t>        employee0_.emp_sal as emp_sal3_0_0_ </a:t>
            </a:r>
          </a:p>
          <a:p>
            <a:pPr marL="0" indent="0">
              <a:buNone/>
            </a:pPr>
            <a:r>
              <a:rPr lang="en-IN" sz="1800" b="1" dirty="0">
                <a:solidFill>
                  <a:srgbClr val="0070C0"/>
                </a:solidFill>
                <a:latin typeface="Corbel" panose="020B0503020204020204" pitchFamily="34" charset="0"/>
              </a:rPr>
              <a:t>    from</a:t>
            </a:r>
          </a:p>
          <a:p>
            <a:pPr marL="0" indent="0">
              <a:buNone/>
            </a:pPr>
            <a:r>
              <a:rPr lang="en-IN" sz="1800" b="1" dirty="0">
                <a:solidFill>
                  <a:srgbClr val="0070C0"/>
                </a:solidFill>
                <a:latin typeface="Corbel" panose="020B0503020204020204" pitchFamily="34" charset="0"/>
              </a:rPr>
              <a:t>        Employee employee0_ </a:t>
            </a:r>
          </a:p>
          <a:p>
            <a:pPr marL="0" indent="0">
              <a:buNone/>
            </a:pPr>
            <a:r>
              <a:rPr lang="en-IN" sz="1800" b="1" dirty="0">
                <a:solidFill>
                  <a:srgbClr val="0070C0"/>
                </a:solidFill>
                <a:latin typeface="Corbel" panose="020B0503020204020204" pitchFamily="34" charset="0"/>
              </a:rPr>
              <a:t>    where</a:t>
            </a:r>
          </a:p>
          <a:p>
            <a:pPr marL="0" indent="0">
              <a:buNone/>
            </a:pPr>
            <a:r>
              <a:rPr lang="en-IN" sz="1800" b="1" dirty="0">
                <a:solidFill>
                  <a:srgbClr val="0070C0"/>
                </a:solidFill>
                <a:latin typeface="Corbel" panose="020B0503020204020204" pitchFamily="34" charset="0"/>
              </a:rPr>
              <a:t>        employee0_.emp_no=?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C00000"/>
                </a:solidFill>
                <a:latin typeface="Corbel" panose="020B0503020204020204" pitchFamily="34" charset="0"/>
              </a:rPr>
              <a:t>Loaded object employee name is___emp-2</a:t>
            </a:r>
          </a:p>
          <a:p>
            <a:pPr marL="0" indent="0">
              <a:buNone/>
            </a:pPr>
            <a:r>
              <a:rPr lang="en-IN" sz="1800" b="1" dirty="0">
                <a:solidFill>
                  <a:srgbClr val="C00000"/>
                </a:solidFill>
                <a:latin typeface="Corbel" panose="020B0503020204020204" pitchFamily="34" charset="0"/>
              </a:rPr>
              <a:t>Object Loaded successfully.....!!</a:t>
            </a:r>
          </a:p>
          <a:p>
            <a:pPr marL="0" indent="0">
              <a:buNone/>
            </a:pPr>
            <a:r>
              <a:rPr lang="en-IN" sz="1800" b="1" dirty="0">
                <a:solidFill>
                  <a:srgbClr val="002060"/>
                </a:solidFill>
                <a:latin typeface="Corbel" panose="020B0503020204020204" pitchFamily="34" charset="0"/>
              </a:rPr>
              <a:t>Session closed......!!!!!!!!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C00000"/>
                </a:solidFill>
                <a:latin typeface="Corbel" panose="020B0503020204020204" pitchFamily="34" charset="0"/>
              </a:rPr>
              <a:t>Loaded object employee name is___emp-2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C00000"/>
                </a:solidFill>
                <a:latin typeface="Corbel" panose="020B0503020204020204" pitchFamily="34" charset="0"/>
              </a:rPr>
              <a:t>Object loaded from global cache successfully.....!!</a:t>
            </a:r>
            <a:endParaRPr lang="en-IN" sz="1800" b="1" dirty="0">
              <a:solidFill>
                <a:srgbClr val="C00000"/>
              </a:solidFill>
              <a:latin typeface="Corbel" panose="020B0503020204020204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41997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Caching Strategies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IN" sz="2400" b="1" dirty="0">
                <a:latin typeface="Corbel" panose="020B0503020204020204" pitchFamily="34" charset="0"/>
              </a:rPr>
              <a:t>Read Only</a:t>
            </a:r>
            <a:r>
              <a:rPr lang="en-IN" sz="2400" dirty="0">
                <a:latin typeface="Corbel" panose="020B0503020204020204" pitchFamily="34" charset="0"/>
              </a:rPr>
              <a:t>: This </a:t>
            </a:r>
            <a:r>
              <a:rPr lang="en-IN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caching strategy </a:t>
            </a:r>
            <a:r>
              <a:rPr lang="en-IN" sz="2400" dirty="0">
                <a:latin typeface="Corbel" panose="020B0503020204020204" pitchFamily="34" charset="0"/>
              </a:rPr>
              <a:t>should be used for </a:t>
            </a:r>
            <a:r>
              <a:rPr lang="en-IN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persistent objects</a:t>
            </a:r>
            <a:r>
              <a:rPr lang="en-IN" sz="2400" dirty="0">
                <a:latin typeface="Corbel" panose="020B0503020204020204" pitchFamily="34" charset="0"/>
              </a:rPr>
              <a:t> that will </a:t>
            </a:r>
            <a:r>
              <a:rPr lang="en-IN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always read </a:t>
            </a:r>
            <a:r>
              <a:rPr lang="en-IN" sz="2400" dirty="0">
                <a:latin typeface="Corbel" panose="020B0503020204020204" pitchFamily="34" charset="0"/>
              </a:rPr>
              <a:t>but </a:t>
            </a:r>
            <a:r>
              <a:rPr lang="en-IN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never updated</a:t>
            </a:r>
            <a:r>
              <a:rPr lang="en-IN" sz="2400" dirty="0">
                <a:latin typeface="Corbel" panose="020B0503020204020204" pitchFamily="34" charset="0"/>
              </a:rPr>
              <a:t>. </a:t>
            </a:r>
          </a:p>
          <a:p>
            <a:pPr fontAlgn="base"/>
            <a:endParaRPr lang="en-IN" sz="2400" dirty="0">
              <a:latin typeface="Corbel" panose="020B0503020204020204" pitchFamily="34" charset="0"/>
            </a:endParaRPr>
          </a:p>
          <a:p>
            <a:pPr fontAlgn="base"/>
            <a:endParaRPr lang="en-IN" sz="2400" dirty="0">
              <a:latin typeface="Corbel" panose="020B0503020204020204" pitchFamily="34" charset="0"/>
            </a:endParaRPr>
          </a:p>
          <a:p>
            <a:pPr fontAlgn="base"/>
            <a:r>
              <a:rPr lang="en-IN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It’s good </a:t>
            </a:r>
            <a:r>
              <a:rPr lang="en-IN" sz="2400" dirty="0">
                <a:latin typeface="Corbel" panose="020B0503020204020204" pitchFamily="34" charset="0"/>
              </a:rPr>
              <a:t>for </a:t>
            </a:r>
            <a:r>
              <a:rPr lang="en-IN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reading </a:t>
            </a:r>
            <a:r>
              <a:rPr lang="en-IN" sz="2400" dirty="0">
                <a:latin typeface="Corbel" panose="020B0503020204020204" pitchFamily="34" charset="0"/>
              </a:rPr>
              <a:t>and </a:t>
            </a:r>
            <a:r>
              <a:rPr lang="en-IN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caching application </a:t>
            </a:r>
            <a:r>
              <a:rPr lang="en-IN" sz="2400" dirty="0">
                <a:latin typeface="Corbel" panose="020B0503020204020204" pitchFamily="34" charset="0"/>
              </a:rPr>
              <a:t>configuration and </a:t>
            </a:r>
            <a:r>
              <a:rPr lang="en-IN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other static data </a:t>
            </a:r>
            <a:r>
              <a:rPr lang="en-IN" sz="2400" dirty="0">
                <a:latin typeface="Corbel" panose="020B0503020204020204" pitchFamily="34" charset="0"/>
              </a:rPr>
              <a:t>that are </a:t>
            </a:r>
            <a:r>
              <a:rPr lang="en-IN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never updated. </a:t>
            </a:r>
          </a:p>
          <a:p>
            <a:pPr fontAlgn="base"/>
            <a:endParaRPr lang="en-IN" sz="2400" dirty="0">
              <a:latin typeface="Corbel" panose="020B0503020204020204" pitchFamily="34" charset="0"/>
            </a:endParaRPr>
          </a:p>
          <a:p>
            <a:pPr fontAlgn="base"/>
            <a:r>
              <a:rPr lang="en-IN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This </a:t>
            </a:r>
            <a:r>
              <a:rPr lang="en-IN" sz="2400" dirty="0">
                <a:latin typeface="Corbel" panose="020B0503020204020204" pitchFamily="34" charset="0"/>
              </a:rPr>
              <a:t>is the </a:t>
            </a:r>
            <a:r>
              <a:rPr lang="en-IN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simplest strategy </a:t>
            </a:r>
            <a:r>
              <a:rPr lang="en-IN" sz="2400" dirty="0">
                <a:latin typeface="Corbel" panose="020B0503020204020204" pitchFamily="34" charset="0"/>
              </a:rPr>
              <a:t>with </a:t>
            </a:r>
            <a:r>
              <a:rPr lang="en-IN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best performance </a:t>
            </a:r>
            <a:r>
              <a:rPr lang="en-IN" sz="2400" dirty="0">
                <a:latin typeface="Corbel" panose="020B0503020204020204" pitchFamily="34" charset="0"/>
              </a:rPr>
              <a:t>because there is </a:t>
            </a:r>
            <a:r>
              <a:rPr lang="en-IN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no overload </a:t>
            </a:r>
            <a:r>
              <a:rPr lang="en-IN" sz="2400" dirty="0">
                <a:latin typeface="Corbel" panose="020B0503020204020204" pitchFamily="34" charset="0"/>
              </a:rPr>
              <a:t>to </a:t>
            </a:r>
            <a:r>
              <a:rPr lang="en-IN" sz="2400" b="1" dirty="0">
                <a:solidFill>
                  <a:schemeClr val="accent1"/>
                </a:solidFill>
                <a:latin typeface="Corbel" panose="020B0503020204020204" pitchFamily="34" charset="0"/>
              </a:rPr>
              <a:t>check</a:t>
            </a:r>
            <a:r>
              <a:rPr lang="en-IN" sz="2400" dirty="0">
                <a:latin typeface="Corbel" panose="020B0503020204020204" pitchFamily="34" charset="0"/>
              </a:rPr>
              <a:t> if the </a:t>
            </a:r>
            <a:r>
              <a:rPr lang="en-IN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object</a:t>
            </a:r>
            <a:r>
              <a:rPr lang="en-IN" sz="2400" dirty="0">
                <a:latin typeface="Corbel" panose="020B0503020204020204" pitchFamily="34" charset="0"/>
              </a:rPr>
              <a:t> is </a:t>
            </a:r>
            <a:r>
              <a:rPr lang="en-IN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updated</a:t>
            </a:r>
            <a:r>
              <a:rPr lang="en-IN" sz="2400" dirty="0">
                <a:latin typeface="Corbel" panose="020B0503020204020204" pitchFamily="34" charset="0"/>
              </a:rPr>
              <a:t> in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database</a:t>
            </a:r>
            <a:r>
              <a:rPr lang="en-IN" sz="2400" dirty="0">
                <a:latin typeface="Corbel" panose="020B0503020204020204" pitchFamily="34" charset="0"/>
              </a:rPr>
              <a:t> or not.</a:t>
            </a:r>
          </a:p>
          <a:p>
            <a:pPr fontAlgn="base"/>
            <a:endParaRPr lang="en-IN" sz="2400" b="1" dirty="0">
              <a:latin typeface="Corbel" panose="020B0503020204020204" pitchFamily="34" charset="0"/>
            </a:endParaRPr>
          </a:p>
          <a:p>
            <a:endParaRPr lang="en-IN" sz="2400" dirty="0">
              <a:latin typeface="Corbel" panose="020B0503020204020204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88932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Caching Strategies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IN" sz="2400" b="1" dirty="0">
                <a:latin typeface="Corbel" panose="020B0503020204020204" pitchFamily="34" charset="0"/>
              </a:rPr>
              <a:t>Read Write</a:t>
            </a:r>
            <a:r>
              <a:rPr lang="en-IN" sz="2400" dirty="0">
                <a:latin typeface="Corbel" panose="020B0503020204020204" pitchFamily="34" charset="0"/>
              </a:rPr>
              <a:t>: It’s </a:t>
            </a:r>
            <a:r>
              <a:rPr lang="en-IN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good</a:t>
            </a:r>
            <a:r>
              <a:rPr lang="en-IN" sz="2400" dirty="0">
                <a:latin typeface="Corbel" panose="020B0503020204020204" pitchFamily="34" charset="0"/>
              </a:rPr>
              <a:t> for </a:t>
            </a:r>
            <a:r>
              <a:rPr lang="en-IN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persistent objects </a:t>
            </a:r>
            <a:r>
              <a:rPr lang="en-IN" sz="2400" dirty="0">
                <a:latin typeface="Corbel" panose="020B0503020204020204" pitchFamily="34" charset="0"/>
              </a:rPr>
              <a:t>that can be </a:t>
            </a:r>
            <a:r>
              <a:rPr lang="en-IN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updated</a:t>
            </a:r>
            <a:r>
              <a:rPr lang="en-IN" sz="2400" dirty="0">
                <a:latin typeface="Corbel" panose="020B0503020204020204" pitchFamily="34" charset="0"/>
              </a:rPr>
              <a:t> by the </a:t>
            </a:r>
            <a:r>
              <a:rPr lang="en-IN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hibernate application. </a:t>
            </a:r>
          </a:p>
          <a:p>
            <a:pPr fontAlgn="base"/>
            <a:endParaRPr lang="en-IN" sz="2400" dirty="0">
              <a:latin typeface="Corbel" panose="020B0503020204020204" pitchFamily="34" charset="0"/>
            </a:endParaRPr>
          </a:p>
          <a:p>
            <a:pPr fontAlgn="base"/>
            <a:endParaRPr lang="en-IN" sz="2400" dirty="0">
              <a:latin typeface="Corbel" panose="020B0503020204020204" pitchFamily="34" charset="0"/>
            </a:endParaRPr>
          </a:p>
          <a:p>
            <a:pPr fontAlgn="base"/>
            <a:r>
              <a:rPr lang="en-IN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However</a:t>
            </a:r>
            <a:r>
              <a:rPr lang="en-IN" sz="2400" dirty="0">
                <a:latin typeface="Corbel" panose="020B0503020204020204" pitchFamily="34" charset="0"/>
              </a:rPr>
              <a:t> if the </a:t>
            </a:r>
            <a:r>
              <a:rPr lang="en-IN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data is updated </a:t>
            </a:r>
            <a:r>
              <a:rPr lang="en-IN" sz="2400" dirty="0">
                <a:latin typeface="Corbel" panose="020B0503020204020204" pitchFamily="34" charset="0"/>
              </a:rPr>
              <a:t>either </a:t>
            </a:r>
            <a:r>
              <a:rPr lang="en-IN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through backend </a:t>
            </a:r>
            <a:r>
              <a:rPr lang="en-IN" sz="2400" dirty="0">
                <a:latin typeface="Corbel" panose="020B0503020204020204" pitchFamily="34" charset="0"/>
              </a:rPr>
              <a:t>or </a:t>
            </a:r>
            <a:r>
              <a:rPr lang="en-IN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other applications</a:t>
            </a:r>
            <a:r>
              <a:rPr lang="en-IN" sz="2400" dirty="0">
                <a:latin typeface="Corbel" panose="020B0503020204020204" pitchFamily="34" charset="0"/>
              </a:rPr>
              <a:t>, then </a:t>
            </a:r>
            <a:r>
              <a:rPr lang="en-IN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there is no way </a:t>
            </a:r>
            <a:r>
              <a:rPr lang="en-IN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hibernate will know </a:t>
            </a:r>
            <a:r>
              <a:rPr lang="en-IN" sz="2400" dirty="0">
                <a:latin typeface="Corbel" panose="020B0503020204020204" pitchFamily="34" charset="0"/>
              </a:rPr>
              <a:t>about it and </a:t>
            </a:r>
            <a:r>
              <a:rPr lang="en-IN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data might be stale</a:t>
            </a:r>
            <a:r>
              <a:rPr lang="en-IN" sz="2400" dirty="0">
                <a:latin typeface="Corbel" panose="020B0503020204020204" pitchFamily="34" charset="0"/>
              </a:rPr>
              <a:t>. </a:t>
            </a:r>
          </a:p>
          <a:p>
            <a:pPr fontAlgn="base"/>
            <a:endParaRPr lang="en-IN" sz="2400" dirty="0">
              <a:latin typeface="Corbel" panose="020B0503020204020204" pitchFamily="34" charset="0"/>
            </a:endParaRPr>
          </a:p>
          <a:p>
            <a:pPr fontAlgn="base"/>
            <a:endParaRPr lang="en-IN" sz="2400" dirty="0">
              <a:latin typeface="Corbel" panose="020B0503020204020204" pitchFamily="34" charset="0"/>
            </a:endParaRPr>
          </a:p>
          <a:p>
            <a:pPr fontAlgn="base"/>
            <a:r>
              <a:rPr lang="en-IN" sz="2400" dirty="0">
                <a:latin typeface="Corbel" panose="020B0503020204020204" pitchFamily="34" charset="0"/>
              </a:rPr>
              <a:t>So while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using this strategy</a:t>
            </a:r>
            <a:r>
              <a:rPr lang="en-IN" sz="2400" dirty="0">
                <a:latin typeface="Corbel" panose="020B0503020204020204" pitchFamily="34" charset="0"/>
              </a:rPr>
              <a:t>, make sure you are using </a:t>
            </a:r>
            <a:r>
              <a:rPr lang="en-IN" sz="2400" b="1" dirty="0">
                <a:solidFill>
                  <a:schemeClr val="accent1"/>
                </a:solidFill>
                <a:latin typeface="Corbel" panose="020B0503020204020204" pitchFamily="34" charset="0"/>
              </a:rPr>
              <a:t>Hibernate API </a:t>
            </a:r>
            <a:r>
              <a:rPr lang="en-IN" sz="2400" dirty="0">
                <a:latin typeface="Corbel" panose="020B0503020204020204" pitchFamily="34" charset="0"/>
              </a:rPr>
              <a:t>for </a:t>
            </a:r>
            <a:r>
              <a:rPr lang="en-IN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updating </a:t>
            </a:r>
            <a:r>
              <a:rPr lang="en-IN" sz="2400" dirty="0">
                <a:latin typeface="Corbel" panose="020B0503020204020204" pitchFamily="34" charset="0"/>
              </a:rPr>
              <a:t>the </a:t>
            </a:r>
            <a:r>
              <a:rPr lang="en-IN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data.</a:t>
            </a:r>
          </a:p>
          <a:p>
            <a:endParaRPr lang="en-IN" sz="2400" dirty="0">
              <a:latin typeface="Corbel" panose="020B0503020204020204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56384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Caching Strategies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IN" sz="2400" b="1" dirty="0">
                <a:latin typeface="Corbel" panose="020B0503020204020204" pitchFamily="34" charset="0"/>
              </a:rPr>
              <a:t>Nonrestricted Read Write</a:t>
            </a:r>
            <a:r>
              <a:rPr lang="en-IN" sz="2400" dirty="0">
                <a:latin typeface="Corbel" panose="020B0503020204020204" pitchFamily="34" charset="0"/>
              </a:rPr>
              <a:t>: If the </a:t>
            </a:r>
            <a:r>
              <a:rPr lang="en-IN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application </a:t>
            </a:r>
            <a:r>
              <a:rPr lang="en-IN" sz="2400" dirty="0">
                <a:latin typeface="Corbel" panose="020B0503020204020204" pitchFamily="34" charset="0"/>
              </a:rPr>
              <a:t>only </a:t>
            </a:r>
            <a:r>
              <a:rPr lang="en-IN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occasionally</a:t>
            </a:r>
            <a:r>
              <a:rPr lang="en-IN" sz="2400" dirty="0">
                <a:latin typeface="Corbel" panose="020B0503020204020204" pitchFamily="34" charset="0"/>
              </a:rPr>
              <a:t> needs to </a:t>
            </a:r>
            <a:r>
              <a:rPr lang="en-IN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update data </a:t>
            </a:r>
            <a:r>
              <a:rPr lang="en-IN" sz="2400" dirty="0">
                <a:latin typeface="Corbel" panose="020B0503020204020204" pitchFamily="34" charset="0"/>
              </a:rPr>
              <a:t>and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strict transaction isolation </a:t>
            </a:r>
            <a:r>
              <a:rPr lang="en-IN" sz="2400" dirty="0">
                <a:latin typeface="Corbel" panose="020B0503020204020204" pitchFamily="34" charset="0"/>
              </a:rPr>
              <a:t>is not required, a </a:t>
            </a:r>
            <a:r>
              <a:rPr lang="en-IN" sz="2400" b="1" dirty="0" err="1">
                <a:solidFill>
                  <a:schemeClr val="accent1"/>
                </a:solidFill>
                <a:latin typeface="Corbel" panose="020B0503020204020204" pitchFamily="34" charset="0"/>
              </a:rPr>
              <a:t>nonstrict</a:t>
            </a:r>
            <a:r>
              <a:rPr lang="en-IN" sz="2400" b="1" dirty="0">
                <a:solidFill>
                  <a:schemeClr val="accent1"/>
                </a:solidFill>
                <a:latin typeface="Corbel" panose="020B0503020204020204" pitchFamily="34" charset="0"/>
              </a:rPr>
              <a:t>-read-write cache </a:t>
            </a:r>
            <a:r>
              <a:rPr lang="en-IN" sz="2400" dirty="0">
                <a:latin typeface="Corbel" panose="020B0503020204020204" pitchFamily="34" charset="0"/>
              </a:rPr>
              <a:t>might be </a:t>
            </a:r>
            <a:r>
              <a:rPr lang="en-IN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appropriate</a:t>
            </a:r>
            <a:r>
              <a:rPr lang="en-IN" sz="2400" dirty="0">
                <a:latin typeface="Corbel" panose="020B0503020204020204" pitchFamily="34" charset="0"/>
              </a:rPr>
              <a:t>.</a:t>
            </a:r>
          </a:p>
          <a:p>
            <a:pPr>
              <a:buNone/>
            </a:pPr>
            <a:br>
              <a:rPr lang="en-IN" sz="2400" dirty="0"/>
            </a:br>
            <a:endParaRPr lang="en-IN" sz="2400" dirty="0"/>
          </a:p>
          <a:p>
            <a:endParaRPr lang="en-IN" sz="2400" dirty="0">
              <a:latin typeface="Corbel" panose="020B0503020204020204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26116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rbel" pitchFamily="34" charset="0"/>
              </a:rPr>
              <a:t>Today’s Agenda</a:t>
            </a:r>
            <a:endParaRPr lang="en-IN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sz="2800" b="1" dirty="0">
                <a:latin typeface="Corbel" pitchFamily="34" charset="0"/>
              </a:rPr>
              <a:t>Hibernate Caching-Part 2</a:t>
            </a:r>
            <a:endParaRPr lang="en-US" sz="2400" dirty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>
              <a:solidFill>
                <a:srgbClr val="0070C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Second Level Cache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The Process Internally </a:t>
            </a:r>
            <a:endParaRPr lang="en-US" sz="2400" b="1" dirty="0">
              <a:solidFill>
                <a:srgbClr val="00B05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>
              <a:solidFill>
                <a:srgbClr val="7030A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Popular Implementations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>
              <a:solidFill>
                <a:srgbClr val="7030A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Using </a:t>
            </a:r>
            <a:r>
              <a:rPr lang="en-US" sz="2400" b="1" dirty="0" err="1">
                <a:solidFill>
                  <a:srgbClr val="C00000"/>
                </a:solidFill>
                <a:latin typeface="Corbel" pitchFamily="34" charset="0"/>
              </a:rPr>
              <a:t>EHCache</a:t>
            </a:r>
            <a:endParaRPr lang="en-US" sz="2400" b="1" dirty="0">
              <a:solidFill>
                <a:srgbClr val="C0000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>
              <a:solidFill>
                <a:srgbClr val="7030A0"/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Second Level Cache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Second level cache </a:t>
            </a:r>
            <a:r>
              <a:rPr lang="en-IN" sz="2400" dirty="0">
                <a:latin typeface="Corbel" panose="020B0503020204020204" pitchFamily="34" charset="0"/>
              </a:rPr>
              <a:t>was </a:t>
            </a:r>
            <a:r>
              <a:rPr lang="en-IN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introduced</a:t>
            </a:r>
            <a:r>
              <a:rPr lang="en-IN" sz="2400" dirty="0">
                <a:latin typeface="Corbel" panose="020B0503020204020204" pitchFamily="34" charset="0"/>
              </a:rPr>
              <a:t> in </a:t>
            </a:r>
            <a:r>
              <a:rPr lang="en-IN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hibernate 3.0</a:t>
            </a:r>
          </a:p>
          <a:p>
            <a:endParaRPr lang="en-IN" sz="2400" dirty="0">
              <a:latin typeface="Corbel" panose="020B0503020204020204" pitchFamily="34" charset="0"/>
            </a:endParaRPr>
          </a:p>
          <a:p>
            <a:endParaRPr lang="en-IN" sz="2400" dirty="0">
              <a:latin typeface="Corbel" panose="020B0503020204020204" pitchFamily="34" charset="0"/>
            </a:endParaRPr>
          </a:p>
          <a:p>
            <a:endParaRPr lang="en-IN" sz="2400" dirty="0">
              <a:latin typeface="Corbel" panose="020B0503020204020204" pitchFamily="34" charset="0"/>
            </a:endParaRPr>
          </a:p>
          <a:p>
            <a:r>
              <a:rPr lang="en-IN" sz="2400" dirty="0">
                <a:latin typeface="Corbel" panose="020B0503020204020204" pitchFamily="34" charset="0"/>
              </a:rPr>
              <a:t>The </a:t>
            </a:r>
            <a:r>
              <a:rPr lang="en-IN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second level cache </a:t>
            </a:r>
            <a:r>
              <a:rPr lang="en-IN" sz="2400" dirty="0">
                <a:latin typeface="Corbel" panose="020B0503020204020204" pitchFamily="34" charset="0"/>
              </a:rPr>
              <a:t>is </a:t>
            </a:r>
            <a:r>
              <a:rPr lang="en-IN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responsible</a:t>
            </a:r>
            <a:r>
              <a:rPr lang="en-IN" sz="2400" dirty="0">
                <a:latin typeface="Corbel" panose="020B0503020204020204" pitchFamily="34" charset="0"/>
              </a:rPr>
              <a:t> for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caching objects </a:t>
            </a:r>
            <a:r>
              <a:rPr lang="en-IN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across sessions</a:t>
            </a:r>
            <a:r>
              <a:rPr lang="en-IN" sz="2400" dirty="0">
                <a:latin typeface="Corbel" panose="020B0503020204020204" pitchFamily="34" charset="0"/>
              </a:rPr>
              <a:t>. </a:t>
            </a:r>
          </a:p>
          <a:p>
            <a:endParaRPr lang="en-IN" sz="2400" dirty="0">
              <a:latin typeface="Corbel" panose="020B0503020204020204" pitchFamily="34" charset="0"/>
            </a:endParaRPr>
          </a:p>
          <a:p>
            <a:endParaRPr lang="en-IN" sz="2400" dirty="0">
              <a:latin typeface="Corbel" panose="020B0503020204020204" pitchFamily="34" charset="0"/>
            </a:endParaRPr>
          </a:p>
          <a:p>
            <a:r>
              <a:rPr lang="en-IN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When </a:t>
            </a:r>
            <a:r>
              <a:rPr lang="en-IN" sz="2400" dirty="0">
                <a:latin typeface="Corbel" panose="020B0503020204020204" pitchFamily="34" charset="0"/>
              </a:rPr>
              <a:t>this is </a:t>
            </a:r>
            <a:r>
              <a:rPr lang="en-IN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turned on</a:t>
            </a:r>
            <a:r>
              <a:rPr lang="en-IN" sz="2400" dirty="0">
                <a:latin typeface="Corbel" panose="020B0503020204020204" pitchFamily="34" charset="0"/>
              </a:rPr>
              <a:t>, </a:t>
            </a:r>
            <a:r>
              <a:rPr lang="en-IN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objects </a:t>
            </a:r>
            <a:r>
              <a:rPr lang="en-IN" sz="2400" dirty="0">
                <a:latin typeface="Corbel" panose="020B0503020204020204" pitchFamily="34" charset="0"/>
              </a:rPr>
              <a:t>will be </a:t>
            </a:r>
            <a:r>
              <a:rPr lang="en-IN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first searched </a:t>
            </a:r>
            <a:r>
              <a:rPr lang="en-IN" sz="2400" dirty="0">
                <a:latin typeface="Corbel" panose="020B0503020204020204" pitchFamily="34" charset="0"/>
              </a:rPr>
              <a:t>in </a:t>
            </a:r>
            <a:r>
              <a:rPr lang="en-IN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cache </a:t>
            </a:r>
            <a:r>
              <a:rPr lang="en-IN" sz="2400" dirty="0">
                <a:latin typeface="Corbel" panose="020B0503020204020204" pitchFamily="34" charset="0"/>
              </a:rPr>
              <a:t>and if </a:t>
            </a:r>
            <a:r>
              <a:rPr lang="en-IN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they are not found</a:t>
            </a:r>
            <a:r>
              <a:rPr lang="en-IN" sz="2400" dirty="0">
                <a:latin typeface="Corbel" panose="020B0503020204020204" pitchFamily="34" charset="0"/>
              </a:rPr>
              <a:t>, a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database query </a:t>
            </a:r>
            <a:r>
              <a:rPr lang="en-IN" sz="2400" dirty="0">
                <a:latin typeface="Corbel" panose="020B0503020204020204" pitchFamily="34" charset="0"/>
              </a:rPr>
              <a:t>will be </a:t>
            </a:r>
            <a:r>
              <a:rPr lang="en-IN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fired.</a:t>
            </a:r>
            <a:r>
              <a:rPr lang="en-IN" sz="2400" dirty="0">
                <a:latin typeface="Corbel" panose="020B0503020204020204" pitchFamily="34" charset="0"/>
              </a:rPr>
              <a:t> </a:t>
            </a:r>
          </a:p>
          <a:p>
            <a:endParaRPr lang="en-IN" sz="2400" dirty="0">
              <a:latin typeface="Corbel" panose="020B0503020204020204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78412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The Two Caches</a:t>
            </a:r>
            <a:endParaRPr lang="en-IN" sz="3200" b="1" dirty="0"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Content Placeholder 6" descr="images.jpg">
            <a:extLst>
              <a:ext uri="{FF2B5EF4-FFF2-40B4-BE49-F238E27FC236}">
                <a16:creationId xmlns:a16="http://schemas.microsoft.com/office/drawing/2014/main" id="{638E2352-BC57-4B3B-ABAD-30E53BAA0992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4"/>
          <a:stretch>
            <a:fillRect/>
          </a:stretch>
        </p:blipFill>
        <p:spPr>
          <a:xfrm>
            <a:off x="107504" y="1412776"/>
            <a:ext cx="8856984" cy="496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122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How The Process Takes Place ?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When ever </a:t>
            </a:r>
            <a:r>
              <a:rPr lang="en-IN" sz="2400" dirty="0">
                <a:latin typeface="Corbel" panose="020B0503020204020204" pitchFamily="34" charset="0"/>
              </a:rPr>
              <a:t>we </a:t>
            </a:r>
            <a:r>
              <a:rPr lang="en-IN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load any object </a:t>
            </a:r>
            <a:r>
              <a:rPr lang="en-IN" sz="2400" dirty="0">
                <a:latin typeface="Corbel" panose="020B0503020204020204" pitchFamily="34" charset="0"/>
              </a:rPr>
              <a:t>from the 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database</a:t>
            </a:r>
            <a:r>
              <a:rPr lang="en-IN" sz="2400" dirty="0">
                <a:latin typeface="Corbel" panose="020B0503020204020204" pitchFamily="34" charset="0"/>
              </a:rPr>
              <a:t>,  then </a:t>
            </a:r>
            <a:r>
              <a:rPr lang="en-IN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hibernate</a:t>
            </a:r>
            <a:r>
              <a:rPr lang="en-IN" sz="2400" dirty="0">
                <a:latin typeface="Corbel" panose="020B0503020204020204" pitchFamily="34" charset="0"/>
              </a:rPr>
              <a:t> , </a:t>
            </a:r>
            <a:r>
              <a:rPr lang="en-IN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verifies</a:t>
            </a:r>
            <a:r>
              <a:rPr lang="en-IN" sz="2400" dirty="0">
                <a:latin typeface="Corbel" panose="020B0503020204020204" pitchFamily="34" charset="0"/>
              </a:rPr>
              <a:t> whether </a:t>
            </a:r>
            <a:r>
              <a:rPr lang="en-IN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that object is available </a:t>
            </a:r>
            <a:r>
              <a:rPr lang="en-IN" sz="2400" dirty="0">
                <a:latin typeface="Corbel" panose="020B0503020204020204" pitchFamily="34" charset="0"/>
              </a:rPr>
              <a:t>in the </a:t>
            </a:r>
            <a:r>
              <a:rPr lang="en-IN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local cache memory </a:t>
            </a:r>
            <a:r>
              <a:rPr lang="en-IN" sz="2400" dirty="0">
                <a:latin typeface="Corbel" panose="020B0503020204020204" pitchFamily="34" charset="0"/>
              </a:rPr>
              <a:t>of that </a:t>
            </a:r>
            <a:r>
              <a:rPr lang="en-IN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particular session </a:t>
            </a:r>
            <a:r>
              <a:rPr lang="en-IN" sz="2400" dirty="0">
                <a:latin typeface="Corbel" panose="020B0503020204020204" pitchFamily="34" charset="0"/>
              </a:rPr>
              <a:t>(</a:t>
            </a:r>
            <a:r>
              <a:rPr lang="en-IN" sz="2400" b="1" dirty="0">
                <a:solidFill>
                  <a:schemeClr val="accent1"/>
                </a:solidFill>
                <a:latin typeface="Corbel" panose="020B0503020204020204" pitchFamily="34" charset="0"/>
              </a:rPr>
              <a:t>means first level cache </a:t>
            </a:r>
            <a:r>
              <a:rPr lang="en-IN" sz="2400" dirty="0">
                <a:latin typeface="Corbel" panose="020B0503020204020204" pitchFamily="34" charset="0"/>
              </a:rPr>
              <a:t>)</a:t>
            </a:r>
          </a:p>
          <a:p>
            <a:endParaRPr lang="en-IN" sz="2400" dirty="0">
              <a:latin typeface="Corbel" panose="020B0503020204020204" pitchFamily="34" charset="0"/>
            </a:endParaRPr>
          </a:p>
          <a:p>
            <a:endParaRPr lang="en-IN" sz="2400" dirty="0">
              <a:latin typeface="Corbel" panose="020B0503020204020204" pitchFamily="34" charset="0"/>
            </a:endParaRPr>
          </a:p>
          <a:p>
            <a:endParaRPr lang="en-IN" sz="2400" b="1" dirty="0">
              <a:solidFill>
                <a:srgbClr val="0070C0"/>
              </a:solidFill>
              <a:latin typeface="Corbel" panose="020B0503020204020204" pitchFamily="34" charset="0"/>
            </a:endParaRPr>
          </a:p>
          <a:p>
            <a:r>
              <a:rPr lang="en-IN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If not available </a:t>
            </a:r>
            <a:r>
              <a:rPr lang="en-IN" sz="2400" dirty="0">
                <a:latin typeface="Corbel" panose="020B0503020204020204" pitchFamily="34" charset="0"/>
              </a:rPr>
              <a:t>then </a:t>
            </a:r>
            <a:r>
              <a:rPr lang="en-IN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hibernate</a:t>
            </a:r>
            <a:r>
              <a:rPr lang="en-IN" sz="2400" dirty="0">
                <a:latin typeface="Corbel" panose="020B0503020204020204" pitchFamily="34" charset="0"/>
              </a:rPr>
              <a:t> , </a:t>
            </a:r>
            <a:r>
              <a:rPr lang="en-IN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verifies</a:t>
            </a:r>
            <a:r>
              <a:rPr lang="en-IN" sz="2400" dirty="0">
                <a:latin typeface="Corbel" panose="020B0503020204020204" pitchFamily="34" charset="0"/>
              </a:rPr>
              <a:t> whether </a:t>
            </a:r>
            <a:r>
              <a:rPr lang="en-IN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the object is available</a:t>
            </a:r>
            <a:r>
              <a:rPr lang="en-IN" sz="2400" dirty="0">
                <a:latin typeface="Corbel" panose="020B0503020204020204" pitchFamily="34" charset="0"/>
              </a:rPr>
              <a:t> in </a:t>
            </a:r>
            <a:r>
              <a:rPr lang="en-IN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global cache </a:t>
            </a:r>
            <a:r>
              <a:rPr lang="en-IN" sz="2400" dirty="0">
                <a:latin typeface="Corbel" panose="020B0503020204020204" pitchFamily="34" charset="0"/>
              </a:rPr>
              <a:t>or </a:t>
            </a:r>
            <a:r>
              <a:rPr lang="en-IN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factory cache </a:t>
            </a:r>
            <a:r>
              <a:rPr lang="en-IN" sz="2400" dirty="0">
                <a:latin typeface="Corbel" panose="020B0503020204020204" pitchFamily="34" charset="0"/>
              </a:rPr>
              <a:t>(</a:t>
            </a:r>
            <a:r>
              <a:rPr lang="en-IN" sz="2400" b="1" dirty="0">
                <a:solidFill>
                  <a:schemeClr val="accent1"/>
                </a:solidFill>
                <a:latin typeface="Corbel" panose="020B0503020204020204" pitchFamily="34" charset="0"/>
              </a:rPr>
              <a:t>second level cache</a:t>
            </a:r>
            <a:r>
              <a:rPr lang="en-IN" sz="2400" dirty="0">
                <a:solidFill>
                  <a:schemeClr val="accent1"/>
                </a:solidFill>
                <a:latin typeface="Corbel" panose="020B0503020204020204" pitchFamily="34" charset="0"/>
              </a:rPr>
              <a:t> </a:t>
            </a:r>
            <a:r>
              <a:rPr lang="en-IN" sz="2400" dirty="0">
                <a:latin typeface="Corbel" panose="020B0503020204020204" pitchFamily="34" charset="0"/>
              </a:rPr>
              <a:t>)</a:t>
            </a:r>
          </a:p>
          <a:p>
            <a:pPr>
              <a:buNone/>
            </a:pPr>
            <a:endParaRPr lang="en-IN" sz="2400" dirty="0"/>
          </a:p>
          <a:p>
            <a:endParaRPr lang="en-IN" sz="2400" dirty="0">
              <a:latin typeface="Corbel" panose="020B0503020204020204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33022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How The Process Takes Place ?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If not available </a:t>
            </a:r>
            <a:r>
              <a:rPr lang="en-IN" sz="2400" dirty="0">
                <a:latin typeface="Corbel" panose="020B0503020204020204" pitchFamily="34" charset="0"/>
              </a:rPr>
              <a:t>then </a:t>
            </a:r>
            <a:r>
              <a:rPr lang="en-IN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hibernate</a:t>
            </a:r>
            <a:r>
              <a:rPr lang="en-IN" sz="2400" dirty="0">
                <a:latin typeface="Corbel" panose="020B0503020204020204" pitchFamily="34" charset="0"/>
              </a:rPr>
              <a:t> will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hit the database </a:t>
            </a:r>
            <a:r>
              <a:rPr lang="en-IN" sz="2400" dirty="0">
                <a:latin typeface="Corbel" panose="020B0503020204020204" pitchFamily="34" charset="0"/>
              </a:rPr>
              <a:t>and </a:t>
            </a:r>
            <a:r>
              <a:rPr lang="en-IN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load the object </a:t>
            </a:r>
            <a:r>
              <a:rPr lang="en-IN" sz="2400" dirty="0">
                <a:latin typeface="Corbel" panose="020B0503020204020204" pitchFamily="34" charset="0"/>
              </a:rPr>
              <a:t>from </a:t>
            </a:r>
            <a:r>
              <a:rPr lang="en-IN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there,</a:t>
            </a:r>
            <a:r>
              <a:rPr lang="en-IN" sz="2400" dirty="0">
                <a:latin typeface="Corbel" panose="020B0503020204020204" pitchFamily="34" charset="0"/>
              </a:rPr>
              <a:t> and then it </a:t>
            </a:r>
            <a:r>
              <a:rPr lang="en-IN" sz="2400" b="1" dirty="0">
                <a:solidFill>
                  <a:schemeClr val="accent1"/>
                </a:solidFill>
                <a:latin typeface="Corbel" panose="020B0503020204020204" pitchFamily="34" charset="0"/>
              </a:rPr>
              <a:t>first stores </a:t>
            </a:r>
            <a:r>
              <a:rPr lang="en-IN" sz="2400" dirty="0">
                <a:latin typeface="Corbel" panose="020B0503020204020204" pitchFamily="34" charset="0"/>
              </a:rPr>
              <a:t>the </a:t>
            </a:r>
            <a:r>
              <a:rPr lang="en-IN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object</a:t>
            </a:r>
            <a:r>
              <a:rPr lang="en-IN" sz="2400" dirty="0">
                <a:latin typeface="Corbel" panose="020B0503020204020204" pitchFamily="34" charset="0"/>
              </a:rPr>
              <a:t> in the </a:t>
            </a:r>
            <a:r>
              <a:rPr lang="en-IN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local cache of the session </a:t>
            </a:r>
            <a:r>
              <a:rPr lang="en-IN" sz="2400" b="1" dirty="0">
                <a:latin typeface="Corbel" panose="020B0503020204020204" pitchFamily="34" charset="0"/>
              </a:rPr>
              <a:t>( </a:t>
            </a:r>
            <a:r>
              <a:rPr lang="en-IN" sz="2400" b="1" dirty="0">
                <a:solidFill>
                  <a:schemeClr val="accent1"/>
                </a:solidFill>
                <a:latin typeface="Corbel" panose="020B0503020204020204" pitchFamily="34" charset="0"/>
              </a:rPr>
              <a:t>first level </a:t>
            </a:r>
            <a:r>
              <a:rPr lang="en-IN" sz="2400" b="1" dirty="0">
                <a:latin typeface="Corbel" panose="020B0503020204020204" pitchFamily="34" charset="0"/>
              </a:rPr>
              <a:t>)</a:t>
            </a:r>
            <a:r>
              <a:rPr lang="en-IN" sz="2400" dirty="0">
                <a:latin typeface="Corbel" panose="020B0503020204020204" pitchFamily="34" charset="0"/>
              </a:rPr>
              <a:t> then in the </a:t>
            </a:r>
            <a:r>
              <a:rPr lang="en-IN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global cache </a:t>
            </a:r>
            <a:r>
              <a:rPr lang="en-IN" sz="2400" b="1" dirty="0">
                <a:latin typeface="Corbel" panose="020B0503020204020204" pitchFamily="34" charset="0"/>
              </a:rPr>
              <a:t>(</a:t>
            </a:r>
            <a:r>
              <a:rPr lang="en-IN" sz="2400" b="1" dirty="0">
                <a:solidFill>
                  <a:schemeClr val="accent1"/>
                </a:solidFill>
                <a:latin typeface="Corbel" panose="020B0503020204020204" pitchFamily="34" charset="0"/>
              </a:rPr>
              <a:t>second level cache </a:t>
            </a:r>
            <a:r>
              <a:rPr lang="en-IN" sz="2400" b="1" dirty="0">
                <a:latin typeface="Corbel" panose="020B0503020204020204" pitchFamily="34" charset="0"/>
              </a:rPr>
              <a:t>)</a:t>
            </a:r>
          </a:p>
          <a:p>
            <a:endParaRPr lang="en-IN" sz="2400" dirty="0">
              <a:latin typeface="Corbel" panose="020B0503020204020204" pitchFamily="34" charset="0"/>
            </a:endParaRPr>
          </a:p>
          <a:p>
            <a:endParaRPr lang="en-IN" sz="2400" dirty="0">
              <a:latin typeface="Corbel" panose="020B0503020204020204" pitchFamily="34" charset="0"/>
            </a:endParaRPr>
          </a:p>
          <a:p>
            <a:r>
              <a:rPr lang="en-IN" sz="2400" dirty="0">
                <a:latin typeface="Corbel" panose="020B0503020204020204" pitchFamily="34" charset="0"/>
              </a:rPr>
              <a:t>When </a:t>
            </a:r>
            <a:r>
              <a:rPr lang="en-IN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another session </a:t>
            </a:r>
            <a:r>
              <a:rPr lang="en-IN" sz="2400" dirty="0">
                <a:latin typeface="Corbel" panose="020B0503020204020204" pitchFamily="34" charset="0"/>
              </a:rPr>
              <a:t>needs to </a:t>
            </a:r>
            <a:r>
              <a:rPr lang="en-IN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load the same object </a:t>
            </a:r>
            <a:r>
              <a:rPr lang="en-IN" sz="2400" dirty="0">
                <a:latin typeface="Corbel" panose="020B0503020204020204" pitchFamily="34" charset="0"/>
              </a:rPr>
              <a:t>from the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database</a:t>
            </a:r>
            <a:r>
              <a:rPr lang="en-IN" sz="2400" dirty="0">
                <a:latin typeface="Corbel" panose="020B0503020204020204" pitchFamily="34" charset="0"/>
              </a:rPr>
              <a:t>,  then </a:t>
            </a:r>
            <a:r>
              <a:rPr lang="en-IN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hibernate</a:t>
            </a:r>
            <a:r>
              <a:rPr lang="en-IN" sz="2400" dirty="0">
                <a:latin typeface="Corbel" panose="020B0503020204020204" pitchFamily="34" charset="0"/>
              </a:rPr>
              <a:t> copies that </a:t>
            </a:r>
            <a:r>
              <a:rPr lang="en-IN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object</a:t>
            </a:r>
            <a:r>
              <a:rPr lang="en-IN" sz="2400" dirty="0">
                <a:latin typeface="Corbel" panose="020B0503020204020204" pitchFamily="34" charset="0"/>
              </a:rPr>
              <a:t> from </a:t>
            </a:r>
            <a:r>
              <a:rPr lang="en-IN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global cache </a:t>
            </a:r>
            <a:r>
              <a:rPr lang="en-IN" sz="2400" b="1" dirty="0">
                <a:latin typeface="Corbel" panose="020B0503020204020204" pitchFamily="34" charset="0"/>
              </a:rPr>
              <a:t>(</a:t>
            </a:r>
            <a:r>
              <a:rPr lang="en-IN" sz="2400" b="1" dirty="0">
                <a:solidFill>
                  <a:schemeClr val="accent1"/>
                </a:solidFill>
                <a:latin typeface="Corbel" panose="020B0503020204020204" pitchFamily="34" charset="0"/>
              </a:rPr>
              <a:t>second level cache </a:t>
            </a:r>
            <a:r>
              <a:rPr lang="en-IN" sz="2400" b="1" dirty="0">
                <a:latin typeface="Corbel" panose="020B0503020204020204" pitchFamily="34" charset="0"/>
              </a:rPr>
              <a:t>) </a:t>
            </a:r>
            <a:r>
              <a:rPr lang="en-IN" sz="2400" dirty="0">
                <a:latin typeface="Corbel" panose="020B0503020204020204" pitchFamily="34" charset="0"/>
              </a:rPr>
              <a:t>into the </a:t>
            </a:r>
            <a:r>
              <a:rPr lang="en-IN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local cache </a:t>
            </a:r>
            <a:r>
              <a:rPr lang="en-IN" sz="2400" dirty="0">
                <a:latin typeface="Corbel" panose="020B0503020204020204" pitchFamily="34" charset="0"/>
              </a:rPr>
              <a:t>of this </a:t>
            </a:r>
            <a:r>
              <a:rPr lang="en-IN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new session</a:t>
            </a:r>
          </a:p>
          <a:p>
            <a:endParaRPr lang="en-IN" sz="2400" dirty="0">
              <a:latin typeface="Corbel" panose="020B0503020204020204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7385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Second Level Cache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IN" sz="2400" dirty="0">
              <a:latin typeface="Corbel" panose="020B0503020204020204" pitchFamily="34" charset="0"/>
            </a:endParaRPr>
          </a:p>
          <a:p>
            <a:endParaRPr lang="en-IN" sz="2400" dirty="0">
              <a:latin typeface="Corbel" panose="020B0503020204020204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 descr="image003.jpg">
            <a:extLst>
              <a:ext uri="{FF2B5EF4-FFF2-40B4-BE49-F238E27FC236}">
                <a16:creationId xmlns:a16="http://schemas.microsoft.com/office/drawing/2014/main" id="{52178EC8-B6F0-47B7-A0E9-0A042C0D47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504" y="1428736"/>
            <a:ext cx="8893652" cy="52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20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b="1" dirty="0">
                <a:latin typeface="Corbel" pitchFamily="34" charset="0"/>
              </a:rPr>
              <a:t>Implementations Of </a:t>
            </a:r>
            <a:br>
              <a:rPr lang="en-US" sz="3200" b="1" dirty="0">
                <a:latin typeface="Corbel" pitchFamily="34" charset="0"/>
              </a:rPr>
            </a:br>
            <a:r>
              <a:rPr lang="en-US" sz="3200" b="1" dirty="0">
                <a:latin typeface="Corbel" pitchFamily="34" charset="0"/>
              </a:rPr>
              <a:t>Second Level Cache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Different vendors </a:t>
            </a:r>
            <a:r>
              <a:rPr lang="en-IN" sz="2400" dirty="0">
                <a:latin typeface="Corbel" panose="020B0503020204020204" pitchFamily="34" charset="0"/>
              </a:rPr>
              <a:t>have </a:t>
            </a:r>
            <a:r>
              <a:rPr lang="en-IN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provided</a:t>
            </a:r>
            <a:r>
              <a:rPr lang="en-IN" sz="2400" dirty="0">
                <a:latin typeface="Corbel" panose="020B0503020204020204" pitchFamily="34" charset="0"/>
              </a:rPr>
              <a:t> the </a:t>
            </a:r>
            <a:r>
              <a:rPr lang="en-IN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implementation</a:t>
            </a:r>
            <a:r>
              <a:rPr lang="en-IN" sz="2400" dirty="0">
                <a:latin typeface="Corbel" panose="020B0503020204020204" pitchFamily="34" charset="0"/>
              </a:rPr>
              <a:t> of </a:t>
            </a:r>
            <a:r>
              <a:rPr lang="en-IN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Second Level Cache </a:t>
            </a:r>
            <a:r>
              <a:rPr lang="en-IN" sz="2400" dirty="0">
                <a:latin typeface="Corbel" panose="020B0503020204020204" pitchFamily="34" charset="0"/>
              </a:rPr>
              <a:t>:</a:t>
            </a:r>
          </a:p>
          <a:p>
            <a:pPr lvl="1"/>
            <a:endParaRPr lang="en-IN" sz="2400" dirty="0">
              <a:latin typeface="Corbel" panose="020B0503020204020204" pitchFamily="34" charset="0"/>
            </a:endParaRPr>
          </a:p>
          <a:p>
            <a:pPr lvl="1"/>
            <a:r>
              <a:rPr lang="en-IN" b="1" dirty="0">
                <a:solidFill>
                  <a:srgbClr val="C00000"/>
                </a:solidFill>
                <a:latin typeface="Corbel" panose="020B0503020204020204" pitchFamily="34" charset="0"/>
              </a:rPr>
              <a:t>EH Cache</a:t>
            </a:r>
          </a:p>
          <a:p>
            <a:pPr lvl="1">
              <a:buNone/>
            </a:pPr>
            <a:endParaRPr lang="en-IN" b="1" dirty="0">
              <a:solidFill>
                <a:srgbClr val="C00000"/>
              </a:solidFill>
              <a:latin typeface="Corbel" panose="020B0503020204020204" pitchFamily="34" charset="0"/>
            </a:endParaRPr>
          </a:p>
          <a:p>
            <a:pPr lvl="1"/>
            <a:r>
              <a:rPr lang="en-IN" b="1" dirty="0">
                <a:solidFill>
                  <a:srgbClr val="00B050"/>
                </a:solidFill>
                <a:latin typeface="Corbel" panose="020B0503020204020204" pitchFamily="34" charset="0"/>
              </a:rPr>
              <a:t>Swarm Cache</a:t>
            </a:r>
          </a:p>
          <a:p>
            <a:pPr lvl="1">
              <a:buNone/>
            </a:pPr>
            <a:endParaRPr lang="en-IN" b="1" dirty="0">
              <a:solidFill>
                <a:srgbClr val="C00000"/>
              </a:solidFill>
              <a:latin typeface="Corbel" panose="020B0503020204020204" pitchFamily="34" charset="0"/>
            </a:endParaRPr>
          </a:p>
          <a:p>
            <a:pPr lvl="1"/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OS Cache</a:t>
            </a:r>
          </a:p>
          <a:p>
            <a:pPr lvl="1">
              <a:buNone/>
            </a:pPr>
            <a:endParaRPr lang="en-IN" b="1" dirty="0">
              <a:solidFill>
                <a:srgbClr val="C00000"/>
              </a:solidFill>
              <a:latin typeface="Corbel" panose="020B0503020204020204" pitchFamily="34" charset="0"/>
            </a:endParaRPr>
          </a:p>
          <a:p>
            <a:pPr lvl="1"/>
            <a:r>
              <a:rPr lang="en-IN" b="1" dirty="0">
                <a:solidFill>
                  <a:srgbClr val="0070C0"/>
                </a:solidFill>
                <a:latin typeface="Corbel" panose="020B0503020204020204" pitchFamily="34" charset="0"/>
              </a:rPr>
              <a:t>JBoss Cache</a:t>
            </a:r>
          </a:p>
          <a:p>
            <a:endParaRPr lang="en-IN" sz="2400" dirty="0">
              <a:latin typeface="Corbel" panose="020B0503020204020204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45916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Using </a:t>
            </a:r>
            <a:r>
              <a:rPr lang="en-US" sz="3200" b="1" dirty="0" err="1">
                <a:latin typeface="Corbel" pitchFamily="34" charset="0"/>
              </a:rPr>
              <a:t>EHCache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To enable </a:t>
            </a:r>
            <a:r>
              <a:rPr lang="en-IN" sz="2400" b="1" u="sng" dirty="0">
                <a:solidFill>
                  <a:srgbClr val="7030A0"/>
                </a:solidFill>
                <a:latin typeface="Corbel" panose="020B0503020204020204" pitchFamily="34" charset="0"/>
              </a:rPr>
              <a:t>second level cache </a:t>
            </a:r>
            <a:r>
              <a:rPr lang="en-IN" sz="2400" dirty="0">
                <a:latin typeface="Corbel" panose="020B0503020204020204" pitchFamily="34" charset="0"/>
              </a:rPr>
              <a:t>in </a:t>
            </a:r>
            <a:r>
              <a:rPr lang="en-IN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hibernate</a:t>
            </a:r>
            <a:r>
              <a:rPr lang="en-IN" sz="2400" dirty="0">
                <a:latin typeface="Corbel" panose="020B0503020204020204" pitchFamily="34" charset="0"/>
              </a:rPr>
              <a:t> following </a:t>
            </a:r>
            <a:r>
              <a:rPr lang="en-IN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3 changes </a:t>
            </a:r>
            <a:r>
              <a:rPr lang="en-IN" sz="2400" dirty="0">
                <a:latin typeface="Corbel" panose="020B0503020204020204" pitchFamily="34" charset="0"/>
              </a:rPr>
              <a:t>are </a:t>
            </a:r>
            <a:r>
              <a:rPr lang="en-IN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required</a:t>
            </a:r>
          </a:p>
          <a:p>
            <a:pPr lvl="1"/>
            <a:endParaRPr lang="en-IN" b="1" dirty="0">
              <a:solidFill>
                <a:schemeClr val="accent1">
                  <a:lumMod val="75000"/>
                </a:schemeClr>
              </a:solidFill>
              <a:latin typeface="Corbel" panose="020B0503020204020204" pitchFamily="34" charset="0"/>
            </a:endParaRPr>
          </a:p>
          <a:p>
            <a:pPr lvl="1"/>
            <a:r>
              <a:rPr lang="en-IN" b="1" dirty="0">
                <a:solidFill>
                  <a:schemeClr val="accent1">
                    <a:lumMod val="75000"/>
                  </a:schemeClr>
                </a:solidFill>
                <a:latin typeface="Corbel" panose="020B0503020204020204" pitchFamily="34" charset="0"/>
              </a:rPr>
              <a:t>Add </a:t>
            </a:r>
            <a:r>
              <a:rPr lang="en-IN" b="1" dirty="0">
                <a:solidFill>
                  <a:srgbClr val="00B050"/>
                </a:solidFill>
                <a:latin typeface="Corbel" panose="020B0503020204020204" pitchFamily="34" charset="0"/>
              </a:rPr>
              <a:t>provider class </a:t>
            </a:r>
            <a:r>
              <a:rPr lang="en-IN" b="1" dirty="0">
                <a:solidFill>
                  <a:schemeClr val="accent1">
                    <a:lumMod val="75000"/>
                  </a:schemeClr>
                </a:solidFill>
                <a:latin typeface="Corbel" panose="020B0503020204020204" pitchFamily="34" charset="0"/>
              </a:rPr>
              <a:t>in hibernate </a:t>
            </a:r>
            <a:r>
              <a:rPr lang="en-IN" b="1" dirty="0">
                <a:solidFill>
                  <a:srgbClr val="0070C0"/>
                </a:solidFill>
                <a:latin typeface="Corbel" panose="020B0503020204020204" pitchFamily="34" charset="0"/>
              </a:rPr>
              <a:t>configuration</a:t>
            </a:r>
            <a:r>
              <a:rPr lang="en-IN" b="1" dirty="0">
                <a:solidFill>
                  <a:schemeClr val="accent1">
                    <a:lumMod val="75000"/>
                  </a:schemeClr>
                </a:solidFill>
                <a:latin typeface="Corbel" panose="020B0503020204020204" pitchFamily="34" charset="0"/>
              </a:rPr>
              <a:t> file </a:t>
            </a:r>
            <a:br>
              <a:rPr lang="en-IN" dirty="0">
                <a:latin typeface="Corbel" panose="020B0503020204020204" pitchFamily="34" charset="0"/>
              </a:rPr>
            </a:br>
            <a:endParaRPr lang="en-IN" dirty="0">
              <a:latin typeface="Corbel" panose="020B0503020204020204" pitchFamily="34" charset="0"/>
            </a:endParaRPr>
          </a:p>
          <a:p>
            <a:pPr fontAlgn="t">
              <a:buNone/>
            </a:pPr>
            <a:r>
              <a:rPr lang="en-IN" dirty="0">
                <a:latin typeface="Corbel" panose="020B0503020204020204" pitchFamily="34" charset="0"/>
              </a:rPr>
              <a:t>		</a:t>
            </a: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&lt;property name="</a:t>
            </a:r>
            <a:r>
              <a:rPr lang="en-IN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hibernate.cache.region.factory_class</a:t>
            </a: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"&gt;</a:t>
            </a:r>
          </a:p>
          <a:p>
            <a:pPr fontAlgn="t">
              <a:buNone/>
            </a:pP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         	</a:t>
            </a:r>
            <a:r>
              <a:rPr lang="en-IN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org.hibernate.cache.ehcache.EhCacheRegionFactory</a:t>
            </a:r>
            <a:endParaRPr lang="en-IN" sz="1800" b="1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pPr fontAlgn="t">
              <a:buNone/>
            </a:pP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		&lt;/property&gt;</a:t>
            </a:r>
          </a:p>
          <a:p>
            <a:pPr lvl="1"/>
            <a:endParaRPr lang="en-IN" sz="2600" b="1" dirty="0">
              <a:solidFill>
                <a:srgbClr val="C00000"/>
              </a:solidFill>
              <a:latin typeface="Corbel" panose="020B0503020204020204" pitchFamily="34" charset="0"/>
            </a:endParaRPr>
          </a:p>
          <a:p>
            <a:endParaRPr lang="en-IN" sz="2400" dirty="0">
              <a:latin typeface="Corbel" panose="020B0503020204020204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40576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6495</TotalTime>
  <Words>900</Words>
  <Application>Microsoft Office PowerPoint</Application>
  <PresentationFormat>On-screen Show (4:3)</PresentationFormat>
  <Paragraphs>133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Consolas</vt:lpstr>
      <vt:lpstr>Corbel</vt:lpstr>
      <vt:lpstr>Georgia</vt:lpstr>
      <vt:lpstr>Wingdings</vt:lpstr>
      <vt:lpstr>Wingdings 2</vt:lpstr>
      <vt:lpstr>Civic</vt:lpstr>
      <vt:lpstr>Hibernate Caching-Part 2</vt:lpstr>
      <vt:lpstr>Today’s Agenda</vt:lpstr>
      <vt:lpstr>Second Level Cache</vt:lpstr>
      <vt:lpstr>The Two Caches</vt:lpstr>
      <vt:lpstr>How The Process Takes Place ?</vt:lpstr>
      <vt:lpstr>How The Process Takes Place ?</vt:lpstr>
      <vt:lpstr>Second Level Cache</vt:lpstr>
      <vt:lpstr>Implementations Of  Second Level Cache</vt:lpstr>
      <vt:lpstr>Using EHCache</vt:lpstr>
      <vt:lpstr>Using EHCache</vt:lpstr>
      <vt:lpstr>Cnfiguration File Entry</vt:lpstr>
      <vt:lpstr>Mapping File Entry</vt:lpstr>
      <vt:lpstr>ehcache.xml</vt:lpstr>
      <vt:lpstr>ehcache.xml</vt:lpstr>
      <vt:lpstr>Output</vt:lpstr>
      <vt:lpstr>Caching Strategies</vt:lpstr>
      <vt:lpstr>Caching Strategies</vt:lpstr>
      <vt:lpstr>Caching Strategies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Sachin</dc:creator>
  <cp:lastModifiedBy>sachin kapoor</cp:lastModifiedBy>
  <cp:revision>453</cp:revision>
  <dcterms:created xsi:type="dcterms:W3CDTF">2014-01-22T20:27:14Z</dcterms:created>
  <dcterms:modified xsi:type="dcterms:W3CDTF">2020-12-18T09:18:21Z</dcterms:modified>
</cp:coreProperties>
</file>