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291" r:id="rId4"/>
    <p:sldId id="332" r:id="rId5"/>
    <p:sldId id="333" r:id="rId6"/>
    <p:sldId id="334" r:id="rId7"/>
    <p:sldId id="339" r:id="rId8"/>
    <p:sldId id="340" r:id="rId9"/>
    <p:sldId id="336" r:id="rId10"/>
    <p:sldId id="343" r:id="rId11"/>
    <p:sldId id="337" r:id="rId12"/>
    <p:sldId id="34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45" autoAdjust="0"/>
    <p:restoredTop sz="94660"/>
  </p:normalViewPr>
  <p:slideViewPr>
    <p:cSldViewPr>
      <p:cViewPr varScale="1">
        <p:scale>
          <a:sx n="86" d="100"/>
          <a:sy n="86" d="100"/>
        </p:scale>
        <p:origin x="-8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9/14/2020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9/14/2020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9/14/2020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9/14/2020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9/14/2020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Understanding get() and load()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</a:t>
            </a:r>
            <a:r>
              <a:rPr lang="en-US" sz="3600" b="1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5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load() V/s get()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b="1" u="sng" dirty="0" smtClean="0">
                <a:latin typeface="Corbel" pitchFamily="34" charset="0"/>
              </a:rPr>
              <a:t>Proxy</a:t>
            </a:r>
            <a:endParaRPr lang="en-IN" sz="2400" u="sng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get() </a:t>
            </a:r>
            <a:r>
              <a:rPr lang="en-IN" sz="2400" dirty="0" smtClean="0">
                <a:latin typeface="Corbel" pitchFamily="34" charset="0"/>
              </a:rPr>
              <a:t>method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never returns </a:t>
            </a:r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proxy</a:t>
            </a:r>
            <a:r>
              <a:rPr lang="en-IN" sz="2400" dirty="0" smtClean="0">
                <a:latin typeface="Corbel" pitchFamily="34" charset="0"/>
              </a:rPr>
              <a:t>, it either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returns null </a:t>
            </a:r>
            <a:r>
              <a:rPr lang="en-IN" sz="2400" dirty="0" smtClean="0">
                <a:latin typeface="Corbel" pitchFamily="34" charset="0"/>
              </a:rPr>
              <a:t>or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fully initialized Object</a:t>
            </a:r>
            <a:r>
              <a:rPr lang="en-IN" sz="2400" dirty="0" smtClean="0">
                <a:latin typeface="Corbel" pitchFamily="34" charset="0"/>
              </a:rPr>
              <a:t>, while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load() </a:t>
            </a:r>
            <a:r>
              <a:rPr lang="en-IN" sz="2400" dirty="0" smtClean="0">
                <a:latin typeface="Corbel" pitchFamily="34" charset="0"/>
              </a:rPr>
              <a:t>method may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return proxy</a:t>
            </a:r>
            <a:r>
              <a:rPr lang="en-IN" sz="2400" dirty="0" smtClean="0">
                <a:latin typeface="Corbel" pitchFamily="34" charset="0"/>
              </a:rPr>
              <a:t>, which is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 with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ID</a:t>
            </a:r>
            <a:r>
              <a:rPr lang="en-IN" sz="2400" dirty="0" smtClean="0">
                <a:latin typeface="Corbel" pitchFamily="34" charset="0"/>
              </a:rPr>
              <a:t> but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without initializing </a:t>
            </a:r>
            <a:r>
              <a:rPr lang="en-IN" sz="2400" dirty="0" smtClean="0">
                <a:latin typeface="Corbel" pitchFamily="34" charset="0"/>
              </a:rPr>
              <a:t>other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properties</a:t>
            </a:r>
            <a:r>
              <a:rPr lang="en-IN" sz="2400" dirty="0" smtClean="0">
                <a:latin typeface="Corbel" pitchFamily="34" charset="0"/>
              </a:rPr>
              <a:t>, which is </a:t>
            </a:r>
            <a:r>
              <a:rPr lang="en-IN" sz="2400" b="1" u="sng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lazily initialized.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load() V/s get()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b="1" u="sng" dirty="0" err="1" smtClean="0">
                <a:latin typeface="Corbel" pitchFamily="34" charset="0"/>
              </a:rPr>
              <a:t>Behavior</a:t>
            </a:r>
            <a:r>
              <a:rPr lang="en-IN" sz="2400" b="1" u="sng" dirty="0" smtClean="0">
                <a:latin typeface="Corbel" pitchFamily="34" charset="0"/>
              </a:rPr>
              <a:t> when Object is not found in Session Cache </a:t>
            </a:r>
            <a:endParaRPr lang="en-IN" sz="2400" u="sng" dirty="0" smtClean="0">
              <a:latin typeface="Corbel" pitchFamily="34" charset="0"/>
            </a:endParaRPr>
          </a:p>
          <a:p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get()</a:t>
            </a:r>
            <a:r>
              <a:rPr lang="en-IN" sz="2400" dirty="0" smtClean="0">
                <a:latin typeface="Corbel" pitchFamily="34" charset="0"/>
              </a:rPr>
              <a:t> method of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Hibernate Session </a:t>
            </a:r>
            <a:r>
              <a:rPr lang="en-IN" sz="2400" dirty="0" smtClean="0">
                <a:latin typeface="Corbel" pitchFamily="34" charset="0"/>
              </a:rPr>
              <a:t>returns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null </a:t>
            </a:r>
            <a:r>
              <a:rPr lang="en-IN" sz="2400" dirty="0" smtClean="0">
                <a:latin typeface="Corbel" pitchFamily="34" charset="0"/>
              </a:rPr>
              <a:t>if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 is not found while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load()</a:t>
            </a:r>
            <a:r>
              <a:rPr lang="en-IN" sz="2400" dirty="0" smtClean="0">
                <a:latin typeface="Corbel" pitchFamily="34" charset="0"/>
              </a:rPr>
              <a:t> method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returns a proxy object </a:t>
            </a:r>
            <a:r>
              <a:rPr lang="en-IN" sz="2400" dirty="0" smtClean="0">
                <a:latin typeface="Corbel" pitchFamily="34" charset="0"/>
              </a:rPr>
              <a:t>if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not found </a:t>
            </a:r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cache</a:t>
            </a:r>
            <a:r>
              <a:rPr lang="en-IN" sz="2400" dirty="0" smtClean="0">
                <a:latin typeface="Corbel" pitchFamily="34" charset="0"/>
              </a:rPr>
              <a:t> 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Moreover</a:t>
            </a:r>
            <a:r>
              <a:rPr lang="en-IN" sz="2400" dirty="0" smtClean="0">
                <a:latin typeface="Corbel" pitchFamily="34" charset="0"/>
              </a:rPr>
              <a:t> when we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try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access properties </a:t>
            </a:r>
            <a:r>
              <a:rPr lang="en-IN" sz="2400" dirty="0" smtClean="0">
                <a:latin typeface="Corbel" pitchFamily="34" charset="0"/>
              </a:rPr>
              <a:t>of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 then the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ObjectNotFoundException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will occur.</a:t>
            </a:r>
            <a:br>
              <a:rPr lang="en-IN" sz="2400" dirty="0" smtClean="0">
                <a:latin typeface="Corbel" pitchFamily="34" charset="0"/>
              </a:rPr>
            </a:br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Final Conclusion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get()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loads the data</a:t>
            </a:r>
            <a:r>
              <a:rPr lang="en-IN" sz="2400" dirty="0" smtClean="0">
                <a:latin typeface="Corbel" pitchFamily="34" charset="0"/>
              </a:rPr>
              <a:t> as soon as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it’s called </a:t>
            </a:r>
            <a:r>
              <a:rPr lang="en-IN" sz="2400" dirty="0" smtClean="0">
                <a:latin typeface="Corbel" pitchFamily="34" charset="0"/>
              </a:rPr>
              <a:t>whereas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load() </a:t>
            </a:r>
            <a:r>
              <a:rPr lang="en-IN" sz="2400" dirty="0" smtClean="0">
                <a:latin typeface="Corbel" pitchFamily="34" charset="0"/>
              </a:rPr>
              <a:t>returns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proxy object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loads data </a:t>
            </a:r>
            <a:r>
              <a:rPr lang="en-IN" sz="2400" dirty="0" smtClean="0">
                <a:latin typeface="Corbel" pitchFamily="34" charset="0"/>
              </a:rPr>
              <a:t>only when it’s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actually required</a:t>
            </a:r>
            <a:r>
              <a:rPr lang="en-IN" sz="2400" dirty="0" smtClean="0">
                <a:latin typeface="Corbel" pitchFamily="34" charset="0"/>
              </a:rPr>
              <a:t>, so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load()</a:t>
            </a:r>
            <a:r>
              <a:rPr lang="en-IN" sz="2400" dirty="0" smtClean="0">
                <a:latin typeface="Corbel" pitchFamily="34" charset="0"/>
              </a:rPr>
              <a:t> is better because it support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lazy loading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We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should use</a:t>
            </a:r>
            <a:r>
              <a:rPr lang="en-IN" sz="2400" dirty="0" smtClean="0"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get()</a:t>
            </a:r>
            <a:r>
              <a:rPr lang="en-IN" sz="2400" dirty="0" smtClean="0">
                <a:latin typeface="Corbel" pitchFamily="34" charset="0"/>
              </a:rPr>
              <a:t> when we are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not sure </a:t>
            </a:r>
            <a:r>
              <a:rPr lang="en-IN" sz="2400" dirty="0" smtClean="0">
                <a:latin typeface="Corbel" pitchFamily="34" charset="0"/>
              </a:rPr>
              <a:t>that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data exists </a:t>
            </a:r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endParaRPr lang="en-IN" sz="2400" dirty="0" smtClean="0"/>
          </a:p>
          <a:p>
            <a:r>
              <a:rPr lang="en-IN" sz="2400" dirty="0" smtClean="0">
                <a:latin typeface="Corbel" pitchFamily="34" charset="0"/>
              </a:rPr>
              <a:t>Use</a:t>
            </a:r>
            <a:r>
              <a:rPr lang="en-IN" sz="2400" dirty="0" smtClean="0"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load()</a:t>
            </a:r>
            <a:r>
              <a:rPr lang="en-IN" sz="2400" dirty="0" smtClean="0">
                <a:latin typeface="Corbel" pitchFamily="34" charset="0"/>
              </a:rPr>
              <a:t> when you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need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to obtain </a:t>
            </a:r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reference</a:t>
            </a:r>
            <a:r>
              <a:rPr lang="en-IN" sz="2400" dirty="0" smtClean="0">
                <a:latin typeface="Corbel" pitchFamily="34" charset="0"/>
              </a:rPr>
              <a:t> to 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object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without issuing </a:t>
            </a:r>
            <a:r>
              <a:rPr lang="en-IN" sz="2400" dirty="0" smtClean="0">
                <a:latin typeface="Corbel" pitchFamily="34" charset="0"/>
              </a:rPr>
              <a:t>extra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SQL queries</a:t>
            </a:r>
            <a:r>
              <a:rPr lang="en-IN" sz="2400" dirty="0" smtClean="0">
                <a:latin typeface="Corbel" pitchFamily="34" charset="0"/>
              </a:rPr>
              <a:t>, for example, 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create</a:t>
            </a:r>
            <a:r>
              <a:rPr lang="en-IN" sz="2400" dirty="0" smtClean="0">
                <a:latin typeface="Corbel" pitchFamily="34" charset="0"/>
              </a:rPr>
              <a:t>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relationship</a:t>
            </a:r>
            <a:r>
              <a:rPr lang="en-IN" sz="2400" dirty="0" smtClean="0">
                <a:latin typeface="Corbel" pitchFamily="34" charset="0"/>
              </a:rPr>
              <a:t> with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another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object.</a:t>
            </a:r>
            <a:endParaRPr lang="en-IN" sz="2400" b="1" dirty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Understanding get() and load()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What is get ()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How get() works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What is load()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How load() works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Why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two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methods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The difference between get() and load()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Introduction To Method get( )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Hibernate’s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Session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interface </a:t>
            </a:r>
            <a:r>
              <a:rPr lang="en-IN" sz="2400" dirty="0" smtClean="0">
                <a:latin typeface="Corbel" pitchFamily="34" charset="0"/>
              </a:rPr>
              <a:t>provides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several methods </a:t>
            </a:r>
            <a:r>
              <a:rPr lang="en-IN" sz="2400" dirty="0" smtClean="0">
                <a:latin typeface="Corbel" pitchFamily="34" charset="0"/>
              </a:rPr>
              <a:t>for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fetching</a:t>
            </a:r>
            <a:r>
              <a:rPr lang="en-IN" sz="2400" dirty="0" smtClean="0">
                <a:latin typeface="Corbel" pitchFamily="34" charset="0"/>
              </a:rPr>
              <a:t> entities from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two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very popular </a:t>
            </a:r>
            <a:r>
              <a:rPr lang="en-IN" sz="2400" dirty="0" smtClean="0">
                <a:latin typeface="Corbel" pitchFamily="34" charset="0"/>
              </a:rPr>
              <a:t>are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get()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load() </a:t>
            </a:r>
            <a:r>
              <a:rPr lang="en-IN" sz="2400" dirty="0" smtClean="0">
                <a:latin typeface="Corbel" pitchFamily="34" charset="0"/>
              </a:rPr>
              <a:t>methods </a:t>
            </a:r>
          </a:p>
          <a:p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Introduction To Method get( )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orbel" pitchFamily="34" charset="0"/>
              </a:rPr>
              <a:t>The method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get() </a:t>
            </a:r>
            <a:r>
              <a:rPr lang="en-US" sz="2400" dirty="0" smtClean="0">
                <a:latin typeface="Corbel" pitchFamily="34" charset="0"/>
              </a:rPr>
              <a:t>has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multiple overloaded versions </a:t>
            </a:r>
            <a:r>
              <a:rPr lang="en-US" sz="2400" dirty="0" smtClean="0">
                <a:latin typeface="Corbel" pitchFamily="34" charset="0"/>
              </a:rPr>
              <a:t>but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most common </a:t>
            </a:r>
            <a:r>
              <a:rPr lang="en-US" sz="2400" dirty="0" smtClean="0">
                <a:latin typeface="Corbel" pitchFamily="34" charset="0"/>
              </a:rPr>
              <a:t>is </a:t>
            </a:r>
          </a:p>
          <a:p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Object get(Class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clazz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,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Serializable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id) throws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HibernateException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first argument </a:t>
            </a:r>
            <a:r>
              <a:rPr lang="en-US" sz="2400" dirty="0" smtClean="0">
                <a:latin typeface="Corbel" pitchFamily="34" charset="0"/>
              </a:rPr>
              <a:t>is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.class </a:t>
            </a:r>
            <a:r>
              <a:rPr lang="en-US" sz="2400" dirty="0" smtClean="0">
                <a:latin typeface="Corbel" pitchFamily="34" charset="0"/>
              </a:rPr>
              <a:t>file name of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Entity class </a:t>
            </a:r>
            <a:r>
              <a:rPr lang="en-US" sz="2400" dirty="0" smtClean="0">
                <a:latin typeface="Corbel" pitchFamily="34" charset="0"/>
              </a:rPr>
              <a:t>and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second argument </a:t>
            </a:r>
            <a:r>
              <a:rPr lang="en-US" sz="2400" dirty="0" smtClean="0">
                <a:latin typeface="Corbel" pitchFamily="34" charset="0"/>
              </a:rPr>
              <a:t>is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id</a:t>
            </a:r>
            <a:r>
              <a:rPr lang="en-US" sz="2400" dirty="0" smtClean="0">
                <a:latin typeface="Corbel" pitchFamily="34" charset="0"/>
              </a:rPr>
              <a:t> value </a:t>
            </a:r>
            <a:r>
              <a:rPr lang="en-US" sz="2400" dirty="0" err="1" smtClean="0">
                <a:latin typeface="Corbel" pitchFamily="34" charset="0"/>
              </a:rPr>
              <a:t>i.e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primary key </a:t>
            </a:r>
            <a:r>
              <a:rPr lang="en-US" sz="2400" dirty="0" smtClean="0">
                <a:latin typeface="Corbel" pitchFamily="34" charset="0"/>
              </a:rPr>
              <a:t>identifier which will be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used</a:t>
            </a:r>
            <a:r>
              <a:rPr lang="en-US" sz="2400" dirty="0" smtClean="0">
                <a:latin typeface="Corbel" pitchFamily="34" charset="0"/>
              </a:rPr>
              <a:t> for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searching the record </a:t>
            </a:r>
            <a:r>
              <a:rPr lang="en-US" sz="2400" dirty="0" smtClean="0">
                <a:latin typeface="Corbel" pitchFamily="34" charset="0"/>
              </a:rPr>
              <a:t>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Internal Working Of get</a:t>
            </a:r>
            <a:r>
              <a:rPr lang="en-US" sz="3200" b="1" dirty="0" smtClean="0">
                <a:latin typeface="Corbel" pitchFamily="34" charset="0"/>
              </a:rPr>
              <a:t>( )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This </a:t>
            </a:r>
            <a:r>
              <a:rPr lang="en-IN" sz="2400" dirty="0" smtClean="0">
                <a:latin typeface="Corbel" pitchFamily="34" charset="0"/>
              </a:rPr>
              <a:t>method does the following: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pPr lvl="1"/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At first </a:t>
            </a:r>
            <a:r>
              <a:rPr lang="en-IN" sz="1900" dirty="0" smtClean="0">
                <a:latin typeface="Corbel" pitchFamily="34" charset="0"/>
              </a:rPr>
              <a:t>it 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searches</a:t>
            </a:r>
            <a:r>
              <a:rPr lang="en-IN" sz="1900" dirty="0" smtClean="0">
                <a:latin typeface="Corbel" pitchFamily="34" charset="0"/>
              </a:rPr>
              <a:t> in 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cache</a:t>
            </a:r>
            <a:r>
              <a:rPr lang="en-IN" sz="1900" dirty="0" smtClean="0">
                <a:latin typeface="Corbel" pitchFamily="34" charset="0"/>
              </a:rPr>
              <a:t> and if it </a:t>
            </a:r>
            <a:r>
              <a:rPr lang="en-IN" sz="1900" b="1" dirty="0" smtClean="0">
                <a:solidFill>
                  <a:srgbClr val="00B050"/>
                </a:solidFill>
                <a:latin typeface="Corbel" pitchFamily="34" charset="0"/>
              </a:rPr>
              <a:t>finds the object </a:t>
            </a:r>
            <a:r>
              <a:rPr lang="en-IN" sz="1900" dirty="0" smtClean="0">
                <a:latin typeface="Corbel" pitchFamily="34" charset="0"/>
              </a:rPr>
              <a:t>with the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requested identifier </a:t>
            </a:r>
            <a:r>
              <a:rPr lang="en-IN" sz="1900" dirty="0" smtClean="0">
                <a:latin typeface="Corbel" pitchFamily="34" charset="0"/>
              </a:rPr>
              <a:t>in 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cache</a:t>
            </a:r>
            <a:r>
              <a:rPr lang="en-IN" sz="1900" dirty="0" smtClean="0">
                <a:latin typeface="Corbel" pitchFamily="34" charset="0"/>
              </a:rPr>
              <a:t> , then it returns a </a:t>
            </a:r>
            <a:r>
              <a:rPr lang="en-IN" sz="1900" b="1" dirty="0" smtClean="0">
                <a:solidFill>
                  <a:srgbClr val="002060"/>
                </a:solidFill>
                <a:latin typeface="Corbel" pitchFamily="34" charset="0"/>
              </a:rPr>
              <a:t>fully initialized object </a:t>
            </a:r>
            <a:r>
              <a:rPr lang="en-IN" sz="1900" dirty="0" smtClean="0">
                <a:latin typeface="Corbel" pitchFamily="34" charset="0"/>
              </a:rPr>
              <a:t>from the 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cache.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pPr lvl="1"/>
            <a:r>
              <a:rPr lang="en-IN" sz="1900" dirty="0" smtClean="0">
                <a:latin typeface="Corbel" pitchFamily="34" charset="0"/>
              </a:rPr>
              <a:t>If the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requested identifier </a:t>
            </a:r>
            <a:r>
              <a:rPr lang="en-IN" sz="1900" dirty="0" smtClean="0">
                <a:latin typeface="Corbel" pitchFamily="34" charset="0"/>
              </a:rPr>
              <a:t>is </a:t>
            </a:r>
            <a:r>
              <a:rPr lang="en-IN" sz="1900" b="1" dirty="0" smtClean="0">
                <a:solidFill>
                  <a:srgbClr val="002060"/>
                </a:solidFill>
                <a:latin typeface="Corbel" pitchFamily="34" charset="0"/>
              </a:rPr>
              <a:t>not found in cache </a:t>
            </a:r>
            <a:r>
              <a:rPr lang="en-IN" sz="1900" dirty="0" smtClean="0">
                <a:latin typeface="Corbel" pitchFamily="34" charset="0"/>
              </a:rPr>
              <a:t>, then it </a:t>
            </a:r>
            <a:r>
              <a:rPr lang="en-IN" sz="1900" dirty="0" smtClean="0">
                <a:latin typeface="Corbel" pitchFamily="34" charset="0"/>
              </a:rPr>
              <a:t> </a:t>
            </a:r>
            <a:r>
              <a:rPr lang="en-IN" sz="1900" b="1" u="sng" dirty="0" smtClean="0">
                <a:solidFill>
                  <a:srgbClr val="0070C0"/>
                </a:solidFill>
                <a:latin typeface="Corbel" pitchFamily="34" charset="0"/>
              </a:rPr>
              <a:t>hits the database</a:t>
            </a:r>
            <a:r>
              <a:rPr lang="en-IN" sz="1900" dirty="0" smtClean="0">
                <a:latin typeface="Corbel" pitchFamily="34" charset="0"/>
              </a:rPr>
              <a:t> and </a:t>
            </a:r>
            <a:r>
              <a:rPr lang="en-IN" sz="1900" b="1" dirty="0" smtClean="0">
                <a:solidFill>
                  <a:srgbClr val="00B050"/>
                </a:solidFill>
                <a:latin typeface="Corbel" pitchFamily="34" charset="0"/>
              </a:rPr>
              <a:t>returns</a:t>
            </a:r>
            <a:r>
              <a:rPr lang="en-IN" sz="1900" dirty="0" smtClean="0">
                <a:latin typeface="Corbel" pitchFamily="34" charset="0"/>
              </a:rPr>
              <a:t> the 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original object </a:t>
            </a:r>
            <a:r>
              <a:rPr lang="en-IN" sz="1900" dirty="0" smtClean="0">
                <a:latin typeface="Corbel" pitchFamily="34" charset="0"/>
              </a:rPr>
              <a:t>from the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19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pPr lvl="1"/>
            <a:r>
              <a:rPr lang="en-IN" sz="1900" dirty="0" smtClean="0">
                <a:latin typeface="Corbel" pitchFamily="34" charset="0"/>
              </a:rPr>
              <a:t>If there is </a:t>
            </a: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no row </a:t>
            </a:r>
            <a:r>
              <a:rPr lang="en-IN" sz="1900" b="1" dirty="0" smtClean="0">
                <a:solidFill>
                  <a:srgbClr val="00B050"/>
                </a:solidFill>
                <a:latin typeface="Corbel" pitchFamily="34" charset="0"/>
              </a:rPr>
              <a:t>corresponding</a:t>
            </a:r>
            <a:r>
              <a:rPr lang="en-IN" sz="1900" dirty="0" smtClean="0">
                <a:latin typeface="Corbel" pitchFamily="34" charset="0"/>
              </a:rPr>
              <a:t> to the 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requested identifier</a:t>
            </a:r>
            <a:r>
              <a:rPr lang="en-IN" sz="1900" dirty="0" smtClean="0">
                <a:latin typeface="Corbel" pitchFamily="34" charset="0"/>
              </a:rPr>
              <a:t>, </a:t>
            </a:r>
            <a:r>
              <a:rPr lang="en-IN" sz="1900" dirty="0" smtClean="0">
                <a:latin typeface="Corbel" pitchFamily="34" charset="0"/>
              </a:rPr>
              <a:t>even in the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1900" dirty="0" smtClean="0">
                <a:latin typeface="Corbel" pitchFamily="34" charset="0"/>
              </a:rPr>
              <a:t> then this 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method</a:t>
            </a:r>
            <a:r>
              <a:rPr lang="en-IN" sz="1900" dirty="0" smtClean="0">
                <a:latin typeface="Corbel" pitchFamily="34" charset="0"/>
              </a:rPr>
              <a:t> will return </a:t>
            </a:r>
            <a:r>
              <a:rPr lang="en-IN" sz="1900" b="1" u="sng" dirty="0" smtClean="0">
                <a:solidFill>
                  <a:srgbClr val="C00000"/>
                </a:solidFill>
                <a:latin typeface="Corbel" pitchFamily="34" charset="0"/>
              </a:rPr>
              <a:t>null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.</a:t>
            </a:r>
            <a:endParaRPr lang="en-US" sz="1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Introduction To Method load( )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orbel" pitchFamily="34" charset="0"/>
              </a:rPr>
              <a:t>The method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load() </a:t>
            </a:r>
            <a:r>
              <a:rPr lang="en-US" sz="2400" dirty="0" smtClean="0">
                <a:latin typeface="Corbel" pitchFamily="34" charset="0"/>
              </a:rPr>
              <a:t>is also used to fetch a record and it also has 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multiple overloaded versions </a:t>
            </a:r>
            <a:r>
              <a:rPr lang="en-US" sz="2400" dirty="0" smtClean="0">
                <a:latin typeface="Corbel" pitchFamily="34" charset="0"/>
              </a:rPr>
              <a:t>but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most common </a:t>
            </a:r>
            <a:r>
              <a:rPr lang="en-US" sz="2400" dirty="0" smtClean="0">
                <a:latin typeface="Corbel" pitchFamily="34" charset="0"/>
              </a:rPr>
              <a:t>is </a:t>
            </a:r>
          </a:p>
          <a:p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Object load(Class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clazz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,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Serializable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id) throws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HibernateException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first argument </a:t>
            </a:r>
            <a:r>
              <a:rPr lang="en-US" sz="2400" dirty="0" smtClean="0">
                <a:latin typeface="Corbel" pitchFamily="34" charset="0"/>
              </a:rPr>
              <a:t>is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.class </a:t>
            </a:r>
            <a:r>
              <a:rPr lang="en-US" sz="2400" dirty="0" smtClean="0">
                <a:latin typeface="Corbel" pitchFamily="34" charset="0"/>
              </a:rPr>
              <a:t>file name of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Entity class </a:t>
            </a:r>
            <a:r>
              <a:rPr lang="en-US" sz="2400" dirty="0" smtClean="0">
                <a:latin typeface="Corbel" pitchFamily="34" charset="0"/>
              </a:rPr>
              <a:t>and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second argument </a:t>
            </a:r>
            <a:r>
              <a:rPr lang="en-US" sz="2400" dirty="0" smtClean="0">
                <a:latin typeface="Corbel" pitchFamily="34" charset="0"/>
              </a:rPr>
              <a:t>is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id</a:t>
            </a:r>
            <a:r>
              <a:rPr lang="en-US" sz="2400" dirty="0" smtClean="0">
                <a:latin typeface="Corbel" pitchFamily="34" charset="0"/>
              </a:rPr>
              <a:t> value </a:t>
            </a:r>
            <a:r>
              <a:rPr lang="en-US" sz="2400" dirty="0" err="1" smtClean="0">
                <a:latin typeface="Corbel" pitchFamily="34" charset="0"/>
              </a:rPr>
              <a:t>i.e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primary key </a:t>
            </a:r>
            <a:r>
              <a:rPr lang="en-US" sz="2400" dirty="0" smtClean="0">
                <a:latin typeface="Corbel" pitchFamily="34" charset="0"/>
              </a:rPr>
              <a:t>identifier which will be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used</a:t>
            </a:r>
            <a:r>
              <a:rPr lang="en-US" sz="2400" dirty="0" smtClean="0">
                <a:latin typeface="Corbel" pitchFamily="34" charset="0"/>
              </a:rPr>
              <a:t> for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searching the record </a:t>
            </a:r>
            <a:r>
              <a:rPr lang="en-US" sz="2400" dirty="0" smtClean="0">
                <a:latin typeface="Corbel" pitchFamily="34" charset="0"/>
              </a:rPr>
              <a:t>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Internal Working Of load( </a:t>
            </a:r>
            <a:r>
              <a:rPr lang="en-US" sz="3200" b="1" dirty="0" smtClean="0">
                <a:latin typeface="Corbel" pitchFamily="34" charset="0"/>
              </a:rPr>
              <a:t>)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This </a:t>
            </a:r>
            <a:r>
              <a:rPr lang="en-IN" sz="2400" dirty="0" smtClean="0">
                <a:latin typeface="Corbel" pitchFamily="34" charset="0"/>
              </a:rPr>
              <a:t>method does the following: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pPr lvl="1"/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At first </a:t>
            </a:r>
            <a:r>
              <a:rPr lang="en-IN" sz="1900" dirty="0" smtClean="0">
                <a:latin typeface="Corbel" pitchFamily="34" charset="0"/>
              </a:rPr>
              <a:t>it 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searches</a:t>
            </a:r>
            <a:r>
              <a:rPr lang="en-IN" sz="1900" dirty="0" smtClean="0">
                <a:latin typeface="Corbel" pitchFamily="34" charset="0"/>
              </a:rPr>
              <a:t> in 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cache</a:t>
            </a:r>
            <a:r>
              <a:rPr lang="en-IN" sz="1900" dirty="0" smtClean="0">
                <a:latin typeface="Corbel" pitchFamily="34" charset="0"/>
              </a:rPr>
              <a:t> and if it </a:t>
            </a:r>
            <a:r>
              <a:rPr lang="en-IN" sz="1900" b="1" dirty="0" smtClean="0">
                <a:solidFill>
                  <a:srgbClr val="00B050"/>
                </a:solidFill>
                <a:latin typeface="Corbel" pitchFamily="34" charset="0"/>
              </a:rPr>
              <a:t>finds the object </a:t>
            </a:r>
            <a:r>
              <a:rPr lang="en-IN" sz="1900" dirty="0" smtClean="0">
                <a:latin typeface="Corbel" pitchFamily="34" charset="0"/>
              </a:rPr>
              <a:t>with the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requested identifier </a:t>
            </a:r>
            <a:r>
              <a:rPr lang="en-IN" sz="1900" dirty="0" smtClean="0">
                <a:latin typeface="Corbel" pitchFamily="34" charset="0"/>
              </a:rPr>
              <a:t>in 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cache</a:t>
            </a:r>
            <a:r>
              <a:rPr lang="en-IN" sz="1900" dirty="0" smtClean="0">
                <a:latin typeface="Corbel" pitchFamily="34" charset="0"/>
              </a:rPr>
              <a:t> , then it returns a </a:t>
            </a:r>
            <a:r>
              <a:rPr lang="en-IN" sz="1900" b="1" dirty="0" smtClean="0">
                <a:solidFill>
                  <a:srgbClr val="002060"/>
                </a:solidFill>
                <a:latin typeface="Corbel" pitchFamily="34" charset="0"/>
              </a:rPr>
              <a:t>fully initialized object </a:t>
            </a:r>
            <a:r>
              <a:rPr lang="en-IN" sz="1900" dirty="0" smtClean="0">
                <a:latin typeface="Corbel" pitchFamily="34" charset="0"/>
              </a:rPr>
              <a:t>from the 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cache.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pPr lvl="1"/>
            <a:r>
              <a:rPr lang="en-IN" sz="1900" dirty="0" smtClean="0">
                <a:latin typeface="Corbel" pitchFamily="34" charset="0"/>
              </a:rPr>
              <a:t>If the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requested identifier </a:t>
            </a:r>
            <a:r>
              <a:rPr lang="en-IN" sz="1900" dirty="0" smtClean="0">
                <a:latin typeface="Corbel" pitchFamily="34" charset="0"/>
              </a:rPr>
              <a:t>is </a:t>
            </a:r>
            <a:r>
              <a:rPr lang="en-IN" sz="1900" b="1" dirty="0" smtClean="0">
                <a:solidFill>
                  <a:srgbClr val="002060"/>
                </a:solidFill>
                <a:latin typeface="Corbel" pitchFamily="34" charset="0"/>
              </a:rPr>
              <a:t>not found in cache </a:t>
            </a:r>
            <a:r>
              <a:rPr lang="en-IN" sz="1900" dirty="0" smtClean="0">
                <a:latin typeface="Corbel" pitchFamily="34" charset="0"/>
              </a:rPr>
              <a:t>, then it returns a </a:t>
            </a:r>
            <a:r>
              <a:rPr lang="en-IN" sz="1900" b="1" u="sng" dirty="0" smtClean="0">
                <a:solidFill>
                  <a:srgbClr val="C00000"/>
                </a:solidFill>
                <a:latin typeface="Corbel" pitchFamily="34" charset="0"/>
              </a:rPr>
              <a:t>proxy object</a:t>
            </a:r>
          </a:p>
          <a:p>
            <a:pPr lvl="1"/>
            <a:endParaRPr lang="en-IN" sz="2000" dirty="0" smtClean="0">
              <a:latin typeface="Corbel" pitchFamily="34" charset="0"/>
            </a:endParaRPr>
          </a:p>
          <a:p>
            <a:pPr lvl="1"/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Proxy</a:t>
            </a:r>
            <a:r>
              <a:rPr lang="en-IN" sz="2000" dirty="0" smtClean="0">
                <a:latin typeface="Corbel" pitchFamily="34" charset="0"/>
              </a:rPr>
              <a:t> </a:t>
            </a:r>
            <a:r>
              <a:rPr lang="en-IN" sz="2000" dirty="0" smtClean="0">
                <a:latin typeface="Corbel" pitchFamily="34" charset="0"/>
              </a:rPr>
              <a:t>means,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hibernate</a:t>
            </a:r>
            <a:r>
              <a:rPr lang="en-IN" sz="2000" dirty="0" smtClean="0">
                <a:latin typeface="Corbel" pitchFamily="34" charset="0"/>
              </a:rPr>
              <a:t> will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prepare some fake object </a:t>
            </a:r>
            <a:r>
              <a:rPr lang="en-IN" sz="2000" dirty="0" smtClean="0">
                <a:latin typeface="Corbel" pitchFamily="34" charset="0"/>
              </a:rPr>
              <a:t>with given </a:t>
            </a:r>
            <a:r>
              <a:rPr lang="en-IN" sz="2000" b="1" u="sng" dirty="0" smtClean="0">
                <a:solidFill>
                  <a:srgbClr val="002060"/>
                </a:solidFill>
                <a:latin typeface="Corbel" pitchFamily="34" charset="0"/>
              </a:rPr>
              <a:t>identifier value</a:t>
            </a:r>
            <a:r>
              <a:rPr lang="en-IN" sz="2000" dirty="0" smtClean="0">
                <a:latin typeface="Corbel" pitchFamily="34" charset="0"/>
              </a:rPr>
              <a:t> in the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memory</a:t>
            </a:r>
            <a:r>
              <a:rPr lang="en-IN" sz="2000" dirty="0" smtClean="0">
                <a:latin typeface="Corbel" pitchFamily="34" charset="0"/>
              </a:rPr>
              <a:t>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without hitting </a:t>
            </a:r>
            <a:r>
              <a:rPr lang="en-IN" sz="2000" dirty="0" smtClean="0">
                <a:latin typeface="Corbel" pitchFamily="34" charset="0"/>
              </a:rPr>
              <a:t>the 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database</a:t>
            </a:r>
            <a:endParaRPr lang="en-IN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endParaRPr lang="en-IN" sz="1900" dirty="0" smtClean="0">
              <a:latin typeface="Corbel" pitchFamily="34" charset="0"/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  <a:latin typeface="Corbel" pitchFamily="34" charset="0"/>
              </a:rPr>
              <a:t>All other properties </a:t>
            </a:r>
            <a:r>
              <a:rPr lang="en-US" sz="1900" dirty="0" smtClean="0">
                <a:latin typeface="Corbel" pitchFamily="34" charset="0"/>
              </a:rPr>
              <a:t>of this </a:t>
            </a:r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</a:rPr>
              <a:t>proxy object </a:t>
            </a:r>
            <a:r>
              <a:rPr lang="en-US" sz="1900" dirty="0" smtClean="0">
                <a:latin typeface="Corbel" pitchFamily="34" charset="0"/>
              </a:rPr>
              <a:t>are </a:t>
            </a:r>
            <a:r>
              <a:rPr lang="en-US" sz="1900" b="1" dirty="0" smtClean="0">
                <a:solidFill>
                  <a:srgbClr val="00B050"/>
                </a:solidFill>
                <a:latin typeface="Corbel" pitchFamily="34" charset="0"/>
              </a:rPr>
              <a:t>left uninitialized </a:t>
            </a:r>
            <a:r>
              <a:rPr lang="en-US" sz="1900" dirty="0" smtClean="0">
                <a:latin typeface="Corbel" pitchFamily="34" charset="0"/>
              </a:rPr>
              <a:t>and </a:t>
            </a:r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hibernate </a:t>
            </a:r>
            <a:r>
              <a:rPr lang="en-US" sz="19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returns</a:t>
            </a:r>
            <a:r>
              <a:rPr lang="en-US" sz="1900" dirty="0" smtClean="0">
                <a:latin typeface="Corbel" pitchFamily="34" charset="0"/>
              </a:rPr>
              <a:t> this 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 </a:t>
            </a:r>
            <a:endParaRPr lang="en-US" sz="1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Internal Working Of load( )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1"/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Now</a:t>
            </a:r>
            <a:r>
              <a:rPr lang="en-IN" sz="2000" dirty="0" smtClean="0">
                <a:latin typeface="Corbel" pitchFamily="34" charset="0"/>
              </a:rPr>
              <a:t> if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later</a:t>
            </a:r>
            <a:r>
              <a:rPr lang="en-IN" sz="2000" dirty="0" smtClean="0">
                <a:latin typeface="Corbel" pitchFamily="34" charset="0"/>
              </a:rPr>
              <a:t> 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we access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other properties </a:t>
            </a:r>
            <a:r>
              <a:rPr lang="en-IN" sz="2000" dirty="0" smtClean="0">
                <a:latin typeface="Corbel" pitchFamily="34" charset="0"/>
              </a:rPr>
              <a:t>of the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proxy object </a:t>
            </a:r>
            <a:r>
              <a:rPr lang="en-IN" sz="2000" dirty="0" smtClean="0">
                <a:latin typeface="Corbel" pitchFamily="34" charset="0"/>
              </a:rPr>
              <a:t>then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hibernate</a:t>
            </a:r>
            <a:r>
              <a:rPr lang="en-IN" sz="2000" dirty="0" smtClean="0">
                <a:latin typeface="Corbel" pitchFamily="34" charset="0"/>
              </a:rPr>
              <a:t> </a:t>
            </a:r>
            <a:r>
              <a:rPr lang="en-IN" sz="2000" dirty="0" smtClean="0">
                <a:latin typeface="Corbel" pitchFamily="34" charset="0"/>
              </a:rPr>
              <a:t>will </a:t>
            </a:r>
            <a:r>
              <a:rPr lang="en-IN" sz="2000" b="1" dirty="0" smtClean="0">
                <a:solidFill>
                  <a:schemeClr val="accent1"/>
                </a:solidFill>
                <a:latin typeface="Corbel" pitchFamily="34" charset="0"/>
              </a:rPr>
              <a:t>hit the database </a:t>
            </a:r>
            <a:r>
              <a:rPr lang="en-IN" sz="2000" dirty="0" smtClean="0">
                <a:latin typeface="Corbel" pitchFamily="34" charset="0"/>
              </a:rPr>
              <a:t>,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search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the row </a:t>
            </a:r>
            <a:r>
              <a:rPr lang="en-IN" sz="2000" dirty="0" smtClean="0">
                <a:latin typeface="Corbel" pitchFamily="34" charset="0"/>
              </a:rPr>
              <a:t>with </a:t>
            </a:r>
            <a:r>
              <a:rPr lang="en-IN" sz="2000" dirty="0" smtClean="0">
                <a:latin typeface="Corbel" pitchFamily="34" charset="0"/>
              </a:rPr>
              <a:t>the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given identifier </a:t>
            </a:r>
            <a:r>
              <a:rPr lang="en-IN" sz="2000" dirty="0" smtClean="0">
                <a:latin typeface="Corbel" pitchFamily="34" charset="0"/>
              </a:rPr>
              <a:t>and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retrieve</a:t>
            </a:r>
            <a:r>
              <a:rPr lang="en-IN" sz="2000" dirty="0" smtClean="0">
                <a:latin typeface="Corbel" pitchFamily="34" charset="0"/>
              </a:rPr>
              <a:t> </a:t>
            </a:r>
            <a:r>
              <a:rPr lang="en-IN" sz="2000" dirty="0" smtClean="0">
                <a:latin typeface="Corbel" pitchFamily="34" charset="0"/>
              </a:rPr>
              <a:t>the 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values.</a:t>
            </a:r>
          </a:p>
          <a:p>
            <a:pPr lvl="1"/>
            <a:endParaRPr lang="en-US" sz="2000" dirty="0" smtClean="0">
              <a:latin typeface="Corbel" pitchFamily="34" charset="0"/>
            </a:endParaRPr>
          </a:p>
          <a:p>
            <a:pPr lvl="1"/>
            <a:r>
              <a:rPr lang="en-US" sz="2000" dirty="0" smtClean="0">
                <a:latin typeface="Corbel" pitchFamily="34" charset="0"/>
              </a:rPr>
              <a:t>This </a:t>
            </a:r>
            <a:r>
              <a:rPr lang="en-US" sz="2000" b="1" dirty="0" smtClean="0">
                <a:solidFill>
                  <a:schemeClr val="accent1"/>
                </a:solidFill>
                <a:latin typeface="Corbel" pitchFamily="34" charset="0"/>
              </a:rPr>
              <a:t>behavior</a:t>
            </a:r>
            <a:r>
              <a:rPr lang="en-US" sz="2000" dirty="0" smtClean="0">
                <a:latin typeface="Corbel" pitchFamily="34" charset="0"/>
              </a:rPr>
              <a:t> is called </a:t>
            </a:r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LAZY LOADING</a:t>
            </a:r>
            <a:endParaRPr lang="en-IN" sz="2000" b="1" u="sng" dirty="0" smtClean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  <a:p>
            <a:pPr lvl="1"/>
            <a:endParaRPr lang="en-IN" sz="2000" dirty="0" smtClean="0">
              <a:latin typeface="Corbel" pitchFamily="34" charset="0"/>
            </a:endParaRPr>
          </a:p>
          <a:p>
            <a:pPr lvl="1"/>
            <a:r>
              <a:rPr lang="en-IN" sz="2000" dirty="0" smtClean="0">
                <a:latin typeface="Corbel" pitchFamily="34" charset="0"/>
              </a:rPr>
              <a:t>If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 </a:t>
            </a:r>
            <a:r>
              <a:rPr lang="en-IN" sz="2000" dirty="0" smtClean="0">
                <a:latin typeface="Corbel" pitchFamily="34" charset="0"/>
              </a:rPr>
              <a:t>[row] </a:t>
            </a:r>
            <a:r>
              <a:rPr lang="en-IN" sz="2000" dirty="0" smtClean="0">
                <a:latin typeface="Corbel" pitchFamily="34" charset="0"/>
              </a:rPr>
              <a:t>is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not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found </a:t>
            </a:r>
            <a:r>
              <a:rPr lang="en-IN" sz="2000" dirty="0" smtClean="0">
                <a:latin typeface="Corbel" pitchFamily="34" charset="0"/>
              </a:rPr>
              <a:t>in the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2000" dirty="0" smtClean="0">
                <a:latin typeface="Corbel" pitchFamily="34" charset="0"/>
              </a:rPr>
              <a:t> </a:t>
            </a:r>
            <a:r>
              <a:rPr lang="en-IN" sz="2000" dirty="0" smtClean="0">
                <a:latin typeface="Corbel" pitchFamily="34" charset="0"/>
              </a:rPr>
              <a:t>then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hibernate</a:t>
            </a:r>
            <a:r>
              <a:rPr lang="en-IN" sz="2000" dirty="0" smtClean="0">
                <a:latin typeface="Corbel" pitchFamily="34" charset="0"/>
              </a:rPr>
              <a:t>  </a:t>
            </a:r>
            <a:r>
              <a:rPr lang="en-IN" sz="2000" dirty="0" smtClean="0">
                <a:latin typeface="Corbel" pitchFamily="34" charset="0"/>
              </a:rPr>
              <a:t>will 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throw</a:t>
            </a:r>
            <a:r>
              <a:rPr lang="en-IN" sz="2000" dirty="0" smtClean="0">
                <a:latin typeface="Corbel" pitchFamily="34" charset="0"/>
              </a:rPr>
              <a:t> an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exception</a:t>
            </a:r>
            <a:r>
              <a:rPr lang="en-IN" sz="2000" dirty="0" smtClean="0">
                <a:latin typeface="Corbel" pitchFamily="34" charset="0"/>
              </a:rPr>
              <a:t> called </a:t>
            </a:r>
            <a:r>
              <a:rPr lang="en-IN" sz="2000" b="1" u="sng" dirty="0" err="1" smtClean="0">
                <a:solidFill>
                  <a:srgbClr val="C00000"/>
                </a:solidFill>
                <a:latin typeface="Corbel" pitchFamily="34" charset="0"/>
              </a:rPr>
              <a:t>ObjectNotFoundException</a:t>
            </a:r>
            <a:r>
              <a:rPr lang="en-IN" sz="2000" b="1" u="sng" dirty="0" smtClean="0">
                <a:solidFill>
                  <a:srgbClr val="C00000"/>
                </a:solidFill>
                <a:latin typeface="Corbel" pitchFamily="34" charset="0"/>
              </a:rPr>
              <a:t>.,</a:t>
            </a:r>
            <a:endParaRPr lang="en-IN" sz="2000" b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load() V/s get()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b="1" u="sng" dirty="0" smtClean="0">
                <a:latin typeface="Corbel" pitchFamily="34" charset="0"/>
              </a:rPr>
              <a:t>Database hit</a:t>
            </a:r>
            <a:endParaRPr lang="en-IN" sz="2400" u="sng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get()</a:t>
            </a:r>
            <a:r>
              <a:rPr lang="en-IN" sz="2400" dirty="0" smtClean="0">
                <a:latin typeface="Corbel" pitchFamily="34" charset="0"/>
              </a:rPr>
              <a:t> method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always hits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2400" dirty="0" smtClean="0">
                <a:latin typeface="Corbel" pitchFamily="34" charset="0"/>
              </a:rPr>
              <a:t> if it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doesn’t find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 in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cache</a:t>
            </a:r>
            <a:r>
              <a:rPr lang="en-IN" sz="2400" dirty="0" smtClean="0">
                <a:latin typeface="Corbel" pitchFamily="34" charset="0"/>
              </a:rPr>
              <a:t> while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load()</a:t>
            </a:r>
            <a:r>
              <a:rPr lang="en-IN" sz="2400" dirty="0" smtClean="0">
                <a:latin typeface="Corbel" pitchFamily="34" charset="0"/>
              </a:rPr>
              <a:t> method may not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always hit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1606</TotalTime>
  <Words>524</Words>
  <Application>Microsoft Office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Understanding get() and load()</vt:lpstr>
      <vt:lpstr>Today’s Agenda</vt:lpstr>
      <vt:lpstr>Introduction To Method get( )</vt:lpstr>
      <vt:lpstr>Introduction To Method get( )</vt:lpstr>
      <vt:lpstr>Internal Working Of get( )</vt:lpstr>
      <vt:lpstr>Introduction To Method load( )</vt:lpstr>
      <vt:lpstr>Internal Working Of load( )</vt:lpstr>
      <vt:lpstr>Internal Working Of load( )</vt:lpstr>
      <vt:lpstr>load() V/s get()</vt:lpstr>
      <vt:lpstr>load() V/s get()</vt:lpstr>
      <vt:lpstr>load() V/s get()</vt:lpstr>
      <vt:lpstr>Final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</cp:lastModifiedBy>
  <cp:revision>190</cp:revision>
  <dcterms:created xsi:type="dcterms:W3CDTF">2014-01-22T20:27:14Z</dcterms:created>
  <dcterms:modified xsi:type="dcterms:W3CDTF">2020-09-14T07:09:42Z</dcterms:modified>
</cp:coreProperties>
</file>