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332" r:id="rId5"/>
    <p:sldId id="344" r:id="rId6"/>
    <p:sldId id="333" r:id="rId7"/>
    <p:sldId id="345" r:id="rId8"/>
    <p:sldId id="334" r:id="rId9"/>
    <p:sldId id="348" r:id="rId10"/>
    <p:sldId id="346" r:id="rId11"/>
    <p:sldId id="339" r:id="rId12"/>
    <p:sldId id="347" r:id="rId13"/>
    <p:sldId id="349" r:id="rId14"/>
    <p:sldId id="350" r:id="rId15"/>
    <p:sldId id="351" r:id="rId16"/>
    <p:sldId id="352" r:id="rId17"/>
    <p:sldId id="353" r:id="rId18"/>
    <p:sldId id="360" r:id="rId19"/>
    <p:sldId id="354" r:id="rId20"/>
    <p:sldId id="355" r:id="rId21"/>
    <p:sldId id="356" r:id="rId22"/>
    <p:sldId id="357" r:id="rId23"/>
    <p:sldId id="3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Saving Objects In Database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6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What Does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err="1" smtClean="0">
                <a:latin typeface="Corbel" pitchFamily="34" charset="0"/>
              </a:rPr>
              <a:t>beginTransaction</a:t>
            </a:r>
            <a:r>
              <a:rPr lang="en-US" sz="3200" b="1" dirty="0" smtClean="0">
                <a:latin typeface="Corbel" pitchFamily="34" charset="0"/>
              </a:rPr>
              <a:t>() Do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initiate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we call the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beginTransaction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method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latin typeface="Corbel" pitchFamily="34" charset="0"/>
              </a:rPr>
              <a:t> object.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does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3 things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Bounds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latin typeface="Corbel" pitchFamily="34" charset="0"/>
              </a:rPr>
              <a:t> object to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transaction.</a:t>
            </a: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Sets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auto-commit</a:t>
            </a:r>
            <a:r>
              <a:rPr lang="en-US" sz="2400" dirty="0" smtClean="0">
                <a:latin typeface="Corbel" pitchFamily="34" charset="0"/>
              </a:rPr>
              <a:t> feature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transaction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Important Methods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Of Transaction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most important methods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interface are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follows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commit()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Flushes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associated Session</a:t>
            </a:r>
            <a:r>
              <a:rPr lang="en-IN" sz="2400" dirty="0" smtClean="0">
                <a:latin typeface="Corbel" pitchFamily="34" charset="0"/>
              </a:rPr>
              <a:t> 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ends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unit of work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rollback()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: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Forces </a:t>
            </a:r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rollback.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Skeleton For Calling save()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factory.openSession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Transaction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=null;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try {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  	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=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sess.beginTransaction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();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   		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//do some work</a:t>
            </a:r>
            <a:b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   		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sess.save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obj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);</a:t>
            </a:r>
          </a:p>
          <a:p>
            <a:pPr marL="514350" indent="-514350"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sess.flush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    		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	}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catch (Exception e) {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   		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// do arrangements for rollback     </a:t>
            </a:r>
          </a:p>
          <a:p>
            <a:pPr marL="514350" indent="-514350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finally {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  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    // Either commit or rollback depending on the state of app</a:t>
            </a:r>
          </a:p>
          <a:p>
            <a:pPr marL="514350" indent="-514350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sess.close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}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 which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accepts </a:t>
            </a:r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Employee  record </a:t>
            </a:r>
            <a:r>
              <a:rPr lang="en-IN" sz="2400" dirty="0" smtClean="0">
                <a:latin typeface="Corbel" pitchFamily="34" charset="0"/>
              </a:rPr>
              <a:t>from </a:t>
            </a:r>
          </a:p>
          <a:p>
            <a:pPr marL="514350" indent="-514350">
              <a:buNone/>
            </a:pP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saves it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 store.</a:t>
            </a:r>
          </a:p>
          <a:p>
            <a:pPr marL="514350" indent="-51435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 smtClean="0">
                <a:latin typeface="Corbel" pitchFamily="34" charset="0"/>
              </a:rPr>
              <a:t>you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properly follow </a:t>
            </a:r>
            <a:r>
              <a:rPr lang="en-US" sz="2400" dirty="0" smtClean="0">
                <a:latin typeface="Corbel" pitchFamily="34" charset="0"/>
              </a:rPr>
              <a:t>all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steps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guided</a:t>
            </a:r>
            <a:r>
              <a:rPr lang="en-US" sz="2400" dirty="0" smtClean="0">
                <a:latin typeface="Corbel" pitchFamily="34" charset="0"/>
              </a:rPr>
              <a:t> by the </a:t>
            </a:r>
          </a:p>
          <a:p>
            <a:pPr marL="514350" indent="-514350">
              <a:buNone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Hibernate standard</a:t>
            </a:r>
            <a:endParaRPr lang="en-US" sz="24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package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in.scabhopal.hibernate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java.util.Scanner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org.hibernate.HibernateException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org.hibernate.Session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org.hibernate.SessionFactory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org.hibernate.Transaction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org.hibernate.cfg.Configuration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UseEmployee2 {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public static void main(String[]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){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Configuration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Configuration();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cfg.configure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hibernate.cfg.xml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SessionFactory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cfg.buildSessionFactory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Session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sf.openSession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Scanner kb=new Scanner(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Transaction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tx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=null;</a:t>
            </a:r>
          </a:p>
          <a:p>
            <a:pPr>
              <a:buNone/>
            </a:pP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done=true;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tx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sess.beginTransaction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id:");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String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double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Employee e=new Employee();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e.setEmpNo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empNo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e.setEmpName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empName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e.setEmpSal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empSal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  <a:endParaRPr lang="en-IN" sz="1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("Calling save");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sess.save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("Calling flush");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sess.flush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catch(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 ex) {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ex.printStackTrace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done=false;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  <a:endParaRPr lang="en-US" sz="2400" b="1" u="sng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0084" y="1500174"/>
            <a:ext cx="50367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finally {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if(done==true) {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("Calling commit");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tx.commit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("Object saved successfully ");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else {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tx.rollback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("Cannot save the object");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sess.close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sf.close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Roll Up Your Sleeves. . .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6" name="Content Placeholder 5" descr="hibernate-interview-question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7"/>
            <a:ext cx="8786874" cy="504828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Exactly Does save() Do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When</a:t>
            </a:r>
            <a:r>
              <a:rPr lang="en-IN" sz="2400" dirty="0" smtClean="0">
                <a:latin typeface="Corbel" pitchFamily="34" charset="0"/>
              </a:rPr>
              <a:t> we call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session.save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(a)</a:t>
            </a:r>
            <a:r>
              <a:rPr lang="en-IN" sz="2400" dirty="0" smtClean="0">
                <a:latin typeface="Corbel" pitchFamily="34" charset="0"/>
              </a:rPr>
              <a:t> then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basically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remembers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somewhere inside session </a:t>
            </a:r>
            <a:r>
              <a:rPr lang="en-IN" sz="2400" dirty="0" smtClean="0">
                <a:latin typeface="Corbel" pitchFamily="34" charset="0"/>
              </a:rPr>
              <a:t>that this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has to be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saved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can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decide</a:t>
            </a:r>
            <a:r>
              <a:rPr lang="en-IN" sz="2400" dirty="0" smtClean="0">
                <a:latin typeface="Corbel" pitchFamily="34" charset="0"/>
              </a:rPr>
              <a:t> if 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wants to issue</a:t>
            </a:r>
            <a:r>
              <a:rPr lang="en-IN" sz="2400" dirty="0" smtClean="0">
                <a:latin typeface="Corbel" pitchFamily="34" charset="0"/>
              </a:rPr>
              <a:t> 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INSERT INTO...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immediately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 time later </a:t>
            </a:r>
            <a:r>
              <a:rPr lang="en-IN" sz="2400" dirty="0" smtClean="0">
                <a:latin typeface="Corbel" pitchFamily="34" charset="0"/>
              </a:rPr>
              <a:t>or on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commit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is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performance improvement</a:t>
            </a:r>
            <a:r>
              <a:rPr lang="en-IN" sz="2400" dirty="0" smtClean="0">
                <a:latin typeface="Corbel" pitchFamily="34" charset="0"/>
              </a:rPr>
              <a:t>, allowing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batch inserts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avoid them </a:t>
            </a:r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rolled back.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Exactly Does flush() Do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591390" cy="4759472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When</a:t>
            </a:r>
            <a:r>
              <a:rPr lang="en-IN" sz="2400" dirty="0" smtClean="0">
                <a:latin typeface="Corbel" pitchFamily="34" charset="0"/>
              </a:rPr>
              <a:t> we call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session.flush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400" dirty="0" smtClean="0">
                <a:latin typeface="Corbel" pitchFamily="34" charset="0"/>
              </a:rPr>
              <a:t>, then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forced to issue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INSERT INTO...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against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entity </a:t>
            </a:r>
            <a:r>
              <a:rPr lang="en-IN" sz="2400" dirty="0" smtClean="0">
                <a:latin typeface="Corbel" pitchFamily="34" charset="0"/>
              </a:rPr>
              <a:t>is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stored in the database</a:t>
            </a:r>
            <a:r>
              <a:rPr lang="en-IN" sz="2400" dirty="0" smtClean="0">
                <a:latin typeface="Corbel" pitchFamily="34" charset="0"/>
              </a:rPr>
              <a:t>, but not yet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committed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won't be seen </a:t>
            </a:r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other running transactions </a:t>
            </a:r>
            <a:r>
              <a:rPr lang="en-IN" sz="2400" dirty="0" smtClean="0">
                <a:latin typeface="Corbel" pitchFamily="34" charset="0"/>
              </a:rPr>
              <a:t>, but now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 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knows</a:t>
            </a:r>
            <a:r>
              <a:rPr lang="en-IN" sz="2400" dirty="0" smtClean="0">
                <a:latin typeface="Corbel" pitchFamily="34" charset="0"/>
              </a:rPr>
              <a:t> about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record. </a:t>
            </a: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Saving Persistent Object To Database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Different ways of saving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save()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transaction?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hibernate handles transaction?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methods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Exactly Does flush() Do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What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session.flush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400" dirty="0" smtClean="0">
                <a:latin typeface="Corbel" pitchFamily="34" charset="0"/>
              </a:rPr>
              <a:t> does is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empty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internal SQL instructions cache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 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immediately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So</a:t>
            </a:r>
            <a:r>
              <a:rPr lang="en-IN" sz="2400" dirty="0" smtClean="0">
                <a:latin typeface="Corbel" pitchFamily="34" charset="0"/>
              </a:rPr>
              <a:t> when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 call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commit( ) </a:t>
            </a:r>
            <a:r>
              <a:rPr lang="en-IN" sz="2400" dirty="0" smtClean="0">
                <a:latin typeface="Corbel" pitchFamily="34" charset="0"/>
              </a:rPr>
              <a:t>method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only then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commit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occurs</a:t>
            </a:r>
            <a:r>
              <a:rPr lang="en-IN" sz="2400" dirty="0" smtClean="0">
                <a:latin typeface="Corbel" pitchFamily="34" charset="0"/>
              </a:rPr>
              <a:t> and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changes</a:t>
            </a:r>
            <a:r>
              <a:rPr lang="en-IN" sz="2400" dirty="0" smtClean="0">
                <a:latin typeface="Corbel" pitchFamily="34" charset="0"/>
              </a:rPr>
              <a:t> become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permanent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If We Do Not Call flush()?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we don’t call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session.flush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and if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we call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transaction.commit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, then internally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commit() </a:t>
            </a:r>
            <a:r>
              <a:rPr lang="en-IN" sz="2400" dirty="0" smtClean="0">
                <a:latin typeface="Corbel" pitchFamily="34" charset="0"/>
              </a:rPr>
              <a:t>method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executes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statement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commits.</a:t>
            </a: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So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commit()</a:t>
            </a:r>
            <a:r>
              <a:rPr lang="en-IN" sz="2400" dirty="0" smtClean="0">
                <a:latin typeface="Corbel" pitchFamily="34" charset="0"/>
              </a:rPr>
              <a:t>=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flush</a:t>
            </a:r>
            <a:r>
              <a:rPr lang="en-IN" sz="2400" dirty="0" err="1" smtClean="0">
                <a:latin typeface="Corbel" pitchFamily="34" charset="0"/>
              </a:rPr>
              <a:t>+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commit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Special Note: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However </a:t>
            </a:r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dirty="0" err="1" smtClean="0">
                <a:latin typeface="Corbel" pitchFamily="34" charset="0"/>
              </a:rPr>
              <a:t>behaviour</a:t>
            </a:r>
            <a:r>
              <a:rPr lang="en-US" sz="2400" dirty="0" smtClean="0">
                <a:latin typeface="Corbel" pitchFamily="34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 be affected </a:t>
            </a:r>
            <a:r>
              <a:rPr lang="en-US" sz="2400" dirty="0" smtClean="0">
                <a:latin typeface="Corbel" pitchFamily="34" charset="0"/>
              </a:rPr>
              <a:t>by a property called </a:t>
            </a:r>
            <a:r>
              <a:rPr lang="en-US" sz="2400" dirty="0" err="1" smtClean="0">
                <a:latin typeface="Corbel" pitchFamily="34" charset="0"/>
              </a:rPr>
              <a:t>f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lushMode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Can You Explain The Effect Of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Following Code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SessionFactory.openSession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session.beginTransaction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(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=0;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&lt;100000;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++ ) {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Employee e = new Employee(.....);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session.save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(e);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tx.commit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session.close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latin typeface="Corbel" pitchFamily="34" charset="0"/>
              </a:rPr>
              <a:t>Answer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Without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call to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flush() </a:t>
            </a:r>
            <a:r>
              <a:rPr lang="en-IN" sz="2400" dirty="0" smtClean="0">
                <a:latin typeface="Corbel" pitchFamily="34" charset="0"/>
              </a:rPr>
              <a:t>method,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first-level cache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might  throw</a:t>
            </a:r>
            <a:r>
              <a:rPr lang="en-IN" sz="2400" dirty="0" smtClean="0">
                <a:latin typeface="Corbel" pitchFamily="34" charset="0"/>
              </a:rPr>
              <a:t> an 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OutOfMemoryException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 is  b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ecause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by default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caches</a:t>
            </a:r>
            <a:r>
              <a:rPr lang="en-IN" sz="2400" dirty="0" smtClean="0">
                <a:latin typeface="Corbel" pitchFamily="34" charset="0"/>
              </a:rPr>
              <a:t> all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newly inserted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Employee objects</a:t>
            </a:r>
            <a:r>
              <a:rPr lang="en-IN" sz="2400" dirty="0" smtClean="0">
                <a:latin typeface="Corbel" pitchFamily="34" charset="0"/>
              </a:rPr>
              <a:t> in  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session level cache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Different Ways Of Saving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IN" sz="2400" dirty="0" smtClean="0">
                <a:latin typeface="Corbel" pitchFamily="34" charset="0"/>
              </a:rPr>
              <a:t> provides us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several important methods 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saving persistent class objects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All these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methods </a:t>
            </a:r>
            <a:r>
              <a:rPr lang="en-IN" sz="2400" dirty="0" smtClean="0">
                <a:latin typeface="Corbel" pitchFamily="34" charset="0"/>
              </a:rPr>
              <a:t>belong 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 object </a:t>
            </a:r>
            <a:r>
              <a:rPr lang="en-IN" sz="2400" dirty="0" smtClean="0">
                <a:latin typeface="Corbel" pitchFamily="34" charset="0"/>
              </a:rPr>
              <a:t>and they are:</a:t>
            </a: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save()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</a:p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persist()</a:t>
            </a:r>
            <a:endParaRPr lang="en-IN" sz="2400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Font typeface="Wingdings 2"/>
              <a:buAutoNum type="arabicPeriod"/>
            </a:pP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saveOrUpdate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endParaRPr lang="en-IN" sz="2400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merge()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save(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save() </a:t>
            </a:r>
            <a:r>
              <a:rPr lang="en-US" sz="2400" dirty="0" smtClean="0">
                <a:latin typeface="Corbel" pitchFamily="34" charset="0"/>
              </a:rPr>
              <a:t>is used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insert data </a:t>
            </a:r>
            <a:r>
              <a:rPr lang="en-US" sz="2400" dirty="0" smtClean="0">
                <a:latin typeface="Corbel" pitchFamily="34" charset="0"/>
              </a:rPr>
              <a:t>to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datastore</a:t>
            </a:r>
            <a:r>
              <a:rPr lang="en-US" sz="2400" dirty="0" smtClean="0">
                <a:latin typeface="Corbel" pitchFamily="34" charset="0"/>
              </a:rPr>
              <a:t> and has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following prototype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save(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will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insert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passed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argument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datastore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return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identifier value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Steps Needed For save(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000" dirty="0" smtClean="0">
                <a:latin typeface="Corbel" pitchFamily="34" charset="0"/>
              </a:rPr>
              <a:t> the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Persistent class  </a:t>
            </a:r>
            <a:r>
              <a:rPr lang="en-US" sz="2000" dirty="0" smtClean="0">
                <a:latin typeface="Corbel" pitchFamily="34" charset="0"/>
              </a:rPr>
              <a:t>object</a:t>
            </a:r>
          </a:p>
          <a:p>
            <a:pPr marL="514350" indent="-514350">
              <a:buAutoNum type="arabicPeriod"/>
            </a:pPr>
            <a:endParaRPr lang="en-US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Fill it </a:t>
            </a:r>
            <a:r>
              <a:rPr lang="en-US" sz="2000" dirty="0" smtClean="0">
                <a:latin typeface="Corbel" pitchFamily="34" charset="0"/>
              </a:rPr>
              <a:t>with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desired values</a:t>
            </a:r>
          </a:p>
          <a:p>
            <a:pPr marL="514350" indent="-514350">
              <a:buAutoNum type="arabicPeriod"/>
            </a:pPr>
            <a:endParaRPr lang="en-US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Open</a:t>
            </a:r>
            <a:r>
              <a:rPr lang="en-US" sz="2000" dirty="0" smtClean="0">
                <a:latin typeface="Corbel" pitchFamily="34" charset="0"/>
              </a:rPr>
              <a:t> a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</a:t>
            </a:r>
            <a:r>
              <a:rPr lang="en-US" sz="2000" dirty="0" smtClean="0">
                <a:latin typeface="Corbel" pitchFamily="34" charset="0"/>
              </a:rPr>
              <a:t> by calling 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session object </a:t>
            </a:r>
            <a:r>
              <a:rPr lang="en-US" sz="2000" dirty="0" smtClean="0">
                <a:latin typeface="Corbel" pitchFamily="34" charset="0"/>
              </a:rPr>
              <a:t>method </a:t>
            </a:r>
            <a:r>
              <a:rPr lang="en-US" sz="2000" b="1" dirty="0" err="1" smtClean="0">
                <a:solidFill>
                  <a:srgbClr val="C00000"/>
                </a:solidFill>
                <a:latin typeface="Corbel" pitchFamily="34" charset="0"/>
              </a:rPr>
              <a:t>beginTransaction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Call </a:t>
            </a:r>
            <a:r>
              <a:rPr lang="en-US" sz="2000" dirty="0" smtClean="0"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save( ) </a:t>
            </a:r>
            <a:r>
              <a:rPr lang="en-US" sz="2000" dirty="0" smtClean="0">
                <a:latin typeface="Corbel" pitchFamily="34" charset="0"/>
              </a:rPr>
              <a:t>method for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each POJO object </a:t>
            </a:r>
            <a:r>
              <a:rPr lang="en-US" sz="2000" dirty="0" smtClean="0">
                <a:latin typeface="Corbel" pitchFamily="34" charset="0"/>
              </a:rPr>
              <a:t>to be </a:t>
            </a: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sent</a:t>
            </a:r>
            <a:r>
              <a:rPr lang="en-US" sz="2000" dirty="0" smtClean="0">
                <a:latin typeface="Corbel" pitchFamily="34" charset="0"/>
              </a:rPr>
              <a:t> to the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datastore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Call</a:t>
            </a:r>
            <a:r>
              <a:rPr lang="en-US" sz="2000" dirty="0" smtClean="0">
                <a:latin typeface="Corbel" pitchFamily="34" charset="0"/>
              </a:rPr>
              <a:t> the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flush( ) </a:t>
            </a:r>
            <a:r>
              <a:rPr lang="en-US" sz="2000" dirty="0" smtClean="0">
                <a:latin typeface="Corbel" pitchFamily="34" charset="0"/>
              </a:rPr>
              <a:t>method of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session</a:t>
            </a:r>
            <a:r>
              <a:rPr lang="en-US" sz="2000" dirty="0" smtClean="0">
                <a:latin typeface="Corbel" pitchFamily="34" charset="0"/>
              </a:rPr>
              <a:t> object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0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Commit </a:t>
            </a:r>
            <a:r>
              <a:rPr lang="en-US" sz="2000" dirty="0" smtClean="0"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transaction</a:t>
            </a:r>
            <a:r>
              <a:rPr lang="en-US" sz="2000" dirty="0" smtClean="0">
                <a:latin typeface="Corbel" pitchFamily="34" charset="0"/>
              </a:rPr>
              <a:t> by  calling the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commit( ) </a:t>
            </a:r>
            <a:r>
              <a:rPr lang="en-US" sz="2000" dirty="0" smtClean="0">
                <a:latin typeface="Corbel" pitchFamily="34" charset="0"/>
              </a:rPr>
              <a:t>method of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transaction</a:t>
            </a:r>
            <a:r>
              <a:rPr lang="en-US" sz="2000" dirty="0" smtClean="0">
                <a:latin typeface="Corbel" pitchFamily="34" charset="0"/>
              </a:rPr>
              <a:t> object</a:t>
            </a:r>
            <a:endParaRPr lang="en-IN" sz="20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Transaction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 simply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represents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unit of work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 other words </a:t>
            </a:r>
            <a:r>
              <a:rPr lang="en-IN" sz="2400" dirty="0" smtClean="0">
                <a:latin typeface="Corbel" pitchFamily="34" charset="0"/>
              </a:rPr>
              <a:t>it 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group of operations </a:t>
            </a:r>
            <a:r>
              <a:rPr lang="en-IN" sz="2400" dirty="0" smtClean="0">
                <a:latin typeface="Corbel" pitchFamily="34" charset="0"/>
              </a:rPr>
              <a:t>over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but 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defines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boundaries </a:t>
            </a:r>
            <a:r>
              <a:rPr lang="en-IN" sz="2400" dirty="0" smtClean="0">
                <a:latin typeface="Corbel" pitchFamily="34" charset="0"/>
              </a:rPr>
              <a:t>of these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operations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has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beginning</a:t>
            </a:r>
            <a:r>
              <a:rPr lang="en-IN" sz="2400" dirty="0" smtClean="0">
                <a:latin typeface="Corbel" pitchFamily="34" charset="0"/>
              </a:rPr>
              <a:t>,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set of operations </a:t>
            </a:r>
            <a:r>
              <a:rPr lang="en-IN" sz="2400" dirty="0" smtClean="0">
                <a:latin typeface="Corbel" pitchFamily="34" charset="0"/>
              </a:rPr>
              <a:t>that will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all be executed correctly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 none of them will be executed </a:t>
            </a:r>
            <a:r>
              <a:rPr lang="en-IN" sz="2400" dirty="0" smtClean="0">
                <a:latin typeface="Corbel" pitchFamily="34" charset="0"/>
              </a:rPr>
              <a:t>at all,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IN" sz="2400" dirty="0" smtClean="0">
                <a:latin typeface="Corbel" pitchFamily="34" charset="0"/>
              </a:rPr>
              <a:t>  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end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Transaction ?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tx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61307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How Hibernate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Handles Transaction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hibernate framework</a:t>
            </a:r>
            <a:r>
              <a:rPr lang="en-IN" sz="2400" dirty="0" smtClean="0">
                <a:latin typeface="Corbel" pitchFamily="34" charset="0"/>
              </a:rPr>
              <a:t>, we have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 interface that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defines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unit of work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internally maintained </a:t>
            </a:r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JTA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How Hibernate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Handles Transaction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associated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instantiated </a:t>
            </a:r>
            <a:r>
              <a:rPr lang="en-IN" sz="2400" dirty="0" smtClean="0">
                <a:latin typeface="Corbel" pitchFamily="34" charset="0"/>
              </a:rPr>
              <a:t>by calling the method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beginTransaction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 object.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prototype</a:t>
            </a:r>
            <a:r>
              <a:rPr lang="en-US" sz="2400" dirty="0" smtClean="0">
                <a:latin typeface="Corbel" pitchFamily="34" charset="0"/>
              </a:rPr>
              <a:t> of the method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beginTransaction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is: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beginTransaction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throws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1989</TotalTime>
  <Words>565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Saving Objects In Database</vt:lpstr>
      <vt:lpstr>Today’s Agenda</vt:lpstr>
      <vt:lpstr>Different Ways Of Saving Object</vt:lpstr>
      <vt:lpstr>Introduction To Method save( )</vt:lpstr>
      <vt:lpstr>Steps Needed For save( )</vt:lpstr>
      <vt:lpstr>What Is A Transaction ?</vt:lpstr>
      <vt:lpstr>What Is A Transaction ?</vt:lpstr>
      <vt:lpstr>How Hibernate  Handles Transaction ?</vt:lpstr>
      <vt:lpstr>How Hibernate  Handles Transaction ?</vt:lpstr>
      <vt:lpstr>What Does  beginTransaction() Do ?</vt:lpstr>
      <vt:lpstr>Important Methods  Of Transaction</vt:lpstr>
      <vt:lpstr>Code Skeleton For Calling save()</vt:lpstr>
      <vt:lpstr>Exercise</vt:lpstr>
      <vt:lpstr>Solution</vt:lpstr>
      <vt:lpstr>Solution</vt:lpstr>
      <vt:lpstr>Solution</vt:lpstr>
      <vt:lpstr>Roll Up Your Sleeves. . .</vt:lpstr>
      <vt:lpstr>What Exactly Does save() Do ?</vt:lpstr>
      <vt:lpstr>What Exactly Does flush() Do ?</vt:lpstr>
      <vt:lpstr>What Exactly Does flush() Do ?</vt:lpstr>
      <vt:lpstr>What If We Do Not Call flush()?</vt:lpstr>
      <vt:lpstr>Can You Explain The Effect Of Following Code ?</vt:lpstr>
      <vt:lpstr>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202</cp:revision>
  <dcterms:created xsi:type="dcterms:W3CDTF">2014-01-22T20:27:14Z</dcterms:created>
  <dcterms:modified xsi:type="dcterms:W3CDTF">2020-09-16T23:34:02Z</dcterms:modified>
</cp:coreProperties>
</file>