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44" r:id="rId6"/>
    <p:sldId id="333" r:id="rId7"/>
    <p:sldId id="361" r:id="rId8"/>
    <p:sldId id="362" r:id="rId9"/>
    <p:sldId id="363" r:id="rId10"/>
    <p:sldId id="364" r:id="rId11"/>
    <p:sldId id="381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3" r:id="rId21"/>
    <p:sldId id="375" r:id="rId22"/>
    <p:sldId id="376" r:id="rId23"/>
    <p:sldId id="377" r:id="rId24"/>
    <p:sldId id="378" r:id="rId25"/>
    <p:sldId id="379" r:id="rId26"/>
    <p:sldId id="3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9/21/2020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Persisting </a:t>
            </a:r>
            <a:r>
              <a:rPr lang="en-US" sz="3600" b="1" smtClean="0">
                <a:latin typeface="Corbel" pitchFamily="34" charset="0"/>
              </a:rPr>
              <a:t>And Updating </a:t>
            </a:r>
            <a:br>
              <a:rPr lang="en-US" sz="3600" b="1" smtClean="0">
                <a:latin typeface="Corbel" pitchFamily="34" charset="0"/>
              </a:rPr>
            </a:br>
            <a:r>
              <a:rPr lang="en-US" sz="3600" b="1" smtClean="0">
                <a:latin typeface="Corbel" pitchFamily="34" charset="0"/>
              </a:rPr>
              <a:t>Objects </a:t>
            </a:r>
            <a:r>
              <a:rPr lang="en-US" sz="3600" b="1" dirty="0" smtClean="0">
                <a:latin typeface="Corbel" pitchFamily="34" charset="0"/>
              </a:rPr>
              <a:t>In Database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7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Employee e=new Employee();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e.setEmpNo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e.setEmpName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e.setEmpSal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rgbClr val="002060"/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rgbClr val="002060"/>
                </a:solidFill>
                <a:latin typeface="Corbel" pitchFamily="34" charset="0"/>
              </a:rPr>
              <a:t>("Calling update");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sess.update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rgbClr val="002060"/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rgbClr val="002060"/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tx.commit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("Object updated successfully in the database");</a:t>
            </a:r>
            <a:endParaRPr lang="en-IN" sz="22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catch(Exception ex) {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ex.printStackTrace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!=null){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tx.rollback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("Cannot update the object");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sess.close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sf.close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If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matche</a:t>
            </a:r>
            <a:r>
              <a:rPr lang="en-US" sz="2400" dirty="0" smtClean="0">
                <a:latin typeface="Corbel" pitchFamily="34" charset="0"/>
              </a:rPr>
              <a:t>s with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record in the DB </a:t>
            </a:r>
            <a:r>
              <a:rPr lang="en-US" sz="2400" dirty="0" smtClean="0">
                <a:latin typeface="Corbel" pitchFamily="34" charset="0"/>
              </a:rPr>
              <a:t>then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DB record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gets updated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Persistent object’s values</a:t>
            </a: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doesn’t match then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throw an exception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u="sng" dirty="0" err="1" smtClean="0">
                <a:solidFill>
                  <a:schemeClr val="accent1"/>
                </a:solidFill>
                <a:latin typeface="Corbel" pitchFamily="34" charset="0"/>
              </a:rPr>
              <a:t>StaleObjectStateException</a:t>
            </a:r>
            <a:endParaRPr lang="en-US" sz="2400" b="1" u="sng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This is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lengthy approach </a:t>
            </a:r>
            <a:r>
              <a:rPr lang="en-US" sz="2400" dirty="0" smtClean="0">
                <a:latin typeface="Corbel" pitchFamily="34" charset="0"/>
              </a:rPr>
              <a:t>as we have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fill the complete object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all the values</a:t>
            </a: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Second Way Of Updating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Approach 2: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 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modify its values</a:t>
            </a:r>
            <a:r>
              <a:rPr lang="en-IN" sz="2400" dirty="0" smtClean="0">
                <a:latin typeface="Corbel" pitchFamily="34" charset="0"/>
              </a:rPr>
              <a:t>, and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now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automatically modifies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values</a:t>
            </a:r>
            <a:r>
              <a:rPr lang="en-IN" sz="2400" dirty="0" smtClean="0">
                <a:latin typeface="Corbel" pitchFamily="34" charset="0"/>
              </a:rPr>
              <a:t> on to the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 also, when ever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“transaction”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committed.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Load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object </a:t>
            </a:r>
            <a:r>
              <a:rPr lang="en-US" sz="2200" dirty="0" smtClean="0">
                <a:latin typeface="Corbel" pitchFamily="34" charset="0"/>
              </a:rPr>
              <a:t>with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US" sz="2200" dirty="0" smtClean="0">
                <a:latin typeface="Corbel" pitchFamily="34" charset="0"/>
              </a:rPr>
              <a:t> to be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updated</a:t>
            </a:r>
          </a:p>
          <a:p>
            <a:pPr marL="514350" indent="-514350">
              <a:buFont typeface="Wingdings 2"/>
              <a:buAutoNum type="arabicPeriod"/>
            </a:pP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Update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desired fields </a:t>
            </a:r>
            <a:r>
              <a:rPr lang="en-US" sz="2200" dirty="0" smtClean="0">
                <a:latin typeface="Corbel" pitchFamily="34" charset="0"/>
              </a:rPr>
              <a:t>by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calling setters</a:t>
            </a:r>
          </a:p>
          <a:p>
            <a:pPr marL="514350" indent="-514350">
              <a:buFont typeface="Wingdings 2"/>
              <a:buAutoNum type="arabicPeriod"/>
            </a:pPr>
            <a:endParaRPr lang="en-US" sz="22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Open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transaction</a:t>
            </a:r>
          </a:p>
          <a:p>
            <a:pPr marL="514350" indent="-514350">
              <a:buAutoNum type="arabicPeriod"/>
            </a:pPr>
            <a:endParaRPr lang="en-US" sz="22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Call </a:t>
            </a:r>
            <a:r>
              <a:rPr lang="en-US" sz="2200" dirty="0" smtClean="0"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update( ) </a:t>
            </a:r>
            <a:r>
              <a:rPr lang="en-US" sz="2200" dirty="0" smtClean="0">
                <a:latin typeface="Corbel" pitchFamily="34" charset="0"/>
              </a:rPr>
              <a:t>method</a:t>
            </a:r>
          </a:p>
          <a:p>
            <a:pPr marL="514350" indent="-514350">
              <a:buAutoNum type="arabicPeriod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transaction</a:t>
            </a:r>
          </a:p>
          <a:p>
            <a:pPr marL="514350" indent="-514350">
              <a:buAutoNum type="arabicPeriod"/>
            </a:pPr>
            <a:endParaRPr lang="en-US" sz="22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Close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SessionFactory</a:t>
            </a:r>
            <a:endParaRPr lang="en-US" sz="22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</a:t>
            </a:r>
            <a:r>
              <a:rPr lang="en-IN" sz="20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kb=new Scanner(</a:t>
            </a:r>
            <a:r>
              <a:rPr lang="en-IN" sz="20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0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=null;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done=true;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sess.beginTransaction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("Enter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 to be updated:");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		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kb.nextInt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		Employee e=(Employee)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sess.get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Employee.class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,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if(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e!=null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String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double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e.setEmpName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e.setEmpSal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("Calling update");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sess.update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tx.commit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("Object updated successfully in the database");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found");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catch(Exception ex) {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ex.printStackTrace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If(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!=null){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tx.rollback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			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("Cannot update the object");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}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             }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sess.close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sf.close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Whenever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loaded from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stores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loaded object </a:t>
            </a:r>
            <a:r>
              <a:rPr lang="en-IN" sz="2400" dirty="0" smtClean="0">
                <a:latin typeface="Corbel" pitchFamily="34" charset="0"/>
              </a:rPr>
              <a:t>in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cache-memory </a:t>
            </a:r>
            <a:r>
              <a:rPr lang="en-IN" sz="2400" dirty="0" smtClean="0">
                <a:latin typeface="Corbel" pitchFamily="34" charset="0"/>
              </a:rPr>
              <a:t>maintained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session object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nce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 is loaded</a:t>
            </a:r>
            <a:r>
              <a:rPr lang="en-IN" sz="2400" dirty="0" smtClean="0">
                <a:latin typeface="Corbel" pitchFamily="34" charset="0"/>
              </a:rPr>
              <a:t>, if we do any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modifications</a:t>
            </a:r>
            <a:r>
              <a:rPr lang="en-IN" sz="2400" dirty="0" smtClean="0">
                <a:latin typeface="Corbel" pitchFamily="34" charset="0"/>
              </a:rPr>
              <a:t> on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 </a:t>
            </a:r>
            <a:r>
              <a:rPr lang="en-IN" sz="2400" dirty="0" smtClean="0">
                <a:latin typeface="Corbel" pitchFamily="34" charset="0"/>
              </a:rPr>
              <a:t>by calling its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setter</a:t>
            </a:r>
            <a:r>
              <a:rPr lang="en-IN" sz="2400" dirty="0" smtClean="0">
                <a:latin typeface="Corbel" pitchFamily="34" charset="0"/>
              </a:rPr>
              <a:t> methods, then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these modification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stored in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 maintained by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cache-memory</a:t>
            </a:r>
          </a:p>
          <a:p>
            <a:pPr marL="514350" indent="-514350">
              <a:buAutoNum type="arabicPeriod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lain" startAt="3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loaded object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multiple times </a:t>
            </a:r>
            <a:r>
              <a:rPr lang="en-IN" sz="2400" dirty="0" smtClean="0">
                <a:latin typeface="Corbel" pitchFamily="34" charset="0"/>
              </a:rPr>
              <a:t>then also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modifications</a:t>
            </a:r>
            <a:r>
              <a:rPr lang="en-IN" sz="2400" dirty="0" smtClean="0">
                <a:latin typeface="Corbel" pitchFamily="34" charset="0"/>
              </a:rPr>
              <a:t> will be stored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 maintained </a:t>
            </a:r>
            <a:r>
              <a:rPr lang="en-IN" sz="2400" dirty="0" smtClean="0">
                <a:latin typeface="Corbel" pitchFamily="34" charset="0"/>
              </a:rPr>
              <a:t>by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cache-memory</a:t>
            </a:r>
            <a:r>
              <a:rPr lang="en-IN" sz="2400" dirty="0" smtClean="0">
                <a:latin typeface="Corbel" pitchFamily="34" charset="0"/>
              </a:rPr>
              <a:t> only.</a:t>
            </a:r>
          </a:p>
          <a:p>
            <a:pPr marL="514350" indent="-514350">
              <a:buAutoNum type="arabicPlain" startAt="3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US" sz="2400" dirty="0" smtClean="0">
                <a:latin typeface="Corbel" pitchFamily="34" charset="0"/>
              </a:rPr>
              <a:t>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key attribute </a:t>
            </a:r>
            <a:r>
              <a:rPr lang="en-US" sz="2400" dirty="0" smtClean="0">
                <a:latin typeface="Corbel" pitchFamily="34" charset="0"/>
              </a:rPr>
              <a:t>then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2400" dirty="0" smtClean="0">
                <a:latin typeface="Corbel" pitchFamily="34" charset="0"/>
              </a:rPr>
              <a:t>throws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Saving Persistent Object To Database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The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persist()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Save() V/s persist()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Using The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Two Ways To Update A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Points 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Using The </a:t>
            </a:r>
            <a:r>
              <a:rPr lang="en-US" sz="2400" b="1" u="sng" dirty="0" err="1" smtClean="0">
                <a:solidFill>
                  <a:srgbClr val="002060"/>
                </a:solidFill>
                <a:latin typeface="Corbel" pitchFamily="34" charset="0"/>
              </a:rPr>
              <a:t>saveOrUpdate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lain" startAt="5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henever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we issue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commit() </a:t>
            </a:r>
            <a:r>
              <a:rPr lang="en-IN" sz="2400" dirty="0" smtClean="0">
                <a:latin typeface="Corbel" pitchFamily="34" charset="0"/>
              </a:rPr>
              <a:t>operation then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verifies whether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changes are there </a:t>
            </a:r>
            <a:r>
              <a:rPr lang="en-IN" sz="2400" dirty="0" smtClean="0">
                <a:latin typeface="Corbel" pitchFamily="34" charset="0"/>
              </a:rPr>
              <a:t>between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 stored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marL="514350" indent="-514350">
              <a:buAutoNum type="arabicPlain" startAt="5"/>
            </a:pPr>
            <a:endParaRPr lang="en-IN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endParaRPr lang="en-IN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endParaRPr lang="en-IN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changes exists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then only hibernate  updates</a:t>
            </a:r>
            <a:r>
              <a:rPr lang="en-IN" sz="2400" dirty="0" smtClean="0">
                <a:latin typeface="Corbel" pitchFamily="34" charset="0"/>
              </a:rPr>
              <a:t> 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generating any update query</a:t>
            </a:r>
            <a:r>
              <a:rPr lang="en-IN" sz="2400" dirty="0" smtClean="0">
                <a:latin typeface="Corbel" pitchFamily="34" charset="0"/>
              </a:rPr>
              <a:t>, otherwise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 update command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issued</a:t>
            </a:r>
          </a:p>
          <a:p>
            <a:pPr marL="514350" indent="-514350">
              <a:buAutoNum type="arabicPlain" startAt="3"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 smtClean="0">
                <a:latin typeface="Corbel" pitchFamily="34" charset="0"/>
              </a:rPr>
              <a:t>If we have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persistent object </a:t>
            </a:r>
            <a:r>
              <a:rPr lang="en-US" sz="2400" dirty="0" smtClean="0">
                <a:latin typeface="Corbel" pitchFamily="34" charset="0"/>
              </a:rPr>
              <a:t>and we call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setters to change its data </a:t>
            </a:r>
            <a:r>
              <a:rPr lang="en-US" sz="2400" dirty="0" smtClean="0">
                <a:latin typeface="Corbel" pitchFamily="34" charset="0"/>
              </a:rPr>
              <a:t>then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even if</a:t>
            </a:r>
            <a:r>
              <a:rPr lang="en-US" sz="2400" dirty="0" smtClean="0">
                <a:latin typeface="Corbel" pitchFamily="34" charset="0"/>
              </a:rPr>
              <a:t> we don’t call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update(</a:t>
            </a:r>
            <a:r>
              <a:rPr lang="en-US" sz="2400" dirty="0" smtClean="0">
                <a:latin typeface="Corbel" pitchFamily="34" charset="0"/>
              </a:rPr>
              <a:t>) method 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still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changes will be transferred to the database </a:t>
            </a:r>
            <a:r>
              <a:rPr lang="en-US" sz="2400" dirty="0" smtClean="0">
                <a:latin typeface="Corbel" pitchFamily="34" charset="0"/>
              </a:rPr>
              <a:t>when we will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commit()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flush()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transaction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session.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endParaRPr lang="en-IN" sz="22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endParaRPr lang="en-IN" sz="22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lain" startAt="5"/>
            </a:pPr>
            <a:endParaRPr lang="en-IN" sz="2200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saveOrUpdate</a:t>
            </a:r>
            <a:r>
              <a:rPr lang="en-US" sz="3200" b="1" dirty="0" smtClean="0">
                <a:latin typeface="Corbel" pitchFamily="34" charset="0"/>
              </a:rPr>
              <a:t>() Method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method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saveOrUpdate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results</a:t>
            </a:r>
            <a:r>
              <a:rPr lang="en-IN" sz="2400" dirty="0" smtClean="0">
                <a:latin typeface="Corbel" pitchFamily="34" charset="0"/>
              </a:rPr>
              <a:t> into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insert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 </a:t>
            </a:r>
            <a:r>
              <a:rPr lang="en-IN" sz="2400" dirty="0" smtClean="0">
                <a:latin typeface="Corbel" pitchFamily="34" charset="0"/>
              </a:rPr>
              <a:t>queries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based on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provided data.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</a:t>
            </a:r>
            <a:r>
              <a:rPr lang="en-US" sz="2400" dirty="0" smtClean="0">
                <a:latin typeface="Corbel" pitchFamily="34" charset="0"/>
              </a:rPr>
              <a:t> has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following prototype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void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saveOrUdate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present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, then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 query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executed</a:t>
            </a:r>
            <a:r>
              <a:rPr lang="en-IN" sz="2400" dirty="0" smtClean="0">
                <a:latin typeface="Corbel" pitchFamily="34" charset="0"/>
              </a:rPr>
              <a:t> otherwise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insert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executed</a:t>
            </a:r>
            <a:endParaRPr lang="en-IN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Transaction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tx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=null;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tx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sess.beginTransaction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String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18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18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double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Employee e=new Employee();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e.setEmpNo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empNo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e.setEmpName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empName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e.setEmpSal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rbel" pitchFamily="34" charset="0"/>
              </a:rPr>
              <a:t>empSal</a:t>
            </a:r>
            <a:r>
              <a:rPr lang="en-US" sz="18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  <a:endParaRPr lang="en-IN" sz="1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618" y="3643314"/>
            <a:ext cx="5981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catch(Exception ex) {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ex.printStackTrace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!=null){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tx.rollback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("Cannot update the object");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428736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("Calling 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saveOrUpdate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()");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sess.saveOrUpdate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("Calling commit");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tx.commit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 marL="514350" indent="-514350">
              <a:buNone/>
            </a:pP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System.out.println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("Object saved successfully ");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 </a:t>
            </a:r>
            <a:r>
              <a:rPr lang="en-US" sz="2400" dirty="0" smtClean="0">
                <a:latin typeface="Corbel" pitchFamily="34" charset="0"/>
              </a:rPr>
              <a:t>value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given to the object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new</a:t>
            </a:r>
            <a:r>
              <a:rPr lang="en-US" sz="2400" dirty="0" smtClean="0">
                <a:latin typeface="Corbel" pitchFamily="34" charset="0"/>
              </a:rPr>
              <a:t> then the method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saveOrUpdate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create a new row </a:t>
            </a:r>
            <a:r>
              <a:rPr lang="en-US" sz="2400" dirty="0" smtClean="0">
                <a:latin typeface="Corbel" pitchFamily="34" charset="0"/>
              </a:rPr>
              <a:t>i.e. it will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issue an insert command</a:t>
            </a:r>
            <a:r>
              <a:rPr lang="en-US" sz="2400" dirty="0" smtClean="0">
                <a:latin typeface="Corbel" pitchFamily="34" charset="0"/>
              </a:rPr>
              <a:t> 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DB.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exists</a:t>
            </a:r>
            <a:r>
              <a:rPr lang="en-US" sz="2400" dirty="0" smtClean="0">
                <a:latin typeface="Corbel" pitchFamily="34" charset="0"/>
              </a:rPr>
              <a:t> then it 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simply update the columns </a:t>
            </a:r>
            <a:r>
              <a:rPr lang="en-US" sz="2400" dirty="0" smtClean="0">
                <a:latin typeface="Corbel" pitchFamily="34" charset="0"/>
              </a:rPr>
              <a:t>whose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values</a:t>
            </a:r>
            <a:r>
              <a:rPr lang="en-US" sz="2400" dirty="0" smtClean="0">
                <a:latin typeface="Corbel" pitchFamily="34" charset="0"/>
              </a:rPr>
              <a:t> have been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resetted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lain" startAt="3"/>
            </a:pP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exists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 changes have been made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any of the fields </a:t>
            </a:r>
            <a:r>
              <a:rPr lang="en-US" sz="2400" dirty="0" smtClean="0">
                <a:latin typeface="Corbel" pitchFamily="34" charset="0"/>
              </a:rPr>
              <a:t>i.e.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Entity object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same as the row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US" sz="2400" dirty="0" smtClean="0">
                <a:latin typeface="Corbel" pitchFamily="34" charset="0"/>
              </a:rPr>
              <a:t>then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does nothing</a:t>
            </a:r>
          </a:p>
          <a:p>
            <a:pPr marL="514350" indent="-514350">
              <a:buAutoNum type="arabicPlain" startAt="3"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>
              <a:buAutoNum type="arabicPlain" startAt="3"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720" y="4143380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Special Note</a:t>
            </a:r>
            <a:r>
              <a:rPr lang="en-IN" dirty="0" smtClean="0">
                <a:latin typeface="Corbel" pitchFamily="34" charset="0"/>
              </a:rPr>
              <a:t>: There are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some more points  </a:t>
            </a:r>
            <a:r>
              <a:rPr lang="en-IN" dirty="0" smtClean="0">
                <a:latin typeface="Corbel" pitchFamily="34" charset="0"/>
              </a:rPr>
              <a:t>regarding 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saveOrUpdate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IN" dirty="0" smtClean="0">
                <a:latin typeface="Corbel" pitchFamily="34" charset="0"/>
              </a:rPr>
              <a:t>, but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will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discuss it</a:t>
            </a:r>
            <a:r>
              <a:rPr lang="en-IN" dirty="0" smtClean="0">
                <a:latin typeface="Corbel" pitchFamily="34" charset="0"/>
              </a:rPr>
              <a:t> during the topic “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States of an object”.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persist() Method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Hibernate persist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similar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save()  </a:t>
            </a:r>
            <a:r>
              <a:rPr lang="en-IN" sz="2400" dirty="0" smtClean="0">
                <a:latin typeface="Corbel" pitchFamily="34" charset="0"/>
              </a:rPr>
              <a:t>and 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adds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entity object </a:t>
            </a:r>
            <a:r>
              <a:rPr lang="en-IN" sz="2400" dirty="0" smtClean="0">
                <a:latin typeface="Corbel" pitchFamily="34" charset="0"/>
              </a:rPr>
              <a:t>to 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persistent context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000" dirty="0" smtClean="0">
              <a:latin typeface="Corbel" pitchFamily="34" charset="0"/>
            </a:endParaRPr>
          </a:p>
          <a:p>
            <a:pPr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void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persist(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However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persist()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doesn’t return anything </a:t>
            </a:r>
            <a:r>
              <a:rPr lang="en-IN" sz="2400" dirty="0" smtClean="0">
                <a:latin typeface="Corbel" pitchFamily="34" charset="0"/>
              </a:rPr>
              <a:t>so we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need to call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persisted object’s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getter method 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get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generated identifier </a:t>
            </a:r>
            <a:r>
              <a:rPr lang="en-IN" sz="2400" dirty="0" smtClean="0">
                <a:latin typeface="Corbel" pitchFamily="34" charset="0"/>
              </a:rPr>
              <a:t>value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code</a:t>
            </a:r>
            <a:r>
              <a:rPr lang="en-US" sz="2400" dirty="0" smtClean="0">
                <a:latin typeface="Corbel" pitchFamily="34" charset="0"/>
              </a:rPr>
              <a:t> to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persist()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exactly same </a:t>
            </a:r>
            <a:r>
              <a:rPr lang="en-US" sz="2400" dirty="0" smtClean="0">
                <a:latin typeface="Corbel" pitchFamily="34" charset="0"/>
              </a:rPr>
              <a:t>as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 code </a:t>
            </a:r>
            <a:r>
              <a:rPr lang="en-US" sz="2400" dirty="0" smtClean="0">
                <a:latin typeface="Corbel" pitchFamily="34" charset="0"/>
              </a:rPr>
              <a:t>where we have used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save().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 smtClean="0">
                <a:latin typeface="Corbel" pitchFamily="34" charset="0"/>
              </a:rPr>
              <a:t> just have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replace</a:t>
            </a:r>
            <a:r>
              <a:rPr lang="en-US" sz="2400" dirty="0" smtClean="0">
                <a:latin typeface="Corbel" pitchFamily="34" charset="0"/>
              </a:rPr>
              <a:t> the call to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session.save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with the call to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session.persist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save() V/s persist()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1428736"/>
          <a:ext cx="8715436" cy="33288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6161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save()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persist()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kumimoji="0" lang="en-IN" sz="2000" b="1" i="0" kern="1200" dirty="0" smtClean="0">
                          <a:solidFill>
                            <a:srgbClr val="00B05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returns generated id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IN" sz="2000" b="1" i="0" kern="1200" dirty="0" smtClean="0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return type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is </a:t>
                      </a:r>
                      <a:r>
                        <a:rPr kumimoji="0" lang="en-IN" sz="2000" b="1" i="0" kern="1200" dirty="0" err="1" smtClean="0">
                          <a:solidFill>
                            <a:srgbClr val="C0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Serializable</a:t>
                      </a:r>
                      <a:r>
                        <a:rPr kumimoji="0" lang="en-IN" sz="2000" b="1" i="0" kern="1200" dirty="0" smtClean="0">
                          <a:solidFill>
                            <a:srgbClr val="C0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IN" sz="2000" b="1" dirty="0">
                        <a:solidFill>
                          <a:srgbClr val="C0000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kumimoji="0" lang="en-IN" sz="2000" b="1" i="0" kern="1200" dirty="0" smtClean="0">
                          <a:solidFill>
                            <a:srgbClr val="7030A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does not return anything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. It has </a:t>
                      </a:r>
                      <a:r>
                        <a:rPr kumimoji="0" lang="en-IN" sz="2000" b="1" i="0" kern="1200" dirty="0" smtClean="0">
                          <a:solidFill>
                            <a:srgbClr val="C0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0" lang="en-IN" sz="2000" b="1" i="0" kern="1200" dirty="0" smtClean="0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return type. 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is </a:t>
                      </a:r>
                      <a:r>
                        <a:rPr kumimoji="0" lang="en-IN" sz="2000" b="1" i="0" kern="1200" dirty="0" smtClean="0">
                          <a:solidFill>
                            <a:srgbClr val="00B05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only supported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by </a:t>
                      </a:r>
                      <a:r>
                        <a:rPr kumimoji="0" lang="en-IN" sz="2000" b="1" i="0" kern="1200" dirty="0" smtClean="0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Hibernate 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is </a:t>
                      </a:r>
                      <a:r>
                        <a:rPr kumimoji="0" lang="en-IN" sz="2000" b="1" i="0" kern="1200" dirty="0" smtClean="0">
                          <a:solidFill>
                            <a:srgbClr val="00B05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also supported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by other </a:t>
                      </a:r>
                      <a:r>
                        <a:rPr kumimoji="0" lang="en-IN" sz="2000" b="1" i="0" kern="1200" dirty="0" smtClean="0">
                          <a:solidFill>
                            <a:srgbClr val="7030A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JPA implementations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like </a:t>
                      </a:r>
                      <a:r>
                        <a:rPr kumimoji="0" lang="en-IN" sz="2000" b="1" i="0" kern="1200" dirty="0" err="1" smtClean="0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EclipseLink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2000" b="1" i="0" kern="1200" dirty="0" err="1" smtClean="0">
                          <a:solidFill>
                            <a:srgbClr val="0070C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OpenJPA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etc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Corbel" pitchFamily="34" charset="0"/>
                        </a:rPr>
                        <a:t>If </a:t>
                      </a:r>
                      <a:r>
                        <a:rPr lang="en-IN" sz="2000" b="1" dirty="0" smtClean="0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identifier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 is </a:t>
                      </a:r>
                      <a:r>
                        <a:rPr lang="en-IN" sz="2000" b="1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not available 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to the </a:t>
                      </a:r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object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, first it </a:t>
                      </a:r>
                      <a:r>
                        <a:rPr lang="en-IN" sz="2000" b="1" dirty="0" smtClean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will assign 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identifier then </a:t>
                      </a:r>
                      <a:r>
                        <a:rPr lang="en-I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save</a:t>
                      </a:r>
                      <a:r>
                        <a:rPr lang="en-IN" sz="2000" dirty="0" smtClean="0">
                          <a:latin typeface="Corbel" pitchFamily="34" charset="0"/>
                        </a:rPr>
                        <a:t> to </a:t>
                      </a:r>
                      <a:r>
                        <a:rPr lang="en-IN" sz="2000" b="1" dirty="0" smtClean="0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database</a:t>
                      </a:r>
                      <a:endParaRPr lang="en-IN" sz="2000" b="1" dirty="0">
                        <a:solidFill>
                          <a:schemeClr val="accent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No guarantee 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, about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when id will be generated </a:t>
                      </a:r>
                      <a:r>
                        <a:rPr lang="en-US" sz="2000" baseline="0" dirty="0" smtClean="0">
                          <a:latin typeface="Corbel" pitchFamily="34" charset="0"/>
                        </a:rPr>
                        <a:t>. It  </a:t>
                      </a:r>
                      <a:r>
                        <a:rPr lang="en-US" sz="2000" b="1" baseline="0" dirty="0" smtClean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can </a:t>
                      </a:r>
                      <a:r>
                        <a:rPr kumimoji="0" lang="en-IN" sz="2000" b="1" i="0" kern="1200" dirty="0" smtClean="0">
                          <a:solidFill>
                            <a:srgbClr val="00B05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issue statements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IN" sz="2000" b="1" i="0" kern="1200" dirty="0" smtClean="0">
                          <a:solidFill>
                            <a:srgbClr val="7030A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generating id 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on </a:t>
                      </a:r>
                      <a:r>
                        <a:rPr kumimoji="0" lang="en-IN" sz="2000" b="1" i="0" kern="1200" dirty="0" smtClean="0">
                          <a:solidFill>
                            <a:srgbClr val="C0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or </a:t>
                      </a:r>
                      <a:r>
                        <a:rPr kumimoji="0" lang="en-IN" sz="2000" b="1" i="0" kern="1200" dirty="0" smtClean="0">
                          <a:solidFill>
                            <a:srgbClr val="C0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flush</a:t>
                      </a:r>
                      <a:endParaRPr lang="en-IN" sz="2000" b="1" dirty="0">
                        <a:solidFill>
                          <a:srgbClr val="C0000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5357826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Special Note</a:t>
            </a:r>
            <a:r>
              <a:rPr lang="en-IN" dirty="0" smtClean="0">
                <a:latin typeface="Corbel" pitchFamily="34" charset="0"/>
              </a:rPr>
              <a:t>: There are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some more differences </a:t>
            </a:r>
            <a:r>
              <a:rPr lang="en-IN" dirty="0" smtClean="0">
                <a:latin typeface="Corbel" pitchFamily="34" charset="0"/>
              </a:rPr>
              <a:t>between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IN" dirty="0" smtClean="0">
                <a:latin typeface="Corbel" pitchFamily="34" charset="0"/>
              </a:rPr>
              <a:t> , but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will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discuss it</a:t>
            </a:r>
            <a:r>
              <a:rPr lang="en-IN" dirty="0" smtClean="0">
                <a:latin typeface="Corbel" pitchFamily="34" charset="0"/>
              </a:rPr>
              <a:t> during the topic “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States of an object”.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update() Method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record </a:t>
            </a:r>
            <a:r>
              <a:rPr lang="en-IN" sz="2400" dirty="0" smtClean="0">
                <a:latin typeface="Corbel" pitchFamily="34" charset="0"/>
              </a:rPr>
              <a:t> which 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already present</a:t>
            </a:r>
            <a:r>
              <a:rPr lang="en-IN" sz="2400" dirty="0" smtClean="0">
                <a:latin typeface="Corbel" pitchFamily="34" charset="0"/>
              </a:rPr>
              <a:t> 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, we call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update( ) </a:t>
            </a:r>
            <a:r>
              <a:rPr lang="en-IN" sz="2400" dirty="0" smtClean="0">
                <a:latin typeface="Corbel" pitchFamily="34" charset="0"/>
              </a:rPr>
              <a:t>method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object.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method</a:t>
            </a:r>
            <a:r>
              <a:rPr lang="en-IN" sz="2400" dirty="0" smtClean="0">
                <a:latin typeface="Corbel" pitchFamily="34" charset="0"/>
              </a:rPr>
              <a:t> has the following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prototype</a:t>
            </a:r>
            <a:r>
              <a:rPr lang="en-IN" sz="2400" dirty="0" smtClean="0">
                <a:latin typeface="Corbel" pitchFamily="34" charset="0"/>
              </a:rPr>
              <a:t>: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void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update(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update() Method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record</a:t>
            </a:r>
            <a:r>
              <a:rPr lang="en-IN" sz="2400" dirty="0" smtClean="0">
                <a:latin typeface="Corbel" pitchFamily="34" charset="0"/>
              </a:rPr>
              <a:t>  which 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already present</a:t>
            </a:r>
            <a:r>
              <a:rPr lang="en-IN" sz="2400" dirty="0" smtClean="0">
                <a:latin typeface="Corbel" pitchFamily="34" charset="0"/>
              </a:rPr>
              <a:t> 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, we have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following two approaches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Approach 1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Object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same id </a:t>
            </a:r>
            <a:r>
              <a:rPr lang="en-IN" sz="2400" dirty="0" smtClean="0">
                <a:latin typeface="Corbel" pitchFamily="34" charset="0"/>
              </a:rPr>
              <a:t>that has to be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updated </a:t>
            </a:r>
            <a:r>
              <a:rPr lang="en-IN" sz="2400" dirty="0" smtClean="0">
                <a:latin typeface="Corbel" pitchFamily="34" charset="0"/>
              </a:rPr>
              <a:t>and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fill the other fields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desired values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Then</a:t>
            </a:r>
            <a:r>
              <a:rPr lang="en-IN" sz="2400" dirty="0" smtClean="0">
                <a:latin typeface="Corbel" pitchFamily="34" charset="0"/>
              </a:rPr>
              <a:t> call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update() </a:t>
            </a:r>
            <a:r>
              <a:rPr lang="en-IN" sz="2400" dirty="0" smtClean="0">
                <a:latin typeface="Corbel" pitchFamily="34" charset="0"/>
              </a:rPr>
              <a:t>method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200" dirty="0" smtClean="0">
                <a:latin typeface="Corbel" pitchFamily="34" charset="0"/>
              </a:rPr>
              <a:t> a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properly initialized </a:t>
            </a:r>
            <a:r>
              <a:rPr lang="en-US" sz="2200" dirty="0" smtClean="0"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Keep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same id </a:t>
            </a:r>
            <a:r>
              <a:rPr lang="en-US" sz="2200" dirty="0" smtClean="0">
                <a:latin typeface="Corbel" pitchFamily="34" charset="0"/>
              </a:rPr>
              <a:t>which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we want </a:t>
            </a:r>
            <a:r>
              <a:rPr lang="en-US" sz="2200" dirty="0" smtClean="0">
                <a:latin typeface="Corbel" pitchFamily="34" charset="0"/>
              </a:rPr>
              <a:t>to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update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Call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update( ) </a:t>
            </a:r>
            <a:r>
              <a:rPr lang="en-US" sz="2200" dirty="0" smtClean="0">
                <a:latin typeface="Corbel" pitchFamily="34" charset="0"/>
              </a:rPr>
              <a:t>method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dirty="0" smtClean="0">
                <a:latin typeface="Corbel" pitchFamily="34" charset="0"/>
              </a:rPr>
              <a:t>Finally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commit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transaction</a:t>
            </a:r>
          </a:p>
          <a:p>
            <a:pPr marL="514350" indent="-514350">
              <a:buAutoNum type="arabicPeriod"/>
            </a:pPr>
            <a:endParaRPr lang="en-US" sz="22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Close</a:t>
            </a:r>
            <a:r>
              <a:rPr lang="en-US" sz="2200" dirty="0" smtClean="0"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SessionFactory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Main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</a:t>
            </a:r>
            <a:r>
              <a:rPr lang="en-IN" sz="20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kb=new Scanner(</a:t>
            </a:r>
            <a:r>
              <a:rPr lang="en-IN" sz="20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000" b="1" i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</a:t>
            </a:r>
            <a:r>
              <a:rPr lang="en-IN" sz="2000" b="1" i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=null;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sess.beginTransaction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id:");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Integer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String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0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double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2344</TotalTime>
  <Words>739</Words>
  <Application>Microsoft Office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Persisting And Updating  Objects In Database</vt:lpstr>
      <vt:lpstr>Today’s Agenda</vt:lpstr>
      <vt:lpstr>The persist() Method</vt:lpstr>
      <vt:lpstr>The Code</vt:lpstr>
      <vt:lpstr>save() V/s persist()</vt:lpstr>
      <vt:lpstr>The update() Method</vt:lpstr>
      <vt:lpstr>The update() Method</vt:lpstr>
      <vt:lpstr>Steps Needed</vt:lpstr>
      <vt:lpstr>Main Code</vt:lpstr>
      <vt:lpstr>Main Code</vt:lpstr>
      <vt:lpstr>Main Code</vt:lpstr>
      <vt:lpstr>Points To Remember</vt:lpstr>
      <vt:lpstr>Second Way Of Updating</vt:lpstr>
      <vt:lpstr>Steps Needed</vt:lpstr>
      <vt:lpstr>Main Code</vt:lpstr>
      <vt:lpstr>Main Code</vt:lpstr>
      <vt:lpstr>Main Code</vt:lpstr>
      <vt:lpstr>Points To Remember</vt:lpstr>
      <vt:lpstr>Points To Remember</vt:lpstr>
      <vt:lpstr>Points To Remember</vt:lpstr>
      <vt:lpstr>Points To Remember</vt:lpstr>
      <vt:lpstr>The saveOrUpdate() Method</vt:lpstr>
      <vt:lpstr>Main Code</vt:lpstr>
      <vt:lpstr>Main Code</vt:lpstr>
      <vt:lpstr>Points To Remember</vt:lpstr>
      <vt:lpstr>Points To Remember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221</cp:revision>
  <dcterms:created xsi:type="dcterms:W3CDTF">2014-01-22T20:27:14Z</dcterms:created>
  <dcterms:modified xsi:type="dcterms:W3CDTF">2020-09-21T08:31:35Z</dcterms:modified>
</cp:coreProperties>
</file>