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332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1" r:id="rId24"/>
    <p:sldId id="4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Merging</a:t>
            </a:r>
            <a:br>
              <a:rPr lang="en-US" sz="3600" b="1" dirty="0" smtClean="0">
                <a:latin typeface="Corbel" pitchFamily="34" charset="0"/>
              </a:rPr>
            </a:br>
            <a:r>
              <a:rPr lang="en-US" sz="3600" b="1" dirty="0" smtClean="0">
                <a:latin typeface="Corbel" pitchFamily="34" charset="0"/>
              </a:rPr>
              <a:t>Objects In Database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8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e.setEmpSal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merge");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sess.merge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tx.commit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("Object updated successfully in the database");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found");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 smtClean="0">
                <a:latin typeface="Corbel" pitchFamily="34" charset="0"/>
              </a:rPr>
              <a:t> we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already loaded the object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cache</a:t>
            </a:r>
            <a:r>
              <a:rPr lang="en-US" sz="2400" dirty="0" smtClean="0">
                <a:latin typeface="Corbel" pitchFamily="34" charset="0"/>
              </a:rPr>
              <a:t> , the method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not hit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Now</a:t>
            </a:r>
            <a:r>
              <a:rPr lang="en-US" sz="2400" dirty="0" smtClean="0">
                <a:latin typeface="Corbel" pitchFamily="34" charset="0"/>
              </a:rPr>
              <a:t> , just like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, the method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would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simply overwrite  the object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cache</a:t>
            </a:r>
          </a:p>
          <a:p>
            <a:pPr marL="514350" indent="-514350">
              <a:buFont typeface="Wingdings 2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 smtClean="0">
                <a:latin typeface="Corbel" pitchFamily="34" charset="0"/>
              </a:rPr>
              <a:t> when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commit() </a:t>
            </a:r>
            <a:r>
              <a:rPr lang="en-US" sz="2400" dirty="0" smtClean="0">
                <a:latin typeface="Corbel" pitchFamily="34" charset="0"/>
              </a:rPr>
              <a:t>is called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an update query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run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Case 3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oad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.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Close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remove the obje</a:t>
            </a:r>
            <a:r>
              <a:rPr lang="en-US" sz="2400" dirty="0" smtClean="0">
                <a:latin typeface="Corbel" pitchFamily="34" charset="0"/>
              </a:rPr>
              <a:t>ct 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 cache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modify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values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 a new session and </a:t>
            </a:r>
            <a:r>
              <a:rPr lang="en-US" sz="2400" dirty="0" smtClean="0">
                <a:latin typeface="Corbel" pitchFamily="34" charset="0"/>
              </a:rPr>
              <a:t>call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to be updated:");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Employee e=(Employee)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sess.get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Employee.class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sess.close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if(e!=null)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e.setEmpSal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empSal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sf.openSession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tx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sess.beginTransaction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merge");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sess.merge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tx.commit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("Object updated successfully in the database");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found");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 smtClean="0">
                <a:latin typeface="Corbel" pitchFamily="34" charset="0"/>
              </a:rPr>
              <a:t> we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closed the session </a:t>
            </a:r>
            <a:r>
              <a:rPr lang="en-US" sz="2400" dirty="0" smtClean="0">
                <a:latin typeface="Corbel" pitchFamily="34" charset="0"/>
              </a:rPr>
              <a:t>so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thrown out of cache</a:t>
            </a:r>
            <a:r>
              <a:rPr lang="en-US" sz="2400" dirty="0" smtClean="0">
                <a:latin typeface="Corbel" pitchFamily="34" charset="0"/>
              </a:rPr>
              <a:t> and will be in 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detached  state.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method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would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reload the object from the DB </a:t>
            </a:r>
            <a:r>
              <a:rPr lang="en-US" sz="2400" dirty="0" smtClean="0">
                <a:latin typeface="Corbel" pitchFamily="34" charset="0"/>
              </a:rPr>
              <a:t>into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cache</a:t>
            </a:r>
            <a:r>
              <a:rPr lang="en-US" sz="2400" dirty="0" smtClean="0">
                <a:latin typeface="Corbel" pitchFamily="34" charset="0"/>
              </a:rPr>
              <a:t> ,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overwrite the values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passed object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persistent object 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 smtClean="0">
                <a:latin typeface="Corbel" pitchFamily="34" charset="0"/>
              </a:rPr>
              <a:t> when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commit() </a:t>
            </a:r>
            <a:r>
              <a:rPr lang="en-US" sz="2400" dirty="0" smtClean="0">
                <a:latin typeface="Corbel" pitchFamily="34" charset="0"/>
              </a:rPr>
              <a:t>is called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an update query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run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  <a:p>
            <a:pPr marL="514350" indent="-514350">
              <a:buFont typeface="Wingdings 2"/>
              <a:buAutoNum type="arabicPeriod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would also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done the same thing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except loading the object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Case 4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oad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.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Close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remove the obje</a:t>
            </a:r>
            <a:r>
              <a:rPr lang="en-US" sz="2400" dirty="0" smtClean="0">
                <a:latin typeface="Corbel" pitchFamily="34" charset="0"/>
              </a:rPr>
              <a:t>ct 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 cache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modify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values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 smtClean="0">
                <a:latin typeface="Corbel" pitchFamily="34" charset="0"/>
              </a:rPr>
              <a:t> a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new session , </a:t>
            </a:r>
            <a:r>
              <a:rPr lang="en-US" sz="2400" dirty="0" smtClean="0">
                <a:latin typeface="Corbel" pitchFamily="34" charset="0"/>
              </a:rPr>
              <a:t>call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get()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loading the object </a:t>
            </a:r>
            <a:r>
              <a:rPr lang="en-US" sz="2400" dirty="0" smtClean="0">
                <a:latin typeface="Corbel" pitchFamily="34" charset="0"/>
              </a:rPr>
              <a:t>and then call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to be updated:");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Employee e=(Employee)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sess.get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Employee.class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sess.close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();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if(e!=null)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e.setEmpSal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rgbClr val="002060"/>
                </a:solidFill>
                <a:latin typeface="Corbel" pitchFamily="34" charset="0"/>
              </a:rPr>
              <a:t>empSal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sf.openSession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tx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sess.beginTransaction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Employee e2=(Employee)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sess.get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Employee.class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empNo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merge");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sess.merge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2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2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tx.commit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("Object updated successfully in the database");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found");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 smtClean="0">
                <a:latin typeface="Corbel" pitchFamily="34" charset="0"/>
              </a:rPr>
              <a:t> we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closed the session </a:t>
            </a:r>
            <a:r>
              <a:rPr lang="en-US" sz="2400" dirty="0" smtClean="0">
                <a:latin typeface="Corbel" pitchFamily="34" charset="0"/>
              </a:rPr>
              <a:t>so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thrown out of cache</a:t>
            </a:r>
            <a:r>
              <a:rPr lang="en-US" sz="2400" dirty="0" smtClean="0">
                <a:latin typeface="Corbel" pitchFamily="34" charset="0"/>
              </a:rPr>
              <a:t> and will be in 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detached  state.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 before calling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we have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loaded the object </a:t>
            </a:r>
            <a:r>
              <a:rPr lang="en-US" sz="2400" dirty="0" smtClean="0">
                <a:latin typeface="Corbel" pitchFamily="34" charset="0"/>
              </a:rPr>
              <a:t>through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get() </a:t>
            </a:r>
            <a:r>
              <a:rPr lang="en-US" sz="2400" dirty="0" smtClean="0">
                <a:latin typeface="Corbel" pitchFamily="34" charset="0"/>
              </a:rPr>
              <a:t>, so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 this case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would just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overwrite the values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passed object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persistent object 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 smtClean="0">
                <a:latin typeface="Corbel" pitchFamily="34" charset="0"/>
              </a:rPr>
              <a:t> when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commit() </a:t>
            </a:r>
            <a:r>
              <a:rPr lang="en-US" sz="2400" dirty="0" smtClean="0">
                <a:latin typeface="Corbel" pitchFamily="34" charset="0"/>
              </a:rPr>
              <a:t>is called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an update query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run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 the record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  <a:p>
            <a:pPr marL="514350" indent="-514350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Saving Persistent Object To Database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The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merge()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Different Scenarios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Differences with update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Deleting The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Points To Remember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US" sz="2400" dirty="0" smtClean="0">
                <a:latin typeface="Corbel" pitchFamily="34" charset="0"/>
              </a:rPr>
              <a:t> in this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case</a:t>
            </a:r>
            <a:r>
              <a:rPr lang="en-US" sz="2400" dirty="0" smtClean="0">
                <a:latin typeface="Corbel" pitchFamily="34" charset="0"/>
              </a:rPr>
              <a:t> if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 would have called </a:t>
            </a:r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then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would have thrown </a:t>
            </a:r>
            <a:r>
              <a:rPr lang="en-US" sz="2400" dirty="0" smtClean="0"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exception</a:t>
            </a: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NonUniqueObjectException</a:t>
            </a: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 is because </a:t>
            </a:r>
            <a:r>
              <a:rPr lang="en-US" sz="2400" dirty="0" smtClean="0">
                <a:latin typeface="Corbel" pitchFamily="34" charset="0"/>
              </a:rPr>
              <a:t>when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already have an object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same identifier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latin typeface="Corbel" pitchFamily="34" charset="0"/>
              </a:rPr>
              <a:t> then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does not work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throws exception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Conclusion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should be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used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save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when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does not contain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already persistent instance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identifier.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Merge</a:t>
            </a:r>
            <a:r>
              <a:rPr lang="en-IN" sz="2400" dirty="0" smtClean="0">
                <a:latin typeface="Corbel" pitchFamily="34" charset="0"/>
              </a:rPr>
              <a:t> should be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used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save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modifications</a:t>
            </a:r>
            <a:r>
              <a:rPr lang="en-IN" sz="2400" dirty="0" smtClean="0">
                <a:latin typeface="Corbel" pitchFamily="34" charset="0"/>
              </a:rPr>
              <a:t> at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any time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without knowing </a:t>
            </a:r>
            <a:r>
              <a:rPr lang="en-IN" sz="2400" dirty="0" smtClean="0">
                <a:latin typeface="Corbel" pitchFamily="34" charset="0"/>
              </a:rPr>
              <a:t>about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state of a session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Deleting Object Using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delete()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Deleting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single row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simple:</a:t>
            </a:r>
            <a:r>
              <a:rPr lang="en-IN" sz="2400" dirty="0" smtClean="0">
                <a:latin typeface="Corbel" pitchFamily="34" charset="0"/>
              </a:rPr>
              <a:t> 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Just </a:t>
            </a:r>
            <a:r>
              <a:rPr lang="en-IN" b="1" dirty="0" smtClean="0">
                <a:latin typeface="Corbel" pitchFamily="34" charset="0"/>
              </a:rPr>
              <a:t>get </a:t>
            </a:r>
            <a:r>
              <a:rPr lang="en-IN" b="1" dirty="0" smtClean="0">
                <a:latin typeface="Corbel" pitchFamily="34" charset="0"/>
              </a:rPr>
              <a:t>an instance of the persistent object you want to </a:t>
            </a:r>
            <a:r>
              <a:rPr lang="en-IN" b="1" dirty="0" smtClean="0">
                <a:latin typeface="Corbel" pitchFamily="34" charset="0"/>
              </a:rPr>
              <a:t>delete</a:t>
            </a:r>
          </a:p>
          <a:p>
            <a:pPr lvl="1"/>
            <a:endParaRPr lang="en-IN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Create  </a:t>
            </a:r>
            <a:r>
              <a:rPr lang="en-IN" b="1" dirty="0" smtClean="0">
                <a:latin typeface="Corbel" pitchFamily="34" charset="0"/>
              </a:rPr>
              <a:t>an instance of 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b="1" dirty="0" smtClean="0">
                <a:latin typeface="Corbel" pitchFamily="34" charset="0"/>
              </a:rPr>
              <a:t> object and </a:t>
            </a:r>
            <a:endParaRPr lang="en-IN" b="1" dirty="0" smtClean="0">
              <a:latin typeface="Corbel" pitchFamily="34" charset="0"/>
            </a:endParaRPr>
          </a:p>
          <a:p>
            <a:pPr lvl="1"/>
            <a:endParaRPr lang="en-IN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latin typeface="Corbel" pitchFamily="34" charset="0"/>
              </a:rPr>
              <a:t>Then </a:t>
            </a:r>
            <a:r>
              <a:rPr lang="en-IN" b="1" dirty="0" smtClean="0">
                <a:latin typeface="Corbel" pitchFamily="34" charset="0"/>
              </a:rPr>
              <a:t>call 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delete(Object)</a:t>
            </a:r>
            <a:r>
              <a:rPr lang="en-IN" b="1" dirty="0" smtClean="0">
                <a:latin typeface="Corbel" pitchFamily="34" charset="0"/>
              </a:rPr>
              <a:t> method.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void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(Object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create </a:t>
            </a:r>
            <a:r>
              <a:rPr lang="en-US" sz="2400" dirty="0" smtClean="0"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assign it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to be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deleted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then we call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sz="2400" dirty="0" smtClean="0">
                <a:latin typeface="Corbel" pitchFamily="34" charset="0"/>
              </a:rPr>
              <a:t>, then if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is not present , then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does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nothing</a:t>
            </a:r>
            <a:r>
              <a:rPr lang="en-US" sz="2400" dirty="0" smtClean="0">
                <a:latin typeface="Corbel" pitchFamily="34" charset="0"/>
              </a:rPr>
              <a:t> i.e.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 exception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occur </a:t>
            </a:r>
            <a:endParaRPr lang="en-IN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Whenever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sz="2400" dirty="0" smtClean="0">
                <a:latin typeface="Corbel" pitchFamily="34" charset="0"/>
              </a:rPr>
              <a:t>is called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checks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whether the object</a:t>
            </a:r>
            <a:r>
              <a:rPr lang="en-US" sz="2400" dirty="0" smtClean="0">
                <a:latin typeface="Corbel" pitchFamily="34" charset="0"/>
              </a:rPr>
              <a:t> is in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persistent state </a:t>
            </a:r>
            <a:r>
              <a:rPr lang="en-US" sz="2400" dirty="0" smtClean="0">
                <a:latin typeface="Corbel" pitchFamily="34" charset="0"/>
              </a:rPr>
              <a:t>or not . </a:t>
            </a: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dirty="0" smtClean="0">
                <a:latin typeface="Corbel" pitchFamily="34" charset="0"/>
              </a:rPr>
              <a:t>it is not , then 2 queries are fired: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 select query to bring the object to the persistent state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 delete query to delete the object</a:t>
            </a:r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</a:t>
            </a:r>
            <a:r>
              <a:rPr lang="en-US" sz="3200" b="1" dirty="0" smtClean="0">
                <a:latin typeface="Corbel" pitchFamily="34" charset="0"/>
              </a:rPr>
              <a:t>To Remember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we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fetch the data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load( )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present </a:t>
            </a:r>
            <a:r>
              <a:rPr lang="en-US" sz="2400" dirty="0" smtClean="0">
                <a:latin typeface="Corbel" pitchFamily="34" charset="0"/>
              </a:rPr>
              <a:t>, then when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sz="2400" dirty="0" smtClean="0">
                <a:latin typeface="Corbel" pitchFamily="34" charset="0"/>
              </a:rPr>
              <a:t>is called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throw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EntityNotFoundException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we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fetch the data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get( )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id </a:t>
            </a:r>
            <a:r>
              <a:rPr lang="en-US" sz="2400" dirty="0" smtClean="0">
                <a:latin typeface="Corbel" pitchFamily="34" charset="0"/>
              </a:rPr>
              <a:t>is not present , then when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sz="2400" dirty="0" smtClean="0">
                <a:latin typeface="Corbel" pitchFamily="34" charset="0"/>
              </a:rPr>
              <a:t>is called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null </a:t>
            </a:r>
            <a:r>
              <a:rPr lang="en-US" sz="2400" dirty="0" smtClean="0">
                <a:latin typeface="Corbel" pitchFamily="34" charset="0"/>
              </a:rPr>
              <a:t>gets passed as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argument </a:t>
            </a:r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will throw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IllegalArgumentException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Otherwise</a:t>
            </a:r>
            <a:r>
              <a:rPr lang="en-US" sz="2400" dirty="0" smtClean="0">
                <a:latin typeface="Corbel" pitchFamily="34" charset="0"/>
              </a:rPr>
              <a:t> if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 is present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both the cases </a:t>
            </a:r>
            <a:r>
              <a:rPr lang="en-US" sz="2400" dirty="0" smtClean="0">
                <a:latin typeface="Corbel" pitchFamily="34" charset="0"/>
              </a:rPr>
              <a:t>then it will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deleted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merge() Method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merge()</a:t>
            </a:r>
            <a:r>
              <a:rPr lang="en-IN" sz="2400" dirty="0" smtClean="0">
                <a:latin typeface="Corbel" pitchFamily="34" charset="0"/>
              </a:rPr>
              <a:t> 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copies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state of the given object </a:t>
            </a:r>
            <a:r>
              <a:rPr lang="en-IN" sz="2400" dirty="0" smtClean="0">
                <a:latin typeface="Corbel" pitchFamily="34" charset="0"/>
              </a:rPr>
              <a:t>onto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 object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identifier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merge(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HibernateException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Now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understand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difference</a:t>
            </a:r>
            <a:r>
              <a:rPr lang="en-US" sz="2400" dirty="0" smtClean="0">
                <a:latin typeface="Corbel" pitchFamily="34" charset="0"/>
              </a:rPr>
              <a:t> between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we 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have to look </a:t>
            </a:r>
            <a:r>
              <a:rPr lang="en-US" sz="2400" dirty="0" smtClean="0">
                <a:latin typeface="Corbel" pitchFamily="34" charset="0"/>
              </a:rPr>
              <a:t>at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examples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upcoming slides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0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Case 1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Object 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same id </a:t>
            </a:r>
            <a:r>
              <a:rPr lang="en-IN" sz="2400" dirty="0" smtClean="0">
                <a:latin typeface="Corbel" pitchFamily="34" charset="0"/>
              </a:rPr>
              <a:t>that has to be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updated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fill the other fields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desired values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 smtClean="0">
                <a:latin typeface="Corbel" pitchFamily="34" charset="0"/>
              </a:rPr>
              <a:t> call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=null;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sess.beginTransaction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id:");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Employee e=new Employee();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e.setEmpNo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e.setEmpSal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merge");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sess.merge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(e);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("Calling commit");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tx.commit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("Object updated successfully to the database");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Points To Remember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At first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locates the object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cache</a:t>
            </a:r>
            <a:r>
              <a:rPr lang="en-US" sz="2400" dirty="0" smtClean="0">
                <a:latin typeface="Corbel" pitchFamily="34" charset="0"/>
              </a:rPr>
              <a:t> and if it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could not find it there </a:t>
            </a:r>
            <a:r>
              <a:rPr lang="en-US" sz="2400" dirty="0" smtClean="0">
                <a:latin typeface="Corbel" pitchFamily="34" charset="0"/>
              </a:rPr>
              <a:t>then it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loads the object from DB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saves it in the cache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would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simply save the object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cache </a:t>
            </a:r>
            <a:r>
              <a:rPr lang="en-US" sz="2400" dirty="0" smtClean="0">
                <a:latin typeface="Corbel" pitchFamily="34" charset="0"/>
              </a:rPr>
              <a:t>without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searching </a:t>
            </a:r>
            <a:r>
              <a:rPr lang="en-US" sz="2400" dirty="0" smtClean="0">
                <a:latin typeface="Corbel" pitchFamily="34" charset="0"/>
              </a:rPr>
              <a:t>the object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</a:p>
          <a:p>
            <a:pPr marL="514350" indent="-514350">
              <a:buFont typeface="Wingdings 2"/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Font typeface="Wingdings 2"/>
              <a:buAutoNum type="arabicPeriod"/>
            </a:pPr>
            <a:r>
              <a:rPr lang="en-US" sz="2400" dirty="0" smtClean="0">
                <a:latin typeface="Corbel" pitchFamily="34" charset="0"/>
              </a:rPr>
              <a:t>In case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doesn’t match then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create a new entry </a:t>
            </a:r>
            <a:r>
              <a:rPr lang="en-US" sz="2400" dirty="0" smtClean="0">
                <a:latin typeface="Corbel" pitchFamily="34" charset="0"/>
              </a:rPr>
              <a:t>in the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DB</a:t>
            </a:r>
            <a:endParaRPr lang="en-US" sz="2400" b="1" u="sng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In case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latin typeface="Corbel" pitchFamily="34" charset="0"/>
              </a:rPr>
              <a:t> doesn’t match then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throw an exception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u="sng" dirty="0" err="1" smtClean="0">
                <a:solidFill>
                  <a:schemeClr val="accent1"/>
                </a:solidFill>
                <a:latin typeface="Corbel" pitchFamily="34" charset="0"/>
              </a:rPr>
              <a:t>StaleObjectStateException</a:t>
            </a:r>
            <a:endParaRPr lang="en-US" sz="2400" b="1" u="sng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Case 2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oad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based upon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 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modify its values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 smtClean="0">
                <a:latin typeface="Corbel" pitchFamily="34" charset="0"/>
              </a:rPr>
              <a:t> call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passing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Code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sess.beginTransaction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to be updated:");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Employee e=(Employee)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sess.get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Employee.class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empNo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if(e!=null) {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name:");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out.println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salary:");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empSal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kb.nextDouble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e.setEmpName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empName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2480</TotalTime>
  <Words>1025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Merging Objects In Database</vt:lpstr>
      <vt:lpstr>Today’s Agenda</vt:lpstr>
      <vt:lpstr>The merge() Method</vt:lpstr>
      <vt:lpstr>Case 1</vt:lpstr>
      <vt:lpstr>The Code</vt:lpstr>
      <vt:lpstr>The Code</vt:lpstr>
      <vt:lpstr>Points To Remember</vt:lpstr>
      <vt:lpstr>Case 2</vt:lpstr>
      <vt:lpstr>The Code</vt:lpstr>
      <vt:lpstr>The Code</vt:lpstr>
      <vt:lpstr>Points To Remember</vt:lpstr>
      <vt:lpstr>Case 3</vt:lpstr>
      <vt:lpstr>The Code</vt:lpstr>
      <vt:lpstr>The Code</vt:lpstr>
      <vt:lpstr>Points To Remember</vt:lpstr>
      <vt:lpstr>Case 4</vt:lpstr>
      <vt:lpstr>The Code</vt:lpstr>
      <vt:lpstr>The Code</vt:lpstr>
      <vt:lpstr>Points To Remember</vt:lpstr>
      <vt:lpstr>Points To Remember</vt:lpstr>
      <vt:lpstr>Conclusion</vt:lpstr>
      <vt:lpstr>Deleting Object Using delete()</vt:lpstr>
      <vt:lpstr>Points To Remember</vt:lpstr>
      <vt:lpstr>Points To Remember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228</cp:revision>
  <dcterms:created xsi:type="dcterms:W3CDTF">2014-01-22T20:27:14Z</dcterms:created>
  <dcterms:modified xsi:type="dcterms:W3CDTF">2020-09-23T09:01:11Z</dcterms:modified>
</cp:coreProperties>
</file>