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sldIdLst>
    <p:sldId id="289" r:id="rId2"/>
    <p:sldId id="290" r:id="rId3"/>
    <p:sldId id="291" r:id="rId4"/>
    <p:sldId id="402" r:id="rId5"/>
    <p:sldId id="403" r:id="rId6"/>
    <p:sldId id="404" r:id="rId7"/>
    <p:sldId id="332" r:id="rId8"/>
    <p:sldId id="415" r:id="rId9"/>
    <p:sldId id="405" r:id="rId10"/>
    <p:sldId id="408" r:id="rId11"/>
    <p:sldId id="406" r:id="rId12"/>
    <p:sldId id="409" r:id="rId13"/>
    <p:sldId id="416" r:id="rId14"/>
    <p:sldId id="431" r:id="rId15"/>
    <p:sldId id="417" r:id="rId16"/>
    <p:sldId id="430" r:id="rId17"/>
    <p:sldId id="419" r:id="rId18"/>
    <p:sldId id="410" r:id="rId19"/>
    <p:sldId id="407" r:id="rId20"/>
    <p:sldId id="420" r:id="rId21"/>
    <p:sldId id="421" r:id="rId22"/>
    <p:sldId id="429" r:id="rId23"/>
    <p:sldId id="422" r:id="rId24"/>
    <p:sldId id="423" r:id="rId25"/>
    <p:sldId id="424" r:id="rId26"/>
    <p:sldId id="425" r:id="rId27"/>
    <p:sldId id="426" r:id="rId28"/>
    <p:sldId id="427" r:id="rId29"/>
    <p:sldId id="428" r:id="rId30"/>
    <p:sldId id="384" r:id="rId31"/>
    <p:sldId id="411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45" autoAdjust="0"/>
    <p:restoredTop sz="94660"/>
  </p:normalViewPr>
  <p:slideViewPr>
    <p:cSldViewPr>
      <p:cViewPr varScale="1">
        <p:scale>
          <a:sx n="86" d="100"/>
          <a:sy n="86" d="100"/>
        </p:scale>
        <p:origin x="-81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9/28/2020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9/28/2020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9/28/2020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9/28/2020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9/28/2020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F9884BF-3D8B-45F3-8F40-314E121F09B5}" type="datetimeFigureOut">
              <a:rPr lang="en-US" smtClean="0"/>
              <a:pPr/>
              <a:t>9/28/2020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9/28/2020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9/28/2020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9/28/2020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9/28/2020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F9884BF-3D8B-45F3-8F40-314E121F09B5}" type="datetimeFigureOut">
              <a:rPr lang="en-US" smtClean="0"/>
              <a:pPr/>
              <a:t>9/28/2020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F9884BF-3D8B-45F3-8F40-314E121F09B5}" type="datetimeFigureOut">
              <a:rPr lang="en-US" smtClean="0"/>
              <a:pPr/>
              <a:t>9/28/2020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Corbel" pitchFamily="34" charset="0"/>
              </a:rPr>
              <a:t>States Of An Object</a:t>
            </a:r>
            <a:endParaRPr lang="en-IN" sz="3600" b="1" dirty="0">
              <a:latin typeface="Corbel" pitchFamily="34" charset="0"/>
            </a:endParaRPr>
          </a:p>
        </p:txBody>
      </p:sp>
      <p:pic>
        <p:nvPicPr>
          <p:cNvPr id="4" name="Picture 3" descr="hibernate-mini-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2505074"/>
            <a:ext cx="8858311" cy="43529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4414" y="357166"/>
            <a:ext cx="63579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smtClean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Chapter 9</a:t>
            </a:r>
            <a:endParaRPr lang="en-IN" sz="3600" b="1" dirty="0">
              <a:solidFill>
                <a:schemeClr val="bg2">
                  <a:lumMod val="50000"/>
                </a:schemeClr>
              </a:solidFill>
              <a:latin typeface="Corbel" pitchFamily="34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777628" y="299643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14282" y="285728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Persistent State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>
                <a:latin typeface="Corbel" pitchFamily="34" charset="0"/>
              </a:rPr>
              <a:t>It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also represents</a:t>
            </a:r>
            <a:r>
              <a:rPr lang="en-IN" sz="2400" dirty="0" smtClean="0">
                <a:latin typeface="Corbel" pitchFamily="34" charset="0"/>
              </a:rPr>
              <a:t> 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one row of the database</a:t>
            </a:r>
            <a:r>
              <a:rPr lang="en-IN" sz="2400" dirty="0" smtClean="0">
                <a:latin typeface="Corbel" pitchFamily="34" charset="0"/>
              </a:rPr>
              <a:t> and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consists of </a:t>
            </a:r>
            <a:r>
              <a:rPr lang="en-IN" sz="2400" dirty="0" smtClean="0">
                <a:latin typeface="Corbel" pitchFamily="34" charset="0"/>
              </a:rPr>
              <a:t>an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identifier</a:t>
            </a:r>
            <a:r>
              <a:rPr lang="en-IN" sz="2400" dirty="0" smtClean="0">
                <a:latin typeface="Corbel" pitchFamily="34" charset="0"/>
              </a:rPr>
              <a:t> value.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We can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make</a:t>
            </a:r>
            <a:r>
              <a:rPr lang="en-IN" sz="2400" dirty="0" smtClean="0">
                <a:latin typeface="Corbel" pitchFamily="34" charset="0"/>
              </a:rPr>
              <a:t> a </a:t>
            </a:r>
            <a:r>
              <a:rPr lang="en-IN" sz="2400" b="1" u="sng" dirty="0" smtClean="0">
                <a:solidFill>
                  <a:schemeClr val="accent5">
                    <a:lumMod val="75000"/>
                  </a:schemeClr>
                </a:solidFill>
                <a:latin typeface="Corbel" pitchFamily="34" charset="0"/>
              </a:rPr>
              <a:t>transient</a:t>
            </a:r>
            <a:r>
              <a:rPr lang="en-IN" sz="2400" b="1" dirty="0" smtClean="0"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instance</a:t>
            </a:r>
            <a:r>
              <a:rPr lang="en-IN" sz="2400" b="1" dirty="0" smtClean="0">
                <a:latin typeface="Corbel" pitchFamily="34" charset="0"/>
              </a:rPr>
              <a:t> </a:t>
            </a:r>
            <a:r>
              <a:rPr lang="en-IN" sz="2400" b="1" u="sng" dirty="0" smtClean="0">
                <a:solidFill>
                  <a:srgbClr val="0070C0"/>
                </a:solidFill>
                <a:latin typeface="Corbel" pitchFamily="34" charset="0"/>
              </a:rPr>
              <a:t>persistent</a:t>
            </a:r>
            <a:r>
              <a:rPr lang="en-IN" sz="2400" dirty="0" smtClean="0">
                <a:latin typeface="Corbel" pitchFamily="34" charset="0"/>
              </a:rPr>
              <a:t> by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associating it </a:t>
            </a:r>
            <a:r>
              <a:rPr lang="en-IN" sz="2400" dirty="0" smtClean="0">
                <a:latin typeface="Corbel" pitchFamily="34" charset="0"/>
              </a:rPr>
              <a:t>with a 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Session</a:t>
            </a:r>
            <a:r>
              <a:rPr lang="en-IN" sz="2400" b="1" dirty="0" smtClean="0">
                <a:latin typeface="Corbel" pitchFamily="34" charset="0"/>
              </a:rPr>
              <a:t> </a:t>
            </a:r>
            <a:r>
              <a:rPr lang="en-IN" sz="2400" dirty="0" smtClean="0">
                <a:latin typeface="Corbel" pitchFamily="34" charset="0"/>
              </a:rPr>
              <a:t>like below: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Long id = (Long)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session.save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(user);</a:t>
            </a:r>
          </a:p>
          <a:p>
            <a:pPr>
              <a:buNone/>
            </a:pPr>
            <a:r>
              <a:rPr lang="en-IN" sz="2400" b="1" i="1" dirty="0" smtClean="0">
                <a:solidFill>
                  <a:srgbClr val="002060"/>
                </a:solidFill>
                <a:latin typeface="Corbel" pitchFamily="34" charset="0"/>
              </a:rPr>
              <a:t>//This object is in persistent state</a:t>
            </a:r>
            <a:endParaRPr lang="en-IN" sz="24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endParaRPr lang="en-IN" sz="2400" dirty="0" smtClean="0"/>
          </a:p>
          <a:p>
            <a:pPr marL="514350" indent="-514350">
              <a:buAutoNum type="arabicPeriod"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 smtClean="0">
                <a:latin typeface="Corbel" pitchFamily="34" charset="0"/>
              </a:rPr>
              <a:t>Ways To Make An 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smtClean="0">
                <a:latin typeface="Corbel" pitchFamily="34" charset="0"/>
              </a:rPr>
              <a:t>Object Persistent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Object </a:t>
            </a:r>
            <a:r>
              <a:rPr lang="en-IN" sz="2400" dirty="0" smtClean="0">
                <a:latin typeface="Corbel" pitchFamily="34" charset="0"/>
              </a:rPr>
              <a:t>can get the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Persistent state </a:t>
            </a:r>
            <a:r>
              <a:rPr lang="en-IN" sz="2400" dirty="0" smtClean="0">
                <a:latin typeface="Corbel" pitchFamily="34" charset="0"/>
              </a:rPr>
              <a:t>in the below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2 scenarios</a:t>
            </a:r>
          </a:p>
          <a:p>
            <a:endParaRPr lang="en-IN" sz="2400" b="1" dirty="0" smtClean="0">
              <a:latin typeface="Corbel" pitchFamily="34" charset="0"/>
            </a:endParaRPr>
          </a:p>
          <a:p>
            <a:pPr lvl="1"/>
            <a:endParaRPr lang="en-IN" sz="1900" b="1" dirty="0" smtClean="0">
              <a:latin typeface="Corbel" pitchFamily="34" charset="0"/>
            </a:endParaRPr>
          </a:p>
          <a:p>
            <a:pPr lvl="1"/>
            <a:r>
              <a:rPr lang="en-IN" b="1" u="sng" dirty="0" smtClean="0">
                <a:solidFill>
                  <a:srgbClr val="0070C0"/>
                </a:solidFill>
                <a:latin typeface="Corbel" pitchFamily="34" charset="0"/>
              </a:rPr>
              <a:t>Load</a:t>
            </a:r>
            <a:r>
              <a:rPr lang="en-IN" b="1" u="sng" dirty="0" smtClean="0">
                <a:latin typeface="Corbel" pitchFamily="34" charset="0"/>
              </a:rPr>
              <a:t> the </a:t>
            </a:r>
            <a:r>
              <a:rPr lang="en-IN" b="1" u="sng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object</a:t>
            </a:r>
            <a:r>
              <a:rPr lang="en-IN" b="1" u="sng" dirty="0" smtClean="0">
                <a:latin typeface="Corbel" pitchFamily="34" charset="0"/>
              </a:rPr>
              <a:t> from the </a:t>
            </a:r>
            <a:r>
              <a:rPr lang="en-IN" b="1" u="sng" dirty="0" smtClean="0">
                <a:solidFill>
                  <a:srgbClr val="7030A0"/>
                </a:solidFill>
                <a:latin typeface="Corbel" pitchFamily="34" charset="0"/>
              </a:rPr>
              <a:t>Database</a:t>
            </a:r>
            <a:r>
              <a:rPr lang="en-IN" b="1" u="sng" dirty="0" smtClean="0">
                <a:latin typeface="Corbel" pitchFamily="34" charset="0"/>
              </a:rPr>
              <a:t> using </a:t>
            </a:r>
            <a:r>
              <a:rPr lang="en-IN" b="1" u="sng" dirty="0" smtClean="0">
                <a:solidFill>
                  <a:srgbClr val="C00000"/>
                </a:solidFill>
                <a:latin typeface="Corbel" pitchFamily="34" charset="0"/>
              </a:rPr>
              <a:t>Hibernate API</a:t>
            </a:r>
            <a:r>
              <a:rPr lang="en-IN" dirty="0" smtClean="0">
                <a:latin typeface="Corbel" pitchFamily="34" charset="0"/>
              </a:rPr>
              <a:t/>
            </a:r>
            <a:br>
              <a:rPr lang="en-IN" dirty="0" smtClean="0">
                <a:latin typeface="Corbel" pitchFamily="34" charset="0"/>
              </a:rPr>
            </a:br>
            <a:r>
              <a:rPr lang="en-IN" dirty="0" smtClean="0">
                <a:latin typeface="Corbel" pitchFamily="34" charset="0"/>
              </a:rPr>
              <a:t>In this case, we </a:t>
            </a:r>
            <a:r>
              <a:rPr lang="en-IN" b="1" dirty="0" smtClean="0">
                <a:solidFill>
                  <a:srgbClr val="00B050"/>
                </a:solidFill>
                <a:latin typeface="Corbel" pitchFamily="34" charset="0"/>
              </a:rPr>
              <a:t>load/get</a:t>
            </a:r>
            <a:r>
              <a:rPr lang="en-IN" dirty="0" smtClean="0">
                <a:latin typeface="Corbel" pitchFamily="34" charset="0"/>
              </a:rPr>
              <a:t> the 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existing object</a:t>
            </a:r>
            <a:r>
              <a:rPr lang="en-IN" dirty="0" smtClean="0">
                <a:latin typeface="Corbel" pitchFamily="34" charset="0"/>
              </a:rPr>
              <a:t> from the </a:t>
            </a:r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database</a:t>
            </a:r>
            <a:r>
              <a:rPr lang="en-IN" dirty="0" smtClean="0">
                <a:latin typeface="Corbel" pitchFamily="34" charset="0"/>
              </a:rPr>
              <a:t> and it will be </a:t>
            </a:r>
            <a:r>
              <a:rPr lang="en-IN" b="1" dirty="0" smtClean="0">
                <a:solidFill>
                  <a:schemeClr val="accent1"/>
                </a:solidFill>
                <a:latin typeface="Corbel" pitchFamily="34" charset="0"/>
              </a:rPr>
              <a:t>automatically associated </a:t>
            </a:r>
            <a:r>
              <a:rPr lang="en-IN" b="1" dirty="0" smtClean="0">
                <a:latin typeface="Corbel" pitchFamily="34" charset="0"/>
              </a:rPr>
              <a:t>with the </a:t>
            </a:r>
            <a:r>
              <a:rPr lang="en-IN" b="1" dirty="0" smtClean="0">
                <a:solidFill>
                  <a:srgbClr val="002060"/>
                </a:solidFill>
                <a:latin typeface="Corbel" pitchFamily="34" charset="0"/>
              </a:rPr>
              <a:t>session.</a:t>
            </a:r>
            <a:endParaRPr lang="en-IN" dirty="0" smtClean="0">
              <a:solidFill>
                <a:srgbClr val="002060"/>
              </a:solidFill>
              <a:latin typeface="Corbel" pitchFamily="34" charset="0"/>
            </a:endParaRPr>
          </a:p>
          <a:p>
            <a:endParaRPr lang="en-IN" sz="2200" b="1" dirty="0" smtClean="0">
              <a:latin typeface="Corbel" pitchFamily="34" charset="0"/>
            </a:endParaRPr>
          </a:p>
          <a:p>
            <a:pPr lvl="1"/>
            <a:endParaRPr lang="en-IN" b="1" dirty="0" smtClean="0">
              <a:latin typeface="Corbel" pitchFamily="34" charset="0"/>
            </a:endParaRPr>
          </a:p>
          <a:p>
            <a:pPr lvl="1"/>
            <a:r>
              <a:rPr lang="en-IN" b="1" u="sng" dirty="0" smtClean="0">
                <a:solidFill>
                  <a:srgbClr val="0070C0"/>
                </a:solidFill>
                <a:latin typeface="Corbel" pitchFamily="34" charset="0"/>
              </a:rPr>
              <a:t>Save</a:t>
            </a:r>
            <a:r>
              <a:rPr lang="en-IN" b="1" u="sng" dirty="0" smtClean="0">
                <a:latin typeface="Corbel" pitchFamily="34" charset="0"/>
              </a:rPr>
              <a:t> the </a:t>
            </a:r>
            <a:r>
              <a:rPr lang="en-IN" b="1" u="sng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object</a:t>
            </a:r>
            <a:r>
              <a:rPr lang="en-IN" b="1" u="sng" dirty="0" smtClean="0">
                <a:latin typeface="Corbel" pitchFamily="34" charset="0"/>
              </a:rPr>
              <a:t> into the </a:t>
            </a:r>
            <a:r>
              <a:rPr lang="en-IN" b="1" u="sng" dirty="0" smtClean="0">
                <a:solidFill>
                  <a:srgbClr val="7030A0"/>
                </a:solidFill>
                <a:latin typeface="Corbel" pitchFamily="34" charset="0"/>
              </a:rPr>
              <a:t>Database</a:t>
            </a:r>
            <a:r>
              <a:rPr lang="en-IN" b="1" u="sng" dirty="0" smtClean="0">
                <a:latin typeface="Corbel" pitchFamily="34" charset="0"/>
              </a:rPr>
              <a:t> using </a:t>
            </a:r>
            <a:r>
              <a:rPr lang="en-IN" b="1" u="sng" dirty="0" smtClean="0">
                <a:solidFill>
                  <a:srgbClr val="C00000"/>
                </a:solidFill>
                <a:latin typeface="Corbel" pitchFamily="34" charset="0"/>
              </a:rPr>
              <a:t>Hibernate API</a:t>
            </a:r>
            <a:r>
              <a:rPr lang="en-IN" u="sng" dirty="0" smtClean="0">
                <a:solidFill>
                  <a:srgbClr val="C00000"/>
                </a:solidFill>
                <a:latin typeface="Corbel" pitchFamily="34" charset="0"/>
              </a:rPr>
              <a:t/>
            </a:r>
            <a:br>
              <a:rPr lang="en-IN" u="sng" dirty="0" smtClean="0">
                <a:solidFill>
                  <a:srgbClr val="C00000"/>
                </a:solidFill>
                <a:latin typeface="Corbel" pitchFamily="34" charset="0"/>
              </a:rPr>
            </a:br>
            <a:r>
              <a:rPr lang="en-IN" dirty="0" smtClean="0">
                <a:latin typeface="Corbel" pitchFamily="34" charset="0"/>
              </a:rPr>
              <a:t>In this case </a:t>
            </a:r>
            <a:r>
              <a:rPr lang="en-IN" b="1" dirty="0" smtClean="0">
                <a:solidFill>
                  <a:schemeClr val="accent1"/>
                </a:solidFill>
                <a:latin typeface="Corbel" pitchFamily="34" charset="0"/>
              </a:rPr>
              <a:t>new transient object </a:t>
            </a:r>
            <a:r>
              <a:rPr lang="en-IN" dirty="0" smtClean="0">
                <a:latin typeface="Corbel" pitchFamily="34" charset="0"/>
              </a:rPr>
              <a:t>created using </a:t>
            </a:r>
            <a:r>
              <a:rPr lang="en-IN" dirty="0" smtClean="0">
                <a:solidFill>
                  <a:srgbClr val="0070C0"/>
                </a:solidFill>
                <a:latin typeface="Corbel" pitchFamily="34" charset="0"/>
              </a:rPr>
              <a:t>“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new</a:t>
            </a:r>
            <a:r>
              <a:rPr lang="en-IN" dirty="0" smtClean="0">
                <a:solidFill>
                  <a:srgbClr val="0070C0"/>
                </a:solidFill>
                <a:latin typeface="Corbel" pitchFamily="34" charset="0"/>
              </a:rPr>
              <a:t>” </a:t>
            </a:r>
            <a:r>
              <a:rPr lang="en-IN" dirty="0" smtClean="0">
                <a:latin typeface="Corbel" pitchFamily="34" charset="0"/>
              </a:rPr>
              <a:t>operator will be </a:t>
            </a:r>
            <a:r>
              <a:rPr lang="en-IN" b="1" dirty="0" smtClean="0">
                <a:solidFill>
                  <a:srgbClr val="00B050"/>
                </a:solidFill>
                <a:latin typeface="Corbel" pitchFamily="34" charset="0"/>
              </a:rPr>
              <a:t>attached</a:t>
            </a:r>
            <a:r>
              <a:rPr lang="en-IN" dirty="0" smtClean="0">
                <a:latin typeface="Corbel" pitchFamily="34" charset="0"/>
              </a:rPr>
              <a:t> to the 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session </a:t>
            </a:r>
            <a:r>
              <a:rPr lang="en-IN" dirty="0" smtClean="0">
                <a:latin typeface="Corbel" pitchFamily="34" charset="0"/>
              </a:rPr>
              <a:t>and it becomes </a:t>
            </a:r>
            <a:r>
              <a:rPr lang="en-IN" b="1" dirty="0" smtClean="0">
                <a:solidFill>
                  <a:schemeClr val="accent1"/>
                </a:solidFill>
                <a:latin typeface="Corbel" pitchFamily="34" charset="0"/>
              </a:rPr>
              <a:t>Persistent object.</a:t>
            </a:r>
          </a:p>
          <a:p>
            <a:pPr>
              <a:buNone/>
            </a:pPr>
            <a:endParaRPr lang="en-IN" sz="2400" b="1" dirty="0" smtClean="0">
              <a:solidFill>
                <a:srgbClr val="00B0F0"/>
              </a:solidFill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pPr>
              <a:buNone/>
            </a:pPr>
            <a:endParaRPr lang="en-IN" sz="2400" dirty="0" smtClean="0">
              <a:latin typeface="Corbel" pitchFamily="34" charset="0"/>
            </a:endParaRPr>
          </a:p>
          <a:p>
            <a:pPr>
              <a:buNone/>
            </a:pPr>
            <a:endParaRPr lang="en-IN" sz="2400" dirty="0" smtClean="0">
              <a:latin typeface="Corbel" pitchFamily="34" charset="0"/>
            </a:endParaRPr>
          </a:p>
          <a:p>
            <a:pPr marL="514350" indent="-514350">
              <a:buAutoNum type="arabicPeriod"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Detached State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detached state</a:t>
            </a:r>
            <a:r>
              <a:rPr lang="en-IN" sz="2400" dirty="0" smtClean="0">
                <a:latin typeface="Corbel" pitchFamily="34" charset="0"/>
              </a:rPr>
              <a:t> is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given</a:t>
            </a:r>
            <a:r>
              <a:rPr lang="en-IN" sz="2400" dirty="0" smtClean="0">
                <a:latin typeface="Corbel" pitchFamily="34" charset="0"/>
              </a:rPr>
              <a:t> to an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object</a:t>
            </a:r>
            <a:r>
              <a:rPr lang="en-IN" sz="2400" dirty="0" smtClean="0">
                <a:latin typeface="Corbel" pitchFamily="34" charset="0"/>
              </a:rPr>
              <a:t> that was</a:t>
            </a:r>
            <a:r>
              <a:rPr lang="en-IN" sz="2400" dirty="0" smtClean="0">
                <a:solidFill>
                  <a:srgbClr val="0070C0"/>
                </a:solidFill>
                <a:latin typeface="Corbel" pitchFamily="34" charset="0"/>
              </a:rPr>
              <a:t> 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previously “attached</a:t>
            </a:r>
            <a:r>
              <a:rPr lang="en-IN" sz="2400" dirty="0" smtClean="0">
                <a:solidFill>
                  <a:srgbClr val="0070C0"/>
                </a:solidFill>
                <a:latin typeface="Corbel" pitchFamily="34" charset="0"/>
              </a:rPr>
              <a:t>” </a:t>
            </a:r>
            <a:r>
              <a:rPr lang="en-IN" sz="2400" dirty="0" smtClean="0">
                <a:latin typeface="Corbel" pitchFamily="34" charset="0"/>
              </a:rPr>
              <a:t>to the 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Session</a:t>
            </a:r>
            <a:r>
              <a:rPr lang="en-IN" sz="2400" b="1" dirty="0" smtClean="0">
                <a:latin typeface="Corbel" pitchFamily="34" charset="0"/>
              </a:rPr>
              <a:t> </a:t>
            </a:r>
            <a:r>
              <a:rPr lang="en-IN" sz="2400" dirty="0" smtClean="0">
                <a:latin typeface="Corbel" pitchFamily="34" charset="0"/>
              </a:rPr>
              <a:t>(persistent state) but has 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now left</a:t>
            </a:r>
            <a:r>
              <a:rPr lang="en-IN" sz="2400" dirty="0" smtClean="0">
                <a:latin typeface="Corbel" pitchFamily="34" charset="0"/>
              </a:rPr>
              <a:t> 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association</a:t>
            </a:r>
            <a:r>
              <a:rPr lang="en-IN" sz="2400" dirty="0" smtClean="0">
                <a:latin typeface="Corbel" pitchFamily="34" charset="0"/>
              </a:rPr>
              <a:t> with the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Session.</a:t>
            </a:r>
          </a:p>
          <a:p>
            <a:r>
              <a:rPr lang="en-IN" sz="2400" b="1" u="sng" dirty="0" smtClean="0">
                <a:solidFill>
                  <a:srgbClr val="0070C0"/>
                </a:solidFill>
                <a:latin typeface="Corbel" pitchFamily="34" charset="0"/>
              </a:rPr>
              <a:t>Example:</a:t>
            </a:r>
          </a:p>
          <a:p>
            <a:pPr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session.close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</a:t>
            </a:r>
          </a:p>
          <a:p>
            <a:r>
              <a:rPr lang="en-IN" sz="2400" b="1" i="1" dirty="0" smtClean="0">
                <a:solidFill>
                  <a:srgbClr val="002060"/>
                </a:solidFill>
                <a:latin typeface="Corbel" pitchFamily="34" charset="0"/>
              </a:rPr>
              <a:t>//All the objects will be in detached state after this line execution</a:t>
            </a:r>
            <a:endParaRPr lang="en-IN" sz="24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All</a:t>
            </a:r>
            <a:r>
              <a:rPr lang="en-IN" sz="2400" dirty="0" smtClean="0">
                <a:latin typeface="Corbel" pitchFamily="34" charset="0"/>
              </a:rPr>
              <a:t> the 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persistent objects</a:t>
            </a:r>
            <a:r>
              <a:rPr lang="en-IN" sz="2400" dirty="0" smtClean="0">
                <a:latin typeface="Corbel" pitchFamily="34" charset="0"/>
              </a:rPr>
              <a:t> within the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Session</a:t>
            </a:r>
            <a:r>
              <a:rPr lang="en-IN" sz="2400" dirty="0" smtClean="0">
                <a:latin typeface="Corbel" pitchFamily="34" charset="0"/>
              </a:rPr>
              <a:t> will get the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detached state</a:t>
            </a:r>
            <a:r>
              <a:rPr lang="en-IN" sz="2400" dirty="0" smtClean="0">
                <a:latin typeface="Corbel" pitchFamily="34" charset="0"/>
              </a:rPr>
              <a:t> when we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close </a:t>
            </a:r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session.</a:t>
            </a:r>
          </a:p>
          <a:p>
            <a:pPr>
              <a:buNone/>
            </a:pPr>
            <a:endParaRPr lang="en-IN" sz="2400" dirty="0" smtClean="0">
              <a:latin typeface="Corbel" pitchFamily="34" charset="0"/>
            </a:endParaRPr>
          </a:p>
          <a:p>
            <a:pPr>
              <a:buNone/>
            </a:pPr>
            <a:endParaRPr lang="en-IN" sz="2400" dirty="0" smtClean="0"/>
          </a:p>
          <a:p>
            <a:pPr marL="514350" indent="-514350">
              <a:buAutoNum type="arabicPeriod"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 smtClean="0">
                <a:latin typeface="Corbel" pitchFamily="34" charset="0"/>
              </a:rPr>
              <a:t>Ways To Make An 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smtClean="0">
                <a:latin typeface="Corbel" pitchFamily="34" charset="0"/>
              </a:rPr>
              <a:t>Object </a:t>
            </a:r>
            <a:r>
              <a:rPr lang="en-US" sz="3200" b="1" dirty="0" smtClean="0">
                <a:latin typeface="Corbel" pitchFamily="34" charset="0"/>
              </a:rPr>
              <a:t>Detached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Object </a:t>
            </a:r>
            <a:r>
              <a:rPr lang="en-IN" sz="2400" dirty="0" smtClean="0">
                <a:latin typeface="Corbel" pitchFamily="34" charset="0"/>
              </a:rPr>
              <a:t>can get the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Detached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state </a:t>
            </a:r>
            <a:r>
              <a:rPr lang="en-IN" sz="2400" dirty="0" smtClean="0">
                <a:latin typeface="Corbel" pitchFamily="34" charset="0"/>
              </a:rPr>
              <a:t>in the </a:t>
            </a:r>
            <a:r>
              <a:rPr lang="en-IN" sz="2400" dirty="0" smtClean="0">
                <a:latin typeface="Corbel" pitchFamily="34" charset="0"/>
              </a:rPr>
              <a:t>following ways:</a:t>
            </a:r>
          </a:p>
          <a:p>
            <a:pPr lvl="1"/>
            <a:endParaRPr lang="en-US" sz="1900" b="1" dirty="0" smtClean="0">
              <a:latin typeface="Corbel" pitchFamily="34" charset="0"/>
            </a:endParaRPr>
          </a:p>
          <a:p>
            <a:pPr lvl="1"/>
            <a:endParaRPr lang="en-US" sz="1900" b="1" dirty="0" smtClean="0">
              <a:latin typeface="Corbel" pitchFamily="34" charset="0"/>
            </a:endParaRPr>
          </a:p>
          <a:p>
            <a:pPr lvl="1"/>
            <a:r>
              <a:rPr lang="en-US" sz="1900" b="1" dirty="0" err="1" smtClean="0">
                <a:latin typeface="Corbel" pitchFamily="34" charset="0"/>
              </a:rPr>
              <a:t>session.close</a:t>
            </a:r>
            <a:r>
              <a:rPr lang="en-US" sz="1900" b="1" dirty="0" smtClean="0">
                <a:latin typeface="Corbel" pitchFamily="34" charset="0"/>
              </a:rPr>
              <a:t>();</a:t>
            </a:r>
          </a:p>
          <a:p>
            <a:pPr lvl="1"/>
            <a:endParaRPr lang="en-US" sz="1900" b="1" dirty="0" smtClean="0">
              <a:latin typeface="Corbel" pitchFamily="34" charset="0"/>
            </a:endParaRPr>
          </a:p>
          <a:p>
            <a:pPr lvl="1"/>
            <a:r>
              <a:rPr lang="en-US" sz="1900" b="1" dirty="0" err="1" smtClean="0">
                <a:latin typeface="Corbel" pitchFamily="34" charset="0"/>
              </a:rPr>
              <a:t>session.clear</a:t>
            </a:r>
            <a:r>
              <a:rPr lang="en-US" sz="1900" b="1" dirty="0" smtClean="0">
                <a:latin typeface="Corbel" pitchFamily="34" charset="0"/>
              </a:rPr>
              <a:t>();</a:t>
            </a:r>
          </a:p>
          <a:p>
            <a:pPr lvl="1"/>
            <a:endParaRPr lang="en-US" sz="1900" b="1" dirty="0" smtClean="0">
              <a:latin typeface="Corbel" pitchFamily="34" charset="0"/>
            </a:endParaRPr>
          </a:p>
          <a:p>
            <a:pPr lvl="1"/>
            <a:r>
              <a:rPr lang="en-US" sz="1900" b="1" dirty="0" err="1" smtClean="0">
                <a:latin typeface="Corbel" pitchFamily="34" charset="0"/>
              </a:rPr>
              <a:t>session.evict</a:t>
            </a:r>
            <a:r>
              <a:rPr lang="en-US" sz="1900" b="1" dirty="0" smtClean="0">
                <a:latin typeface="Corbel" pitchFamily="34" charset="0"/>
              </a:rPr>
              <a:t>(&lt;object&gt;);</a:t>
            </a:r>
          </a:p>
          <a:p>
            <a:pPr lvl="1"/>
            <a:endParaRPr lang="en-US" sz="1900" b="1" dirty="0" smtClean="0">
              <a:latin typeface="Corbel" pitchFamily="34" charset="0"/>
            </a:endParaRPr>
          </a:p>
          <a:p>
            <a:pPr lvl="1"/>
            <a:r>
              <a:rPr lang="en-US" sz="1900" b="1" dirty="0" smtClean="0">
                <a:solidFill>
                  <a:srgbClr val="C00000"/>
                </a:solidFill>
                <a:latin typeface="Corbel" pitchFamily="34" charset="0"/>
              </a:rPr>
              <a:t>*</a:t>
            </a:r>
            <a:r>
              <a:rPr lang="en-US" sz="1900" b="1" dirty="0" smtClean="0">
                <a:latin typeface="Corbel" pitchFamily="34" charset="0"/>
              </a:rPr>
              <a:t> </a:t>
            </a:r>
            <a:r>
              <a:rPr lang="en-US" sz="1900" b="1" dirty="0" err="1" smtClean="0">
                <a:latin typeface="Corbel" pitchFamily="34" charset="0"/>
              </a:rPr>
              <a:t>session.delete</a:t>
            </a:r>
            <a:r>
              <a:rPr lang="en-US" sz="1900" b="1" dirty="0" smtClean="0">
                <a:latin typeface="Corbel" pitchFamily="34" charset="0"/>
              </a:rPr>
              <a:t>(&lt;object&gt;);</a:t>
            </a:r>
          </a:p>
          <a:p>
            <a:pPr lvl="1"/>
            <a:endParaRPr lang="en-US" sz="1900" b="1" dirty="0" smtClean="0">
              <a:latin typeface="Corbel" pitchFamily="34" charset="0"/>
            </a:endParaRPr>
          </a:p>
          <a:p>
            <a:pPr lvl="1"/>
            <a:r>
              <a:rPr lang="en-US" sz="1900" b="1" dirty="0" smtClean="0">
                <a:solidFill>
                  <a:srgbClr val="C00000"/>
                </a:solidFill>
                <a:latin typeface="Corbel" pitchFamily="34" charset="0"/>
              </a:rPr>
              <a:t>*</a:t>
            </a:r>
            <a:r>
              <a:rPr lang="en-US" sz="1900" b="1" dirty="0" smtClean="0">
                <a:latin typeface="Corbel" pitchFamily="34" charset="0"/>
              </a:rPr>
              <a:t> </a:t>
            </a:r>
            <a:r>
              <a:rPr lang="en-US" sz="1900" b="1" dirty="0" err="1" smtClean="0">
                <a:latin typeface="Corbel" pitchFamily="34" charset="0"/>
              </a:rPr>
              <a:t>session.remove</a:t>
            </a:r>
            <a:r>
              <a:rPr lang="en-US" sz="1900" b="1" dirty="0" smtClean="0">
                <a:latin typeface="Corbel" pitchFamily="34" charset="0"/>
              </a:rPr>
              <a:t>(&lt;object&gt;);</a:t>
            </a:r>
            <a:endParaRPr lang="en-IN" sz="1900" b="1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>
                <a:latin typeface="Corbel" pitchFamily="34" charset="0"/>
              </a:rPr>
              <a:t>Session.evict</a:t>
            </a:r>
            <a:r>
              <a:rPr lang="en-US" sz="3200" b="1" dirty="0" smtClean="0">
                <a:latin typeface="Corbel" pitchFamily="34" charset="0"/>
              </a:rPr>
              <a:t>( ) v/s </a:t>
            </a:r>
            <a:r>
              <a:rPr lang="en-US" sz="3200" b="1" dirty="0" err="1" smtClean="0">
                <a:latin typeface="Corbel" pitchFamily="34" charset="0"/>
              </a:rPr>
              <a:t>Session.clear</a:t>
            </a:r>
            <a:r>
              <a:rPr lang="en-US" sz="3200" b="1" dirty="0" smtClean="0">
                <a:latin typeface="Corbel" pitchFamily="34" charset="0"/>
              </a:rPr>
              <a:t>()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evict()</a:t>
            </a:r>
            <a:r>
              <a:rPr lang="en-IN" sz="2400" dirty="0" smtClean="0">
                <a:latin typeface="Corbel" pitchFamily="34" charset="0"/>
              </a:rPr>
              <a:t> </a:t>
            </a:r>
            <a:r>
              <a:rPr lang="en-IN" sz="2400" dirty="0" smtClean="0">
                <a:latin typeface="Corbel" pitchFamily="34" charset="0"/>
              </a:rPr>
              <a:t>detaches  </a:t>
            </a:r>
            <a:r>
              <a:rPr lang="en-IN" sz="2400" dirty="0" smtClean="0">
                <a:latin typeface="Corbel" pitchFamily="34" charset="0"/>
              </a:rPr>
              <a:t>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single object </a:t>
            </a:r>
            <a:r>
              <a:rPr lang="en-IN" sz="2400" dirty="0" smtClean="0">
                <a:latin typeface="Corbel" pitchFamily="34" charset="0"/>
              </a:rPr>
              <a:t>from the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session</a:t>
            </a:r>
            <a:r>
              <a:rPr lang="en-IN" sz="2400" dirty="0" smtClean="0">
                <a:latin typeface="Corbel" pitchFamily="34" charset="0"/>
              </a:rPr>
              <a:t>. 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clear()</a:t>
            </a:r>
            <a:r>
              <a:rPr lang="en-IN" sz="2400" dirty="0" smtClean="0">
                <a:latin typeface="Corbel" pitchFamily="34" charset="0"/>
              </a:rPr>
              <a:t> </a:t>
            </a:r>
            <a:r>
              <a:rPr lang="en-IN" sz="2400" dirty="0" smtClean="0">
                <a:latin typeface="Corbel" pitchFamily="34" charset="0"/>
              </a:rPr>
              <a:t> detaches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all the objects </a:t>
            </a:r>
            <a:r>
              <a:rPr lang="en-IN" sz="2400" dirty="0" smtClean="0">
                <a:latin typeface="Corbel" pitchFamily="34" charset="0"/>
              </a:rPr>
              <a:t>from </a:t>
            </a:r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session.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Calling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clear()</a:t>
            </a:r>
            <a:r>
              <a:rPr lang="en-IN" sz="2400" dirty="0" smtClean="0">
                <a:latin typeface="Corbel" pitchFamily="34" charset="0"/>
              </a:rPr>
              <a:t> is like calling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evict()</a:t>
            </a:r>
            <a:r>
              <a:rPr lang="en-IN" sz="2400" b="1" dirty="0" smtClean="0"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on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every object </a:t>
            </a:r>
            <a:r>
              <a:rPr lang="en-IN" sz="2400" dirty="0" smtClean="0">
                <a:latin typeface="Corbel" pitchFamily="34" charset="0"/>
              </a:rPr>
              <a:t>associated with the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session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 smtClean="0">
                <a:latin typeface="Corbel" pitchFamily="34" charset="0"/>
              </a:rPr>
              <a:t>Ways To Make An 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smtClean="0">
                <a:latin typeface="Corbel" pitchFamily="34" charset="0"/>
              </a:rPr>
              <a:t>Object </a:t>
            </a:r>
            <a:r>
              <a:rPr lang="en-US" sz="3200" b="1" dirty="0" smtClean="0">
                <a:latin typeface="Corbel" pitchFamily="34" charset="0"/>
              </a:rPr>
              <a:t>Detached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Corbel" pitchFamily="34" charset="0"/>
              </a:rPr>
              <a:t>The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last two methods </a:t>
            </a:r>
            <a:r>
              <a:rPr lang="en-US" sz="2400" dirty="0" smtClean="0">
                <a:latin typeface="Corbel" pitchFamily="34" charset="0"/>
              </a:rPr>
              <a:t>will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not only remove </a:t>
            </a:r>
            <a:r>
              <a:rPr lang="en-US" sz="2400" dirty="0" smtClean="0">
                <a:latin typeface="Corbel" pitchFamily="34" charset="0"/>
              </a:rPr>
              <a:t>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object</a:t>
            </a:r>
            <a:r>
              <a:rPr lang="en-US" sz="2400" dirty="0" smtClean="0">
                <a:latin typeface="Corbel" pitchFamily="34" charset="0"/>
              </a:rPr>
              <a:t> from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session </a:t>
            </a:r>
            <a:r>
              <a:rPr lang="en-US" sz="2400" dirty="0" smtClean="0">
                <a:latin typeface="Corbel" pitchFamily="34" charset="0"/>
              </a:rPr>
              <a:t>, but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also from </a:t>
            </a:r>
            <a:r>
              <a:rPr lang="en-US" sz="2400" dirty="0" smtClean="0">
                <a:latin typeface="Corbel" pitchFamily="34" charset="0"/>
              </a:rPr>
              <a:t>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This means that </a:t>
            </a:r>
            <a:r>
              <a:rPr lang="en-US" sz="2400" dirty="0" smtClean="0">
                <a:latin typeface="Corbel" pitchFamily="34" charset="0"/>
              </a:rPr>
              <a:t>we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cannot bring back </a:t>
            </a:r>
            <a:r>
              <a:rPr lang="en-US" sz="2400" dirty="0" smtClean="0">
                <a:latin typeface="Corbel" pitchFamily="34" charset="0"/>
              </a:rPr>
              <a:t>these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objects</a:t>
            </a:r>
            <a:r>
              <a:rPr lang="en-US" sz="2400" dirty="0" smtClean="0">
                <a:latin typeface="Corbel" pitchFamily="34" charset="0"/>
              </a:rPr>
              <a:t> to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persistent state </a:t>
            </a:r>
            <a:r>
              <a:rPr lang="en-US" sz="2400" dirty="0" smtClean="0">
                <a:latin typeface="Corbel" pitchFamily="34" charset="0"/>
              </a:rPr>
              <a:t>by calling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update() </a:t>
            </a:r>
            <a:r>
              <a:rPr lang="en-US" sz="2400" dirty="0" smtClean="0">
                <a:latin typeface="Corbel" pitchFamily="34" charset="0"/>
              </a:rPr>
              <a:t>or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merge() </a:t>
            </a:r>
            <a:r>
              <a:rPr lang="en-US" sz="2400" dirty="0" smtClean="0">
                <a:latin typeface="Corbel" pitchFamily="34" charset="0"/>
              </a:rPr>
              <a:t>methods and if we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try to do so </a:t>
            </a:r>
            <a:r>
              <a:rPr lang="en-US" sz="2400" dirty="0" smtClean="0">
                <a:latin typeface="Corbel" pitchFamily="34" charset="0"/>
              </a:rPr>
              <a:t>then we will get </a:t>
            </a:r>
            <a:r>
              <a:rPr lang="en-US" sz="2400" b="1" dirty="0" err="1" smtClean="0">
                <a:solidFill>
                  <a:srgbClr val="C00000"/>
                </a:solidFill>
                <a:latin typeface="Corbel" pitchFamily="34" charset="0"/>
              </a:rPr>
              <a:t>ObjectDeletedException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.</a:t>
            </a:r>
          </a:p>
          <a:p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Thus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we can say </a:t>
            </a:r>
            <a:r>
              <a:rPr lang="en-US" sz="2400" dirty="0" smtClean="0">
                <a:latin typeface="Corbel" pitchFamily="34" charset="0"/>
              </a:rPr>
              <a:t>that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remove() </a:t>
            </a:r>
            <a:r>
              <a:rPr lang="en-US" sz="2400" dirty="0" smtClean="0">
                <a:latin typeface="Corbel" pitchFamily="34" charset="0"/>
              </a:rPr>
              <a:t>and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delete() </a:t>
            </a:r>
            <a:r>
              <a:rPr lang="en-US" sz="2400" dirty="0" smtClean="0">
                <a:latin typeface="Corbel" pitchFamily="34" charset="0"/>
              </a:rPr>
              <a:t>put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object</a:t>
            </a:r>
            <a:r>
              <a:rPr lang="en-US" sz="2400" dirty="0" smtClean="0">
                <a:latin typeface="Corbel" pitchFamily="34" charset="0"/>
              </a:rPr>
              <a:t> in </a:t>
            </a:r>
            <a:r>
              <a:rPr lang="en-US" sz="2400" b="1" u="sng" dirty="0" smtClean="0">
                <a:solidFill>
                  <a:schemeClr val="accent1"/>
                </a:solidFill>
                <a:latin typeface="Corbel" pitchFamily="34" charset="0"/>
              </a:rPr>
              <a:t>removed state </a:t>
            </a:r>
            <a:endParaRPr lang="en-IN" sz="2400" b="1" u="sng" dirty="0" smtClean="0">
              <a:solidFill>
                <a:schemeClr val="accent1"/>
              </a:solidFill>
              <a:latin typeface="Corbel" pitchFamily="34" charset="0"/>
            </a:endParaRPr>
          </a:p>
          <a:p>
            <a:endParaRPr lang="en-IN" sz="2400" b="1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Object States</a:t>
            </a:r>
            <a:endParaRPr lang="en-IN" sz="3200" dirty="0">
              <a:latin typeface="Corbel" pitchFamily="34" charset="0"/>
            </a:endParaRPr>
          </a:p>
        </p:txBody>
      </p:sp>
      <p:pic>
        <p:nvPicPr>
          <p:cNvPr id="6" name="Content Placeholder 5" descr="Hibernate_ObjectState_02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357298"/>
            <a:ext cx="8858312" cy="5000660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Why To Detach An Object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If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any operation </a:t>
            </a:r>
            <a:r>
              <a:rPr lang="en-IN" sz="2400" dirty="0" smtClean="0">
                <a:latin typeface="Corbel" pitchFamily="34" charset="0"/>
              </a:rPr>
              <a:t>is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taking longer time </a:t>
            </a:r>
            <a:r>
              <a:rPr lang="en-IN" sz="2400" dirty="0" smtClean="0">
                <a:latin typeface="Corbel" pitchFamily="34" charset="0"/>
              </a:rPr>
              <a:t>to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execute</a:t>
            </a:r>
            <a:r>
              <a:rPr lang="en-IN" sz="2400" dirty="0" smtClean="0">
                <a:latin typeface="Corbel" pitchFamily="34" charset="0"/>
              </a:rPr>
              <a:t>, then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detached object </a:t>
            </a:r>
            <a:r>
              <a:rPr lang="en-IN" sz="2400" dirty="0" smtClean="0">
                <a:latin typeface="Corbel" pitchFamily="34" charset="0"/>
              </a:rPr>
              <a:t>is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best suitable</a:t>
            </a:r>
            <a:r>
              <a:rPr lang="en-IN" sz="2400" dirty="0" smtClean="0">
                <a:latin typeface="Corbel" pitchFamily="34" charset="0"/>
              </a:rPr>
              <a:t>.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Consider</a:t>
            </a:r>
            <a:r>
              <a:rPr lang="en-IN" sz="2400" dirty="0" smtClean="0">
                <a:latin typeface="Corbel" pitchFamily="34" charset="0"/>
              </a:rPr>
              <a:t> the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scenario</a:t>
            </a:r>
            <a:r>
              <a:rPr lang="en-IN" sz="2400" dirty="0" smtClean="0">
                <a:latin typeface="Corbel" pitchFamily="34" charset="0"/>
              </a:rPr>
              <a:t> where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application </a:t>
            </a:r>
            <a:r>
              <a:rPr lang="en-IN" sz="2400" dirty="0" smtClean="0">
                <a:latin typeface="Corbel" pitchFamily="34" charset="0"/>
              </a:rPr>
              <a:t>needs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an input </a:t>
            </a:r>
            <a:r>
              <a:rPr lang="en-IN" sz="2400" dirty="0" smtClean="0">
                <a:latin typeface="Corbel" pitchFamily="34" charset="0"/>
              </a:rPr>
              <a:t>from the </a:t>
            </a:r>
            <a:r>
              <a:rPr lang="en-IN" sz="2400" b="1" u="sng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user</a:t>
            </a:r>
            <a:r>
              <a:rPr lang="en-IN" sz="2400" dirty="0" smtClean="0">
                <a:latin typeface="Corbel" pitchFamily="34" charset="0"/>
              </a:rPr>
              <a:t>, </a:t>
            </a:r>
            <a:r>
              <a:rPr lang="en-IN" sz="2400" dirty="0" smtClean="0">
                <a:latin typeface="Corbel" pitchFamily="34" charset="0"/>
              </a:rPr>
              <a:t>or from an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external resource </a:t>
            </a:r>
            <a:r>
              <a:rPr lang="en-IN" sz="2400" dirty="0" smtClean="0">
                <a:latin typeface="Corbel" pitchFamily="34" charset="0"/>
              </a:rPr>
              <a:t>like an </a:t>
            </a:r>
            <a:r>
              <a:rPr lang="en-IN" sz="2400" b="1" u="sng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AJAX call </a:t>
            </a:r>
            <a:r>
              <a:rPr lang="en-IN" sz="2400" dirty="0" smtClean="0">
                <a:latin typeface="Corbel" pitchFamily="34" charset="0"/>
              </a:rPr>
              <a:t>or a  </a:t>
            </a:r>
            <a:r>
              <a:rPr lang="en-IN" sz="2400" b="1" u="sng" dirty="0" err="1" smtClean="0">
                <a:solidFill>
                  <a:srgbClr val="002060"/>
                </a:solidFill>
                <a:latin typeface="Corbel" pitchFamily="34" charset="0"/>
              </a:rPr>
              <a:t>webservice</a:t>
            </a:r>
            <a:r>
              <a:rPr lang="en-IN" sz="2400" dirty="0" smtClean="0">
                <a:latin typeface="Corbel" pitchFamily="34" charset="0"/>
              </a:rPr>
              <a:t> , </a:t>
            </a:r>
            <a:r>
              <a:rPr lang="en-IN" sz="2400" dirty="0" smtClean="0">
                <a:latin typeface="Corbel" pitchFamily="34" charset="0"/>
              </a:rPr>
              <a:t>then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object</a:t>
            </a:r>
            <a:r>
              <a:rPr lang="en-IN" sz="2400" dirty="0" smtClean="0"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should be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detached</a:t>
            </a:r>
            <a:r>
              <a:rPr lang="en-IN" sz="2400" dirty="0" smtClean="0">
                <a:latin typeface="Corbel" pitchFamily="34" charset="0"/>
              </a:rPr>
              <a:t> from the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session </a:t>
            </a:r>
            <a:r>
              <a:rPr lang="en-IN" sz="2400" dirty="0" smtClean="0">
                <a:latin typeface="Corbel" pitchFamily="34" charset="0"/>
              </a:rPr>
              <a:t>because </a:t>
            </a:r>
            <a:r>
              <a:rPr lang="en-IN" sz="2400" b="1" u="sng" dirty="0" smtClean="0">
                <a:solidFill>
                  <a:srgbClr val="0070C0"/>
                </a:solidFill>
                <a:latin typeface="Corbel" pitchFamily="34" charset="0"/>
              </a:rPr>
              <a:t>all these processes </a:t>
            </a:r>
            <a:r>
              <a:rPr lang="en-IN" sz="2400" dirty="0" smtClean="0">
                <a:latin typeface="Corbel" pitchFamily="34" charset="0"/>
              </a:rPr>
              <a:t>may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take time </a:t>
            </a:r>
            <a:r>
              <a:rPr lang="en-IN" sz="2400" dirty="0" smtClean="0">
                <a:latin typeface="Corbel" pitchFamily="34" charset="0"/>
              </a:rPr>
              <a:t>to give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input. </a:t>
            </a:r>
          </a:p>
          <a:p>
            <a:pPr>
              <a:buNone/>
            </a:pPr>
            <a:endParaRPr lang="en-IN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 smtClean="0">
                <a:latin typeface="Corbel" pitchFamily="34" charset="0"/>
              </a:rPr>
              <a:t>Another Point About 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smtClean="0">
                <a:latin typeface="Corbel" pitchFamily="34" charset="0"/>
              </a:rPr>
              <a:t>Detached State !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>
                <a:latin typeface="Corbel" pitchFamily="34" charset="0"/>
              </a:rPr>
              <a:t>If we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would have </a:t>
            </a:r>
            <a:r>
              <a:rPr lang="en-IN" sz="2400" dirty="0" smtClean="0">
                <a:latin typeface="Corbel" pitchFamily="34" charset="0"/>
              </a:rPr>
              <a:t>done 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transaction commit before closing the Session</a:t>
            </a:r>
            <a:r>
              <a:rPr lang="en-IN" sz="2400" dirty="0" smtClean="0">
                <a:latin typeface="Corbel" pitchFamily="34" charset="0"/>
              </a:rPr>
              <a:t> then all 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Persistent objects</a:t>
            </a:r>
            <a:r>
              <a:rPr lang="en-IN" sz="2400" dirty="0" smtClean="0">
                <a:latin typeface="Corbel" pitchFamily="34" charset="0"/>
              </a:rPr>
              <a:t> will be 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saved</a:t>
            </a:r>
            <a:r>
              <a:rPr lang="en-IN" sz="2400" b="1" dirty="0" smtClean="0">
                <a:latin typeface="Corbel" pitchFamily="34" charset="0"/>
              </a:rPr>
              <a:t> </a:t>
            </a:r>
            <a:r>
              <a:rPr lang="en-IN" sz="2400" dirty="0" smtClean="0">
                <a:latin typeface="Corbel" pitchFamily="34" charset="0"/>
              </a:rPr>
              <a:t>into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 </a:t>
            </a:r>
            <a:r>
              <a:rPr lang="en-IN" sz="2400" dirty="0" smtClean="0">
                <a:latin typeface="Corbel" pitchFamily="34" charset="0"/>
              </a:rPr>
              <a:t>otherwise those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persistent objects </a:t>
            </a:r>
            <a:r>
              <a:rPr lang="en-IN" sz="2400" dirty="0" smtClean="0">
                <a:latin typeface="Corbel" pitchFamily="34" charset="0"/>
              </a:rPr>
              <a:t>will be 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lost</a:t>
            </a:r>
            <a:r>
              <a:rPr lang="en-IN" sz="2400" dirty="0" smtClean="0">
                <a:solidFill>
                  <a:srgbClr val="0070C0"/>
                </a:solidFill>
                <a:latin typeface="Corbel" pitchFamily="34" charset="0"/>
              </a:rPr>
              <a:t>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So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object</a:t>
            </a:r>
            <a:r>
              <a:rPr lang="en-IN" sz="2400" dirty="0" smtClean="0">
                <a:latin typeface="Corbel" pitchFamily="34" charset="0"/>
              </a:rPr>
              <a:t> in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Detached State</a:t>
            </a:r>
            <a:r>
              <a:rPr lang="en-IN" sz="2400" dirty="0" smtClean="0">
                <a:latin typeface="Corbel" pitchFamily="34" charset="0"/>
              </a:rPr>
              <a:t> 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may be present</a:t>
            </a:r>
            <a:r>
              <a:rPr lang="en-IN" sz="2400" dirty="0" smtClean="0">
                <a:latin typeface="Corbel" pitchFamily="34" charset="0"/>
              </a:rPr>
              <a:t> in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 </a:t>
            </a:r>
            <a:r>
              <a:rPr lang="en-IN" sz="2400" dirty="0" smtClean="0">
                <a:latin typeface="Corbel" pitchFamily="34" charset="0"/>
              </a:rPr>
              <a:t>but 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not guaranteed to be present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So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most important thing </a:t>
            </a:r>
            <a:r>
              <a:rPr lang="en-IN" sz="2400" dirty="0" smtClean="0">
                <a:latin typeface="Corbel" pitchFamily="34" charset="0"/>
              </a:rPr>
              <a:t>is to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commit</a:t>
            </a:r>
            <a:r>
              <a:rPr lang="en-IN" sz="2400" dirty="0" smtClean="0">
                <a:latin typeface="Corbel" pitchFamily="34" charset="0"/>
              </a:rPr>
              <a:t> the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transaction</a:t>
            </a:r>
            <a:r>
              <a:rPr lang="en-IN" sz="2400" dirty="0" smtClean="0">
                <a:latin typeface="Corbel" pitchFamily="34" charset="0"/>
              </a:rPr>
              <a:t> before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closing </a:t>
            </a:r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Session.</a:t>
            </a:r>
          </a:p>
          <a:p>
            <a:pPr>
              <a:buNone/>
            </a:pPr>
            <a:endParaRPr lang="en-IN" sz="2400" dirty="0" smtClean="0">
              <a:latin typeface="Corbel" pitchFamily="34" charset="0"/>
            </a:endParaRPr>
          </a:p>
          <a:p>
            <a:pPr>
              <a:buNone/>
            </a:pPr>
            <a:endParaRPr lang="en-IN" sz="2400" dirty="0" smtClean="0"/>
          </a:p>
          <a:p>
            <a:pPr marL="514350" indent="-514350">
              <a:buAutoNum type="arabicPeriod"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Commit V/s Non-Commit</a:t>
            </a:r>
            <a:endParaRPr lang="en-IN" sz="3200" dirty="0">
              <a:latin typeface="Corbel" pitchFamily="34" charset="0"/>
            </a:endParaRPr>
          </a:p>
        </p:txBody>
      </p:sp>
      <p:pic>
        <p:nvPicPr>
          <p:cNvPr id="6" name="Content Placeholder 5" descr="Hibernate_ObjectState_02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357298"/>
            <a:ext cx="8715436" cy="4929222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rbel" pitchFamily="34" charset="0"/>
              </a:rPr>
              <a:t>Today’s Agenda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 smtClean="0">
                <a:latin typeface="Corbel" pitchFamily="34" charset="0"/>
              </a:rPr>
              <a:t>States Of An Object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States Of an Object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Difference Between These States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Different Ways To Change State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smtClean="0">
                <a:solidFill>
                  <a:srgbClr val="002060"/>
                </a:solidFill>
                <a:latin typeface="Corbel" pitchFamily="34" charset="0"/>
              </a:rPr>
              <a:t>Points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To Remember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 smtClean="0">
                <a:latin typeface="Corbel" pitchFamily="34" charset="0"/>
              </a:rPr>
              <a:t>How To Bring Detached Object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smtClean="0">
                <a:latin typeface="Corbel" pitchFamily="34" charset="0"/>
              </a:rPr>
              <a:t>To Persistent State ?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>
                <a:latin typeface="Corbel" pitchFamily="34" charset="0"/>
              </a:rPr>
              <a:t>To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bring</a:t>
            </a:r>
            <a:r>
              <a:rPr lang="en-IN" sz="2400" dirty="0" smtClean="0">
                <a:latin typeface="Corbel" pitchFamily="34" charset="0"/>
              </a:rPr>
              <a:t> a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detached object </a:t>
            </a:r>
            <a:r>
              <a:rPr lang="en-IN" sz="2400" dirty="0" smtClean="0">
                <a:latin typeface="Corbel" pitchFamily="34" charset="0"/>
              </a:rPr>
              <a:t>to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persistent state </a:t>
            </a:r>
            <a:r>
              <a:rPr lang="en-IN" sz="2400" dirty="0" smtClean="0">
                <a:latin typeface="Corbel" pitchFamily="34" charset="0"/>
              </a:rPr>
              <a:t>we can use any of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three methods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update() </a:t>
            </a:r>
            <a:r>
              <a:rPr lang="en-IN" sz="2400" dirty="0" smtClean="0">
                <a:latin typeface="Corbel" pitchFamily="34" charset="0"/>
              </a:rPr>
              <a:t>, </a:t>
            </a:r>
            <a:r>
              <a:rPr lang="en-IN" sz="2400" b="1" dirty="0" err="1" smtClean="0">
                <a:solidFill>
                  <a:srgbClr val="C00000"/>
                </a:solidFill>
                <a:latin typeface="Corbel" pitchFamily="34" charset="0"/>
              </a:rPr>
              <a:t>saveOrUpdate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() </a:t>
            </a:r>
            <a:r>
              <a:rPr lang="en-IN" sz="2400" dirty="0" smtClean="0">
                <a:latin typeface="Corbel" pitchFamily="34" charset="0"/>
              </a:rPr>
              <a:t>and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merge().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If we call them on a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detached object </a:t>
            </a:r>
            <a:r>
              <a:rPr lang="en-US" sz="2400" dirty="0" smtClean="0">
                <a:latin typeface="Corbel" pitchFamily="34" charset="0"/>
              </a:rPr>
              <a:t>when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another object </a:t>
            </a:r>
            <a:r>
              <a:rPr lang="en-US" sz="2400" dirty="0" smtClean="0">
                <a:latin typeface="Corbel" pitchFamily="34" charset="0"/>
              </a:rPr>
              <a:t>with the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same id </a:t>
            </a:r>
            <a:r>
              <a:rPr lang="en-US" sz="2400" dirty="0" smtClean="0">
                <a:latin typeface="Corbel" pitchFamily="34" charset="0"/>
              </a:rPr>
              <a:t>is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not present </a:t>
            </a:r>
            <a:r>
              <a:rPr lang="en-US" sz="2400" dirty="0" smtClean="0">
                <a:latin typeface="Corbel" pitchFamily="34" charset="0"/>
              </a:rPr>
              <a:t>in the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session</a:t>
            </a:r>
            <a:r>
              <a:rPr lang="en-US" sz="2400" dirty="0" smtClean="0">
                <a:latin typeface="Corbel" pitchFamily="34" charset="0"/>
              </a:rPr>
              <a:t> , then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all three </a:t>
            </a:r>
            <a:r>
              <a:rPr lang="en-US" sz="2400" dirty="0" smtClean="0">
                <a:latin typeface="Corbel" pitchFamily="34" charset="0"/>
              </a:rPr>
              <a:t>behave similar , </a:t>
            </a:r>
            <a:r>
              <a:rPr lang="en-US" sz="2400" dirty="0" err="1" smtClean="0">
                <a:latin typeface="Corbel" pitchFamily="34" charset="0"/>
              </a:rPr>
              <a:t>i.e</a:t>
            </a:r>
            <a:r>
              <a:rPr lang="en-US" sz="2400" dirty="0" smtClean="0">
                <a:latin typeface="Corbel" pitchFamily="34" charset="0"/>
              </a:rPr>
              <a:t> they will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update</a:t>
            </a:r>
            <a:r>
              <a:rPr lang="en-US" sz="2400" dirty="0" smtClean="0">
                <a:latin typeface="Corbel" pitchFamily="34" charset="0"/>
              </a:rPr>
              <a:t>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</a:t>
            </a:r>
            <a:r>
              <a:rPr lang="en-US" sz="2400" dirty="0" smtClean="0">
                <a:latin typeface="Corbel" pitchFamily="34" charset="0"/>
              </a:rPr>
              <a:t> with the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values</a:t>
            </a:r>
            <a:r>
              <a:rPr lang="en-US" sz="2400" dirty="0" smtClean="0">
                <a:latin typeface="Corbel" pitchFamily="34" charset="0"/>
              </a:rPr>
              <a:t> of the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object passed </a:t>
            </a:r>
            <a:r>
              <a:rPr lang="en-US" sz="2400" dirty="0" smtClean="0">
                <a:latin typeface="Corbel" pitchFamily="34" charset="0"/>
              </a:rPr>
              <a:t>as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argument</a:t>
            </a:r>
            <a:endParaRPr lang="en-IN" sz="24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pPr>
              <a:buNone/>
            </a:pPr>
            <a:endParaRPr lang="en-IN" sz="2400" dirty="0" smtClean="0"/>
          </a:p>
          <a:p>
            <a:pPr marL="514350" indent="-514350">
              <a:buAutoNum type="arabicPeriod"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 smtClean="0">
                <a:latin typeface="Corbel" pitchFamily="34" charset="0"/>
              </a:rPr>
              <a:t>How To Bring Detached Object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smtClean="0">
                <a:latin typeface="Corbel" pitchFamily="34" charset="0"/>
              </a:rPr>
              <a:t>To Persistent State ?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>
                <a:latin typeface="Corbel" pitchFamily="34" charset="0"/>
              </a:rPr>
              <a:t>But if we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call them </a:t>
            </a:r>
            <a:r>
              <a:rPr lang="en-IN" sz="2400" dirty="0" smtClean="0">
                <a:latin typeface="Corbel" pitchFamily="34" charset="0"/>
              </a:rPr>
              <a:t>on a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detached object </a:t>
            </a:r>
            <a:r>
              <a:rPr lang="en-IN" sz="2400" dirty="0" smtClean="0">
                <a:latin typeface="Corbel" pitchFamily="34" charset="0"/>
              </a:rPr>
              <a:t>and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some object </a:t>
            </a:r>
            <a:r>
              <a:rPr lang="en-IN" sz="2400" dirty="0" smtClean="0">
                <a:latin typeface="Corbel" pitchFamily="34" charset="0"/>
              </a:rPr>
              <a:t>with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same id is already present </a:t>
            </a:r>
            <a:r>
              <a:rPr lang="en-IN" sz="2400" dirty="0" smtClean="0">
                <a:latin typeface="Corbel" pitchFamily="34" charset="0"/>
              </a:rPr>
              <a:t>in the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session</a:t>
            </a:r>
            <a:r>
              <a:rPr lang="en-IN" sz="2400" dirty="0" smtClean="0">
                <a:latin typeface="Corbel" pitchFamily="34" charset="0"/>
              </a:rPr>
              <a:t> then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update() </a:t>
            </a:r>
            <a:r>
              <a:rPr lang="en-IN" sz="2400" dirty="0" smtClean="0">
                <a:latin typeface="Corbel" pitchFamily="34" charset="0"/>
              </a:rPr>
              <a:t>and </a:t>
            </a:r>
            <a:r>
              <a:rPr lang="en-IN" sz="2400" b="1" dirty="0" err="1" smtClean="0">
                <a:solidFill>
                  <a:srgbClr val="0070C0"/>
                </a:solidFill>
                <a:latin typeface="Corbel" pitchFamily="34" charset="0"/>
              </a:rPr>
              <a:t>saveOrUpdate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() </a:t>
            </a:r>
            <a:r>
              <a:rPr lang="en-IN" sz="2400" dirty="0" smtClean="0">
                <a:latin typeface="Corbel" pitchFamily="34" charset="0"/>
              </a:rPr>
              <a:t>will throw </a:t>
            </a:r>
            <a:r>
              <a:rPr lang="en-IN" sz="2400" b="1" u="sng" dirty="0" err="1" smtClean="0">
                <a:solidFill>
                  <a:srgbClr val="C00000"/>
                </a:solidFill>
                <a:latin typeface="Corbel" pitchFamily="34" charset="0"/>
              </a:rPr>
              <a:t>NonUniqueObjectException</a:t>
            </a:r>
            <a:endParaRPr lang="en-IN" sz="2400" b="1" u="sng" dirty="0" smtClean="0">
              <a:solidFill>
                <a:srgbClr val="C00000"/>
              </a:solidFill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While in this case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merge() </a:t>
            </a:r>
            <a:r>
              <a:rPr lang="en-US" sz="2400" dirty="0" smtClean="0">
                <a:latin typeface="Corbel" pitchFamily="34" charset="0"/>
              </a:rPr>
              <a:t>will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merge / overwrite </a:t>
            </a:r>
            <a:r>
              <a:rPr lang="en-US" sz="2400" dirty="0" smtClean="0">
                <a:latin typeface="Corbel" pitchFamily="34" charset="0"/>
              </a:rPr>
              <a:t>the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data</a:t>
            </a:r>
            <a:r>
              <a:rPr lang="en-US" sz="2400" dirty="0" smtClean="0">
                <a:latin typeface="Corbel" pitchFamily="34" charset="0"/>
              </a:rPr>
              <a:t> of the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passed object </a:t>
            </a:r>
            <a:r>
              <a:rPr lang="en-US" sz="2400" dirty="0" smtClean="0">
                <a:latin typeface="Corbel" pitchFamily="34" charset="0"/>
              </a:rPr>
              <a:t>on the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persistent object </a:t>
            </a:r>
            <a:r>
              <a:rPr lang="en-US" sz="2400" dirty="0" smtClean="0">
                <a:latin typeface="Corbel" pitchFamily="34" charset="0"/>
              </a:rPr>
              <a:t>and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update</a:t>
            </a:r>
            <a:r>
              <a:rPr lang="en-US" sz="2400" dirty="0" smtClean="0">
                <a:latin typeface="Corbel" pitchFamily="34" charset="0"/>
              </a:rPr>
              <a:t>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</a:t>
            </a:r>
            <a:r>
              <a:rPr lang="en-US" sz="2400" dirty="0" smtClean="0">
                <a:latin typeface="Corbel" pitchFamily="34" charset="0"/>
              </a:rPr>
              <a:t> with it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pPr>
              <a:buNone/>
            </a:pPr>
            <a:endParaRPr lang="en-IN" sz="2400" dirty="0" smtClean="0"/>
          </a:p>
          <a:p>
            <a:pPr marL="514350" indent="-514350">
              <a:buAutoNum type="arabicPeriod"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State Transition</a:t>
            </a:r>
            <a:endParaRPr lang="en-IN" sz="32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Content Placeholder 7" descr="statetran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428736"/>
            <a:ext cx="9001156" cy="492922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>
                <a:latin typeface="Corbel" pitchFamily="34" charset="0"/>
              </a:rPr>
              <a:t>Quiz</a:t>
            </a:r>
            <a:endParaRPr lang="en-IN" b="1" u="sng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latin typeface="Corbel" pitchFamily="34" charset="0"/>
              </a:rPr>
              <a:t>What is the state of “user” object ?</a:t>
            </a:r>
            <a:endParaRPr lang="en-IN" dirty="0" smtClean="0">
              <a:latin typeface="Corbel" pitchFamily="34" charset="0"/>
            </a:endParaRPr>
          </a:p>
          <a:p>
            <a:pPr>
              <a:buNone/>
            </a:pPr>
            <a:endParaRPr lang="en-IN" dirty="0" smtClean="0">
              <a:latin typeface="Corbel" pitchFamily="34" charset="0"/>
            </a:endParaRPr>
          </a:p>
          <a:p>
            <a:pPr>
              <a:buNone/>
            </a:pPr>
            <a:r>
              <a:rPr lang="en-IN" b="1" dirty="0" err="1" smtClean="0">
                <a:solidFill>
                  <a:srgbClr val="C00000"/>
                </a:solidFill>
                <a:latin typeface="Corbel" pitchFamily="34" charset="0"/>
              </a:rPr>
              <a:t>UserDetail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 user = new </a:t>
            </a:r>
            <a:r>
              <a:rPr lang="en-IN" b="1" dirty="0" err="1" smtClean="0">
                <a:solidFill>
                  <a:srgbClr val="C00000"/>
                </a:solidFill>
                <a:latin typeface="Corbel" pitchFamily="34" charset="0"/>
              </a:rPr>
              <a:t>UserDetail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();  </a:t>
            </a:r>
          </a:p>
          <a:p>
            <a:pPr>
              <a:buNone/>
            </a:pPr>
            <a:r>
              <a:rPr lang="en-IN" b="1" dirty="0" err="1" smtClean="0">
                <a:solidFill>
                  <a:srgbClr val="C00000"/>
                </a:solidFill>
                <a:latin typeface="Corbel" pitchFamily="34" charset="0"/>
              </a:rPr>
              <a:t>user.setUserName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(“</a:t>
            </a:r>
            <a:r>
              <a:rPr lang="en-IN" b="1" dirty="0" err="1" smtClean="0">
                <a:solidFill>
                  <a:srgbClr val="C00000"/>
                </a:solidFill>
                <a:latin typeface="Corbel" pitchFamily="34" charset="0"/>
              </a:rPr>
              <a:t>Sachin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b="1" dirty="0" err="1" smtClean="0">
                <a:solidFill>
                  <a:srgbClr val="C00000"/>
                </a:solidFill>
                <a:latin typeface="Corbel" pitchFamily="34" charset="0"/>
              </a:rPr>
              <a:t>Kapoor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");  </a:t>
            </a:r>
          </a:p>
          <a:p>
            <a:pPr>
              <a:buNone/>
            </a:pPr>
            <a:endParaRPr lang="en-IN" i="1" dirty="0" smtClean="0">
              <a:solidFill>
                <a:srgbClr val="C0000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b="1" u="sng" dirty="0" smtClean="0">
                <a:solidFill>
                  <a:srgbClr val="0070C0"/>
                </a:solidFill>
                <a:latin typeface="Corbel" pitchFamily="34" charset="0"/>
              </a:rPr>
              <a:t>Answer:</a:t>
            </a:r>
            <a:endParaRPr lang="en-IN" b="1" u="sng" dirty="0" smtClean="0">
              <a:solidFill>
                <a:srgbClr val="0070C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b="1" dirty="0" smtClean="0">
                <a:solidFill>
                  <a:srgbClr val="00B050"/>
                </a:solidFill>
                <a:latin typeface="Corbel" pitchFamily="34" charset="0"/>
              </a:rPr>
              <a:t>Transient state</a:t>
            </a:r>
          </a:p>
          <a:p>
            <a:pPr marL="514350" indent="-514350">
              <a:buNone/>
            </a:pPr>
            <a:endParaRPr lang="en-IN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>
                <a:latin typeface="Corbel" pitchFamily="34" charset="0"/>
              </a:rPr>
              <a:t>Quiz</a:t>
            </a:r>
            <a:endParaRPr lang="en-IN" b="1" u="sng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latin typeface="Corbel" pitchFamily="34" charset="0"/>
              </a:rPr>
              <a:t>What is the state now ?</a:t>
            </a:r>
            <a:endParaRPr lang="en-IN" dirty="0" smtClean="0">
              <a:latin typeface="Corbel" pitchFamily="34" charset="0"/>
            </a:endParaRPr>
          </a:p>
          <a:p>
            <a:pPr>
              <a:buNone/>
            </a:pPr>
            <a:endParaRPr lang="en-IN" dirty="0" smtClean="0">
              <a:latin typeface="Corbel" pitchFamily="34" charset="0"/>
            </a:endParaRP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Long id = (Long) </a:t>
            </a:r>
            <a:r>
              <a:rPr lang="en-IN" b="1" dirty="0" err="1" smtClean="0">
                <a:solidFill>
                  <a:srgbClr val="C00000"/>
                </a:solidFill>
                <a:latin typeface="Corbel" pitchFamily="34" charset="0"/>
              </a:rPr>
              <a:t>session.save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(user);  </a:t>
            </a:r>
          </a:p>
          <a:p>
            <a:pPr>
              <a:buNone/>
            </a:pPr>
            <a:endParaRPr lang="en-US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>
              <a:buNone/>
            </a:pPr>
            <a:endParaRPr lang="en-US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b="1" u="sng" dirty="0" smtClean="0">
                <a:solidFill>
                  <a:srgbClr val="0070C0"/>
                </a:solidFill>
                <a:latin typeface="Corbel" pitchFamily="34" charset="0"/>
              </a:rPr>
              <a:t>Answer:</a:t>
            </a:r>
            <a:endParaRPr lang="en-IN" b="1" u="sng" dirty="0" smtClean="0">
              <a:solidFill>
                <a:srgbClr val="0070C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b="1" dirty="0" smtClean="0">
                <a:solidFill>
                  <a:srgbClr val="00B050"/>
                </a:solidFill>
                <a:latin typeface="Corbel" pitchFamily="34" charset="0"/>
              </a:rPr>
              <a:t>Persistent state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>
                <a:latin typeface="Corbel" pitchFamily="34" charset="0"/>
              </a:rPr>
              <a:t>Quiz</a:t>
            </a:r>
            <a:endParaRPr lang="en-IN" b="1" u="sng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latin typeface="Corbel" pitchFamily="34" charset="0"/>
              </a:rPr>
              <a:t>What is the state now ?</a:t>
            </a:r>
            <a:endParaRPr lang="en-IN" dirty="0" smtClean="0">
              <a:latin typeface="Corbel" pitchFamily="34" charset="0"/>
            </a:endParaRPr>
          </a:p>
          <a:p>
            <a:pPr>
              <a:buNone/>
            </a:pPr>
            <a:endParaRPr lang="en-IN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b="1" dirty="0" err="1" smtClean="0">
                <a:solidFill>
                  <a:srgbClr val="C00000"/>
                </a:solidFill>
                <a:latin typeface="Corbel" pitchFamily="34" charset="0"/>
              </a:rPr>
              <a:t>session.close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();  </a:t>
            </a:r>
          </a:p>
          <a:p>
            <a:pPr>
              <a:buNone/>
            </a:pPr>
            <a:endParaRPr lang="en-IN" dirty="0" smtClean="0">
              <a:solidFill>
                <a:srgbClr val="C00000"/>
              </a:solidFill>
              <a:latin typeface="Corbel" pitchFamily="34" charset="0"/>
            </a:endParaRPr>
          </a:p>
          <a:p>
            <a:pPr>
              <a:buNone/>
            </a:pPr>
            <a:endParaRPr lang="en-IN" dirty="0" smtClean="0">
              <a:solidFill>
                <a:srgbClr val="C0000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b="1" u="sng" dirty="0" smtClean="0">
                <a:solidFill>
                  <a:srgbClr val="0070C0"/>
                </a:solidFill>
                <a:latin typeface="Corbel" pitchFamily="34" charset="0"/>
              </a:rPr>
              <a:t>Answer:</a:t>
            </a:r>
            <a:endParaRPr lang="en-IN" b="1" u="sng" dirty="0" smtClean="0">
              <a:solidFill>
                <a:srgbClr val="0070C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b="1" dirty="0" smtClean="0">
                <a:solidFill>
                  <a:srgbClr val="00B050"/>
                </a:solidFill>
                <a:latin typeface="Corbel" pitchFamily="34" charset="0"/>
              </a:rPr>
              <a:t>Detached state</a:t>
            </a:r>
          </a:p>
          <a:p>
            <a:pPr>
              <a:buNone/>
            </a:pPr>
            <a:endParaRPr lang="en-IN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>
                <a:latin typeface="Corbel" pitchFamily="34" charset="0"/>
              </a:rPr>
              <a:t>Quiz</a:t>
            </a:r>
            <a:endParaRPr lang="en-IN" b="1" u="sng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sz="2800" b="1" dirty="0" smtClean="0">
                <a:latin typeface="Corbel" pitchFamily="34" charset="0"/>
              </a:rPr>
              <a:t>Will salary change reflect in the DB?</a:t>
            </a:r>
            <a:endParaRPr lang="en-IN" sz="2800" dirty="0" smtClean="0">
              <a:latin typeface="Corbel" pitchFamily="34" charset="0"/>
            </a:endParaRPr>
          </a:p>
          <a:p>
            <a:pPr>
              <a:buNone/>
            </a:pPr>
            <a:endParaRPr lang="en-IN" sz="28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Session s=</a:t>
            </a:r>
            <a:r>
              <a:rPr lang="en-IN" sz="28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sf.openSession</a:t>
            </a:r>
            <a:r>
              <a:rPr lang="en-IN" sz="2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r>
              <a:rPr lang="en-IN" sz="2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Transaction </a:t>
            </a:r>
            <a:r>
              <a:rPr lang="en-IN" sz="28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tx</a:t>
            </a:r>
            <a:r>
              <a:rPr lang="en-IN" sz="2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IN" sz="28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s.beginTransaction</a:t>
            </a:r>
            <a:r>
              <a:rPr lang="en-IN" sz="2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r>
              <a:rPr lang="en-IN" sz="28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EmployeeEx</a:t>
            </a:r>
            <a:r>
              <a:rPr lang="en-IN" sz="2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</a:t>
            </a:r>
            <a:r>
              <a:rPr lang="en-IN" sz="28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emp</a:t>
            </a:r>
            <a:r>
              <a:rPr lang="en-IN" sz="2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;</a:t>
            </a:r>
          </a:p>
          <a:p>
            <a:pPr>
              <a:buNone/>
            </a:pPr>
            <a:r>
              <a:rPr lang="en-IN" sz="28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emp</a:t>
            </a:r>
            <a:r>
              <a:rPr lang="en-IN" sz="2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=(</a:t>
            </a:r>
            <a:r>
              <a:rPr lang="en-IN" sz="28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EmployeeEx</a:t>
            </a:r>
            <a:r>
              <a:rPr lang="en-IN" sz="2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  <a:r>
              <a:rPr lang="en-IN" sz="28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s.load</a:t>
            </a:r>
            <a:r>
              <a:rPr lang="en-IN" sz="2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</a:t>
            </a:r>
            <a:r>
              <a:rPr lang="en-IN" sz="28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com.sca.EmployeeEx.class,id</a:t>
            </a:r>
            <a:r>
              <a:rPr lang="en-IN" sz="2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);</a:t>
            </a:r>
          </a:p>
          <a:p>
            <a:pPr>
              <a:buNone/>
            </a:pPr>
            <a:endParaRPr lang="en-IN" sz="2800" b="1" dirty="0" smtClean="0">
              <a:latin typeface="Corbel" pitchFamily="34" charset="0"/>
            </a:endParaRPr>
          </a:p>
          <a:p>
            <a:pPr>
              <a:buNone/>
            </a:pPr>
            <a:r>
              <a:rPr lang="en-IN" sz="2800" b="1" dirty="0" smtClean="0">
                <a:latin typeface="Corbel" pitchFamily="34" charset="0"/>
              </a:rPr>
              <a:t>float </a:t>
            </a:r>
            <a:r>
              <a:rPr lang="en-IN" sz="2800" b="1" dirty="0" err="1" smtClean="0">
                <a:latin typeface="Corbel" pitchFamily="34" charset="0"/>
              </a:rPr>
              <a:t>newamt</a:t>
            </a:r>
            <a:r>
              <a:rPr lang="en-IN" sz="2800" b="1" dirty="0" smtClean="0">
                <a:latin typeface="Corbel" pitchFamily="34" charset="0"/>
              </a:rPr>
              <a:t>=</a:t>
            </a:r>
            <a:r>
              <a:rPr lang="en-IN" sz="2800" b="1" dirty="0" err="1" smtClean="0">
                <a:latin typeface="Corbel" pitchFamily="34" charset="0"/>
              </a:rPr>
              <a:t>emp.getEsal</a:t>
            </a:r>
            <a:r>
              <a:rPr lang="en-IN" sz="2800" b="1" dirty="0" smtClean="0">
                <a:latin typeface="Corbel" pitchFamily="34" charset="0"/>
              </a:rPr>
              <a:t>()+1000;</a:t>
            </a:r>
          </a:p>
          <a:p>
            <a:pPr>
              <a:buNone/>
            </a:pPr>
            <a:r>
              <a:rPr lang="en-IN" sz="2800" b="1" dirty="0" err="1" smtClean="0">
                <a:latin typeface="Corbel" pitchFamily="34" charset="0"/>
              </a:rPr>
              <a:t>emp.setEsal</a:t>
            </a:r>
            <a:r>
              <a:rPr lang="en-IN" sz="2800" b="1" dirty="0" smtClean="0">
                <a:latin typeface="Corbel" pitchFamily="34" charset="0"/>
              </a:rPr>
              <a:t>(</a:t>
            </a:r>
            <a:r>
              <a:rPr lang="en-IN" sz="2800" b="1" dirty="0" err="1" smtClean="0">
                <a:latin typeface="Corbel" pitchFamily="34" charset="0"/>
              </a:rPr>
              <a:t>newamt</a:t>
            </a:r>
            <a:r>
              <a:rPr lang="en-IN" sz="2800" b="1" dirty="0" smtClean="0">
                <a:latin typeface="Corbel" pitchFamily="34" charset="0"/>
              </a:rPr>
              <a:t>);</a:t>
            </a:r>
          </a:p>
          <a:p>
            <a:pPr>
              <a:buNone/>
            </a:pPr>
            <a:endParaRPr lang="en-IN" sz="28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8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tx.commit</a:t>
            </a:r>
            <a:r>
              <a:rPr lang="en-IN" sz="2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endParaRPr lang="en-US" sz="2400" b="1" u="sng" dirty="0" smtClean="0">
              <a:solidFill>
                <a:srgbClr val="0070C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70C0"/>
                </a:solidFill>
                <a:latin typeface="Corbel" pitchFamily="34" charset="0"/>
              </a:rPr>
              <a:t>Answer</a:t>
            </a:r>
            <a:r>
              <a:rPr lang="en-US" sz="2400" b="1" u="sng" dirty="0" smtClean="0">
                <a:solidFill>
                  <a:srgbClr val="0070C0"/>
                </a:solidFill>
                <a:latin typeface="Corbel" pitchFamily="34" charset="0"/>
              </a:rPr>
              <a:t>:</a:t>
            </a:r>
            <a:endParaRPr lang="en-IN" sz="2400" b="1" u="sng" dirty="0" smtClean="0">
              <a:solidFill>
                <a:srgbClr val="0070C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Yes  </a:t>
            </a:r>
          </a:p>
          <a:p>
            <a:pPr>
              <a:buNone/>
            </a:pPr>
            <a:endParaRPr lang="en-IN" sz="2800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>
                <a:latin typeface="Corbel" pitchFamily="34" charset="0"/>
              </a:rPr>
              <a:t>Quiz</a:t>
            </a:r>
            <a:endParaRPr lang="en-IN" b="1" u="sng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600" b="1" dirty="0" smtClean="0">
                <a:latin typeface="Corbel" pitchFamily="34" charset="0"/>
              </a:rPr>
              <a:t>Explanation:</a:t>
            </a:r>
          </a:p>
          <a:p>
            <a:r>
              <a:rPr lang="en-IN" sz="2600" b="1" dirty="0" smtClean="0">
                <a:solidFill>
                  <a:srgbClr val="7030A0"/>
                </a:solidFill>
                <a:latin typeface="Corbel" pitchFamily="34" charset="0"/>
              </a:rPr>
              <a:t>Even though </a:t>
            </a:r>
            <a:r>
              <a:rPr lang="en-IN" sz="2600" dirty="0" smtClean="0">
                <a:latin typeface="Corbel" pitchFamily="34" charset="0"/>
              </a:rPr>
              <a:t>there is no </a:t>
            </a:r>
            <a:r>
              <a:rPr lang="en-IN" sz="2600" b="1" i="1" dirty="0" err="1" smtClean="0">
                <a:solidFill>
                  <a:srgbClr val="C00000"/>
                </a:solidFill>
                <a:latin typeface="Corbel" pitchFamily="34" charset="0"/>
              </a:rPr>
              <a:t>session.update</a:t>
            </a:r>
            <a:r>
              <a:rPr lang="en-IN" sz="2600" dirty="0" smtClean="0">
                <a:latin typeface="Corbel" pitchFamily="34" charset="0"/>
              </a:rPr>
              <a:t> involved , but still the </a:t>
            </a:r>
            <a:r>
              <a:rPr lang="en-IN" sz="26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object</a:t>
            </a:r>
            <a:r>
              <a:rPr lang="en-IN" sz="2600" dirty="0" smtClean="0">
                <a:latin typeface="Corbel" pitchFamily="34" charset="0"/>
              </a:rPr>
              <a:t> will be </a:t>
            </a:r>
            <a:r>
              <a:rPr lang="en-IN" sz="2600" b="1" dirty="0" smtClean="0">
                <a:solidFill>
                  <a:srgbClr val="00B050"/>
                </a:solidFill>
                <a:latin typeface="Corbel" pitchFamily="34" charset="0"/>
              </a:rPr>
              <a:t>updated</a:t>
            </a:r>
            <a:r>
              <a:rPr lang="en-IN" sz="2600" dirty="0" smtClean="0">
                <a:latin typeface="Corbel" pitchFamily="34" charset="0"/>
              </a:rPr>
              <a:t> in the </a:t>
            </a:r>
            <a:r>
              <a:rPr lang="en-IN" sz="26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DB</a:t>
            </a:r>
            <a:r>
              <a:rPr lang="en-IN" sz="2600" dirty="0" smtClean="0">
                <a:latin typeface="Corbel" pitchFamily="34" charset="0"/>
              </a:rPr>
              <a:t>.</a:t>
            </a:r>
          </a:p>
          <a:p>
            <a:endParaRPr lang="en-IN" sz="2600" dirty="0" smtClean="0">
              <a:latin typeface="Corbel" pitchFamily="34" charset="0"/>
            </a:endParaRPr>
          </a:p>
          <a:p>
            <a:r>
              <a:rPr lang="en-IN" sz="2600" dirty="0" smtClean="0">
                <a:latin typeface="Corbel" pitchFamily="34" charset="0"/>
              </a:rPr>
              <a:t>Because </a:t>
            </a:r>
            <a:r>
              <a:rPr lang="en-IN" sz="26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every object </a:t>
            </a:r>
            <a:r>
              <a:rPr lang="en-IN" sz="2600" dirty="0" smtClean="0">
                <a:latin typeface="Corbel" pitchFamily="34" charset="0"/>
              </a:rPr>
              <a:t>which is loaded </a:t>
            </a:r>
            <a:r>
              <a:rPr lang="en-IN" sz="2600" dirty="0" smtClean="0">
                <a:latin typeface="Corbel" pitchFamily="34" charset="0"/>
              </a:rPr>
              <a:t>by </a:t>
            </a:r>
            <a:r>
              <a:rPr lang="en-IN" sz="2600" b="1" dirty="0" err="1" smtClean="0">
                <a:solidFill>
                  <a:srgbClr val="C00000"/>
                </a:solidFill>
                <a:latin typeface="Corbel" pitchFamily="34" charset="0"/>
              </a:rPr>
              <a:t>session.get</a:t>
            </a:r>
            <a:r>
              <a:rPr lang="en-IN" sz="2600" b="1" dirty="0" smtClean="0">
                <a:solidFill>
                  <a:srgbClr val="C00000"/>
                </a:solidFill>
                <a:latin typeface="Corbel" pitchFamily="34" charset="0"/>
              </a:rPr>
              <a:t>(), </a:t>
            </a:r>
            <a:r>
              <a:rPr lang="en-IN" sz="2600" b="1" dirty="0" err="1" smtClean="0">
                <a:solidFill>
                  <a:srgbClr val="C00000"/>
                </a:solidFill>
                <a:latin typeface="Corbel" pitchFamily="34" charset="0"/>
              </a:rPr>
              <a:t>session.load</a:t>
            </a:r>
            <a:r>
              <a:rPr lang="en-IN" sz="2600" b="1" dirty="0" smtClean="0">
                <a:solidFill>
                  <a:srgbClr val="C00000"/>
                </a:solidFill>
                <a:latin typeface="Corbel" pitchFamily="34" charset="0"/>
              </a:rPr>
              <a:t>()</a:t>
            </a:r>
            <a:r>
              <a:rPr lang="en-IN" sz="2600" b="1" dirty="0" smtClean="0">
                <a:solidFill>
                  <a:srgbClr val="0070C0"/>
                </a:solidFill>
                <a:latin typeface="Corbel" pitchFamily="34" charset="0"/>
              </a:rPr>
              <a:t> </a:t>
            </a:r>
            <a:r>
              <a:rPr lang="en-IN" sz="2600" dirty="0" smtClean="0">
                <a:latin typeface="Corbel" pitchFamily="34" charset="0"/>
              </a:rPr>
              <a:t>is </a:t>
            </a:r>
            <a:r>
              <a:rPr lang="en-IN" sz="2600" dirty="0" smtClean="0">
                <a:latin typeface="Corbel" pitchFamily="34" charset="0"/>
              </a:rPr>
              <a:t>in </a:t>
            </a:r>
            <a:r>
              <a:rPr lang="en-IN" sz="2600" b="1" dirty="0" smtClean="0">
                <a:solidFill>
                  <a:schemeClr val="accent1"/>
                </a:solidFill>
                <a:latin typeface="Corbel" pitchFamily="34" charset="0"/>
              </a:rPr>
              <a:t>persistent state</a:t>
            </a:r>
            <a:r>
              <a:rPr lang="en-IN" sz="2600" dirty="0" smtClean="0">
                <a:latin typeface="Corbel" pitchFamily="34" charset="0"/>
              </a:rPr>
              <a:t>.</a:t>
            </a:r>
          </a:p>
          <a:p>
            <a:endParaRPr lang="en-IN" sz="2600" dirty="0" smtClean="0">
              <a:latin typeface="Corbel" pitchFamily="34" charset="0"/>
            </a:endParaRPr>
          </a:p>
          <a:p>
            <a:r>
              <a:rPr lang="en-IN" sz="2600" dirty="0" smtClean="0">
                <a:latin typeface="Corbel" pitchFamily="34" charset="0"/>
              </a:rPr>
              <a:t>It is </a:t>
            </a:r>
            <a:r>
              <a:rPr lang="en-IN" sz="2600" b="1" dirty="0" smtClean="0">
                <a:solidFill>
                  <a:srgbClr val="7030A0"/>
                </a:solidFill>
                <a:latin typeface="Corbel" pitchFamily="34" charset="0"/>
              </a:rPr>
              <a:t>stored </a:t>
            </a:r>
            <a:r>
              <a:rPr lang="en-IN" sz="2600" dirty="0" smtClean="0">
                <a:latin typeface="Corbel" pitchFamily="34" charset="0"/>
              </a:rPr>
              <a:t>in the </a:t>
            </a:r>
            <a:r>
              <a:rPr lang="en-IN" sz="2600" b="1" dirty="0" smtClean="0">
                <a:solidFill>
                  <a:schemeClr val="accent1"/>
                </a:solidFill>
                <a:latin typeface="Corbel" pitchFamily="34" charset="0"/>
              </a:rPr>
              <a:t>persistence context </a:t>
            </a:r>
            <a:r>
              <a:rPr lang="en-IN" sz="2600" dirty="0" smtClean="0">
                <a:latin typeface="Corbel" pitchFamily="34" charset="0"/>
              </a:rPr>
              <a:t>of the </a:t>
            </a:r>
            <a:r>
              <a:rPr lang="en-IN" sz="2600" b="1" dirty="0" smtClean="0">
                <a:solidFill>
                  <a:srgbClr val="C00000"/>
                </a:solidFill>
                <a:latin typeface="Corbel" pitchFamily="34" charset="0"/>
              </a:rPr>
              <a:t>session</a:t>
            </a:r>
            <a:r>
              <a:rPr lang="en-IN" sz="2600" dirty="0" smtClean="0">
                <a:latin typeface="Corbel" pitchFamily="34" charset="0"/>
              </a:rPr>
              <a:t>. </a:t>
            </a:r>
          </a:p>
          <a:p>
            <a:endParaRPr lang="en-IN" sz="2600" dirty="0" smtClean="0">
              <a:latin typeface="Corbel" pitchFamily="34" charset="0"/>
            </a:endParaRPr>
          </a:p>
          <a:p>
            <a:r>
              <a:rPr lang="en-IN" sz="2600" dirty="0" smtClean="0">
                <a:latin typeface="Corbel" pitchFamily="34" charset="0"/>
              </a:rPr>
              <a:t>When </a:t>
            </a:r>
            <a:r>
              <a:rPr lang="en-IN" sz="2600" b="1" dirty="0" err="1" smtClean="0">
                <a:solidFill>
                  <a:srgbClr val="C00000"/>
                </a:solidFill>
                <a:latin typeface="Corbel" pitchFamily="34" charset="0"/>
              </a:rPr>
              <a:t>tx.commit</a:t>
            </a:r>
            <a:r>
              <a:rPr lang="en-IN" sz="2600" b="1" dirty="0" smtClean="0">
                <a:solidFill>
                  <a:srgbClr val="C00000"/>
                </a:solidFill>
                <a:latin typeface="Corbel" pitchFamily="34" charset="0"/>
              </a:rPr>
              <a:t>()</a:t>
            </a:r>
            <a:r>
              <a:rPr lang="en-IN" sz="2600" b="1" dirty="0" smtClean="0">
                <a:solidFill>
                  <a:srgbClr val="0070C0"/>
                </a:solidFill>
                <a:latin typeface="Corbel" pitchFamily="34" charset="0"/>
              </a:rPr>
              <a:t> </a:t>
            </a:r>
            <a:r>
              <a:rPr lang="en-IN" sz="2600" dirty="0" smtClean="0">
                <a:latin typeface="Corbel" pitchFamily="34" charset="0"/>
              </a:rPr>
              <a:t>is called, </a:t>
            </a:r>
            <a:r>
              <a:rPr lang="en-IN" sz="2600" b="1" dirty="0" smtClean="0">
                <a:solidFill>
                  <a:srgbClr val="0070C0"/>
                </a:solidFill>
                <a:latin typeface="Corbel" pitchFamily="34" charset="0"/>
              </a:rPr>
              <a:t>Hibernate</a:t>
            </a:r>
            <a:r>
              <a:rPr lang="en-IN" sz="2600" dirty="0" smtClean="0">
                <a:latin typeface="Corbel" pitchFamily="34" charset="0"/>
              </a:rPr>
              <a:t> will </a:t>
            </a:r>
            <a:r>
              <a:rPr lang="en-IN" sz="2600" b="1" dirty="0" smtClean="0">
                <a:solidFill>
                  <a:srgbClr val="00B050"/>
                </a:solidFill>
                <a:latin typeface="Corbel" pitchFamily="34" charset="0"/>
              </a:rPr>
              <a:t>flush</a:t>
            </a:r>
            <a:r>
              <a:rPr lang="en-IN" sz="2600" dirty="0" smtClean="0">
                <a:latin typeface="Corbel" pitchFamily="34" charset="0"/>
              </a:rPr>
              <a:t> the </a:t>
            </a:r>
            <a:r>
              <a:rPr lang="en-IN" sz="2600" b="1" dirty="0" smtClean="0">
                <a:solidFill>
                  <a:schemeClr val="accent1"/>
                </a:solidFill>
                <a:latin typeface="Corbel" pitchFamily="34" charset="0"/>
              </a:rPr>
              <a:t>persistence context </a:t>
            </a:r>
            <a:r>
              <a:rPr lang="en-IN" sz="2600" dirty="0" smtClean="0">
                <a:latin typeface="Corbel" pitchFamily="34" charset="0"/>
              </a:rPr>
              <a:t>and </a:t>
            </a:r>
            <a:r>
              <a:rPr lang="en-IN" sz="2600" b="1" dirty="0" smtClean="0">
                <a:solidFill>
                  <a:srgbClr val="7030A0"/>
                </a:solidFill>
                <a:latin typeface="Corbel" pitchFamily="34" charset="0"/>
              </a:rPr>
              <a:t>all not yet written </a:t>
            </a:r>
            <a:r>
              <a:rPr lang="en-IN" sz="2600" b="1" dirty="0" smtClean="0">
                <a:solidFill>
                  <a:srgbClr val="C00000"/>
                </a:solidFill>
                <a:latin typeface="Corbel" pitchFamily="34" charset="0"/>
              </a:rPr>
              <a:t>insert</a:t>
            </a:r>
            <a:r>
              <a:rPr lang="en-IN" sz="2600" dirty="0" smtClean="0">
                <a:latin typeface="Corbel" pitchFamily="34" charset="0"/>
              </a:rPr>
              <a:t>, </a:t>
            </a:r>
            <a:r>
              <a:rPr lang="en-IN" sz="2600" b="1" dirty="0" smtClean="0">
                <a:solidFill>
                  <a:srgbClr val="C00000"/>
                </a:solidFill>
                <a:latin typeface="Corbel" pitchFamily="34" charset="0"/>
              </a:rPr>
              <a:t>update </a:t>
            </a:r>
            <a:r>
              <a:rPr lang="en-IN" sz="2600" dirty="0" smtClean="0">
                <a:latin typeface="Corbel" pitchFamily="34" charset="0"/>
              </a:rPr>
              <a:t>and </a:t>
            </a:r>
            <a:r>
              <a:rPr lang="en-IN" sz="2600" dirty="0" smtClean="0">
                <a:solidFill>
                  <a:srgbClr val="C00000"/>
                </a:solidFill>
                <a:latin typeface="Corbel" pitchFamily="34" charset="0"/>
              </a:rPr>
              <a:t>delete</a:t>
            </a:r>
            <a:r>
              <a:rPr lang="en-IN" sz="2600" dirty="0" smtClean="0">
                <a:latin typeface="Corbel" pitchFamily="34" charset="0"/>
              </a:rPr>
              <a:t> statements are </a:t>
            </a:r>
            <a:r>
              <a:rPr lang="en-IN" sz="2600" b="1" dirty="0" smtClean="0">
                <a:solidFill>
                  <a:srgbClr val="00B050"/>
                </a:solidFill>
                <a:latin typeface="Corbel" pitchFamily="34" charset="0"/>
              </a:rPr>
              <a:t>executed.</a:t>
            </a:r>
          </a:p>
          <a:p>
            <a:pPr>
              <a:buNone/>
            </a:pPr>
            <a:endParaRPr lang="en-US" sz="2600" b="1" dirty="0" smtClean="0"/>
          </a:p>
          <a:p>
            <a:pPr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2800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>
                <a:latin typeface="Corbel" pitchFamily="34" charset="0"/>
              </a:rPr>
              <a:t>Quiz</a:t>
            </a:r>
            <a:endParaRPr lang="en-IN" b="1" u="sng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smtClean="0"/>
              <a:t> </a:t>
            </a:r>
            <a:r>
              <a:rPr lang="en-IN" sz="2400" b="1" dirty="0" smtClean="0">
                <a:latin typeface="Corbel" pitchFamily="34" charset="0"/>
              </a:rPr>
              <a:t>Will salary change reflect in the DB?</a:t>
            </a:r>
            <a:endParaRPr lang="en-IN" sz="2400" dirty="0" smtClean="0">
              <a:latin typeface="Corbel" pitchFamily="34" charset="0"/>
            </a:endParaRPr>
          </a:p>
          <a:p>
            <a:pPr>
              <a:buNone/>
            </a:pPr>
            <a:endParaRPr lang="en-US" b="1" dirty="0" smtClean="0">
              <a:latin typeface="Corbel" pitchFamily="34" charset="0"/>
            </a:endParaRPr>
          </a:p>
          <a:p>
            <a:pPr>
              <a:buNone/>
            </a:pP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session.close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session=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sf.openSession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</a:t>
            </a:r>
            <a:endParaRPr lang="en-IN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transaction = 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session.beginTransaction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r>
              <a:rPr lang="en-IN" b="1" dirty="0" err="1" smtClean="0">
                <a:latin typeface="Corbel" pitchFamily="34" charset="0"/>
              </a:rPr>
              <a:t>emp.setSal</a:t>
            </a:r>
            <a:r>
              <a:rPr lang="en-IN" b="1" dirty="0" smtClean="0">
                <a:latin typeface="Corbel" pitchFamily="34" charset="0"/>
              </a:rPr>
              <a:t>(4000); </a:t>
            </a:r>
          </a:p>
          <a:p>
            <a:pPr>
              <a:buNone/>
            </a:pP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transaction.commit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 </a:t>
            </a:r>
          </a:p>
          <a:p>
            <a:pPr>
              <a:buNone/>
            </a:pPr>
            <a:endParaRPr lang="en-US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b="1" u="sng" dirty="0" smtClean="0">
                <a:solidFill>
                  <a:srgbClr val="0070C0"/>
                </a:solidFill>
                <a:latin typeface="Corbel" pitchFamily="34" charset="0"/>
              </a:rPr>
              <a:t>Answer:</a:t>
            </a:r>
            <a:endParaRPr lang="en-IN" b="1" u="sng" dirty="0" smtClean="0">
              <a:solidFill>
                <a:srgbClr val="0070C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b="1" dirty="0" smtClean="0">
                <a:solidFill>
                  <a:srgbClr val="00B050"/>
                </a:solidFill>
                <a:latin typeface="Corbel" pitchFamily="34" charset="0"/>
              </a:rPr>
              <a:t>No</a:t>
            </a:r>
            <a:endParaRPr lang="en-US" dirty="0" smtClean="0">
              <a:solidFill>
                <a:srgbClr val="00B05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>
                <a:latin typeface="Corbel" pitchFamily="34" charset="0"/>
              </a:rPr>
              <a:t>Quiz</a:t>
            </a:r>
            <a:endParaRPr lang="en-IN" b="1" u="sng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latin typeface="Corbel" pitchFamily="34" charset="0"/>
              </a:rPr>
              <a:t>Why salary change didn’t reflect in the DB?</a:t>
            </a:r>
          </a:p>
          <a:p>
            <a:pPr>
              <a:buNone/>
            </a:pPr>
            <a:endParaRPr lang="en-IN" sz="2400" b="1" dirty="0" smtClean="0">
              <a:latin typeface="Corbel" pitchFamily="34" charset="0"/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This</a:t>
            </a:r>
            <a:r>
              <a:rPr lang="en-IN" sz="2400" dirty="0" smtClean="0">
                <a:latin typeface="Corbel" pitchFamily="34" charset="0"/>
              </a:rPr>
              <a:t> is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because</a:t>
            </a:r>
            <a:r>
              <a:rPr lang="en-IN" sz="2400" dirty="0" smtClean="0">
                <a:latin typeface="Corbel" pitchFamily="34" charset="0"/>
              </a:rPr>
              <a:t> once the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current running Session </a:t>
            </a:r>
          </a:p>
          <a:p>
            <a:pPr>
              <a:buNone/>
            </a:pPr>
            <a:r>
              <a:rPr lang="en-IN" sz="2400" dirty="0" smtClean="0">
                <a:latin typeface="Corbel" pitchFamily="34" charset="0"/>
              </a:rPr>
              <a:t>(</a:t>
            </a:r>
            <a:r>
              <a:rPr lang="en-IN" sz="2400" b="1" u="sng" dirty="0" smtClean="0">
                <a:solidFill>
                  <a:srgbClr val="00B050"/>
                </a:solidFill>
                <a:latin typeface="Corbel" pitchFamily="34" charset="0"/>
              </a:rPr>
              <a:t>Persistence </a:t>
            </a:r>
            <a:r>
              <a:rPr lang="en-IN" sz="2400" b="1" u="sng" dirty="0" smtClean="0">
                <a:solidFill>
                  <a:srgbClr val="00B050"/>
                </a:solidFill>
                <a:latin typeface="Corbel" pitchFamily="34" charset="0"/>
              </a:rPr>
              <a:t>Context</a:t>
            </a:r>
            <a:r>
              <a:rPr lang="en-IN" sz="2400" i="1" dirty="0" smtClean="0">
                <a:latin typeface="Corbel" pitchFamily="34" charset="0"/>
              </a:rPr>
              <a:t>)</a:t>
            </a:r>
            <a:r>
              <a:rPr lang="en-IN" sz="2400" i="1" dirty="0" smtClean="0"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is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closed </a:t>
            </a:r>
            <a:r>
              <a:rPr lang="en-IN" sz="2400" dirty="0" smtClean="0">
                <a:latin typeface="Corbel" pitchFamily="34" charset="0"/>
              </a:rPr>
              <a:t>all the </a:t>
            </a:r>
            <a:r>
              <a:rPr lang="en-IN" sz="2400" b="1" u="sng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previously </a:t>
            </a:r>
            <a:r>
              <a:rPr lang="en-IN" sz="2400" b="1" u="sng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managed </a:t>
            </a:r>
          </a:p>
          <a:p>
            <a:pPr>
              <a:buNone/>
            </a:pPr>
            <a:r>
              <a:rPr lang="en-IN" sz="2400" b="1" u="sng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entities </a:t>
            </a:r>
            <a:r>
              <a:rPr lang="en-IN" sz="2400" dirty="0" smtClean="0">
                <a:latin typeface="Corbel" pitchFamily="34" charset="0"/>
              </a:rPr>
              <a:t>become</a:t>
            </a:r>
            <a:r>
              <a:rPr lang="en-IN" sz="2400" dirty="0" smtClean="0">
                <a:latin typeface="Corbel" pitchFamily="34" charset="0"/>
              </a:rPr>
              <a:t> 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detached</a:t>
            </a:r>
            <a:r>
              <a:rPr lang="en-IN" sz="2400" dirty="0" smtClean="0">
                <a:latin typeface="Corbel" pitchFamily="34" charset="0"/>
              </a:rPr>
              <a:t>. </a:t>
            </a:r>
            <a:endParaRPr lang="en-IN" sz="2400" dirty="0" smtClean="0">
              <a:latin typeface="Corbel" pitchFamily="34" charset="0"/>
            </a:endParaRPr>
          </a:p>
          <a:p>
            <a:pPr>
              <a:buNone/>
            </a:pPr>
            <a:endParaRPr lang="en-IN" sz="2400" dirty="0" smtClean="0">
              <a:latin typeface="Corbel" pitchFamily="34" charset="0"/>
            </a:endParaRPr>
          </a:p>
          <a:p>
            <a:pPr>
              <a:buNone/>
            </a:pPr>
            <a:r>
              <a:rPr lang="en-IN" sz="2400" dirty="0" smtClean="0">
                <a:latin typeface="Corbel" pitchFamily="34" charset="0"/>
              </a:rPr>
              <a:t>So ,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any s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uccessive changes </a:t>
            </a:r>
            <a:r>
              <a:rPr lang="en-IN" sz="2400" dirty="0" smtClean="0">
                <a:latin typeface="Corbel" pitchFamily="34" charset="0"/>
              </a:rPr>
              <a:t>will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no longer be tracked </a:t>
            </a:r>
            <a:r>
              <a:rPr lang="en-IN" sz="2400" dirty="0" smtClean="0">
                <a:latin typeface="Corbel" pitchFamily="34" charset="0"/>
              </a:rPr>
              <a:t>and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no </a:t>
            </a:r>
            <a:endParaRPr lang="en-IN" sz="24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automatic database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synchronization </a:t>
            </a:r>
            <a:r>
              <a:rPr lang="en-IN" sz="2400" dirty="0" smtClean="0">
                <a:latin typeface="Corbel" pitchFamily="34" charset="0"/>
              </a:rPr>
              <a:t>is going to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happen. </a:t>
            </a:r>
          </a:p>
          <a:p>
            <a:pPr>
              <a:buNone/>
            </a:pPr>
            <a:endParaRPr lang="en-US" sz="2400" b="1" dirty="0" smtClean="0">
              <a:latin typeface="Corbel" pitchFamily="34" charset="0"/>
            </a:endParaRPr>
          </a:p>
          <a:p>
            <a:pPr>
              <a:buNone/>
            </a:pPr>
            <a:endParaRPr lang="en-US" sz="2800" b="1" dirty="0" smtClean="0"/>
          </a:p>
          <a:p>
            <a:pPr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2800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Introduction To Object States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>
                <a:latin typeface="Corbel" pitchFamily="34" charset="0"/>
              </a:rPr>
              <a:t>A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Java object </a:t>
            </a:r>
            <a:r>
              <a:rPr lang="en-IN" sz="2400" dirty="0" smtClean="0">
                <a:latin typeface="Corbel" pitchFamily="34" charset="0"/>
              </a:rPr>
              <a:t>within a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hibernate application </a:t>
            </a:r>
            <a:r>
              <a:rPr lang="en-IN" sz="2400" dirty="0" smtClean="0">
                <a:latin typeface="Corbel" pitchFamily="34" charset="0"/>
              </a:rPr>
              <a:t>can be in one of 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three states</a:t>
            </a:r>
            <a:r>
              <a:rPr lang="en-IN" sz="2400" dirty="0" smtClean="0">
                <a:latin typeface="Corbel" pitchFamily="34" charset="0"/>
              </a:rPr>
              <a:t>: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pPr lvl="1"/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Transient</a:t>
            </a:r>
          </a:p>
          <a:p>
            <a:endParaRPr lang="en-IN" sz="2200" b="1" dirty="0" smtClean="0">
              <a:latin typeface="Corbel" pitchFamily="34" charset="0"/>
            </a:endParaRPr>
          </a:p>
          <a:p>
            <a:pPr lvl="1"/>
            <a:r>
              <a:rPr lang="en-IN" b="1" dirty="0" smtClean="0">
                <a:solidFill>
                  <a:srgbClr val="00B050"/>
                </a:solidFill>
                <a:latin typeface="Corbel" pitchFamily="34" charset="0"/>
              </a:rPr>
              <a:t>Persistent</a:t>
            </a:r>
          </a:p>
          <a:p>
            <a:endParaRPr lang="en-IN" sz="2200" b="1" dirty="0" smtClean="0">
              <a:latin typeface="Corbel" pitchFamily="34" charset="0"/>
            </a:endParaRPr>
          </a:p>
          <a:p>
            <a:pPr lvl="1"/>
            <a:r>
              <a:rPr lang="en-IN" b="1" dirty="0" smtClean="0">
                <a:solidFill>
                  <a:schemeClr val="accent1"/>
                </a:solidFill>
                <a:latin typeface="Corbel" pitchFamily="34" charset="0"/>
              </a:rPr>
              <a:t>Detached</a:t>
            </a:r>
          </a:p>
          <a:p>
            <a:pPr>
              <a:buNone/>
            </a:pPr>
            <a:endParaRPr lang="en-IN" sz="2200" b="1" dirty="0" smtClean="0">
              <a:solidFill>
                <a:srgbClr val="00B0F0"/>
              </a:solidFill>
            </a:endParaRP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endParaRPr lang="en-IN" sz="2400" dirty="0" smtClean="0"/>
          </a:p>
          <a:p>
            <a:pPr marL="514350" indent="-514350">
              <a:buAutoNum type="arabicPeriod"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 smtClean="0">
                <a:latin typeface="Corbel" pitchFamily="34" charset="0"/>
              </a:rPr>
              <a:t>Another Diff Between 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smtClean="0">
                <a:latin typeface="Corbel" pitchFamily="34" charset="0"/>
              </a:rPr>
              <a:t>persist() ,save() &amp; </a:t>
            </a:r>
            <a:r>
              <a:rPr lang="en-US" sz="3200" b="1" dirty="0" err="1" smtClean="0">
                <a:latin typeface="Corbel" pitchFamily="34" charset="0"/>
              </a:rPr>
              <a:t>saveOrUpdate</a:t>
            </a:r>
            <a:r>
              <a:rPr lang="en-US" sz="3200" b="1" dirty="0" smtClean="0">
                <a:latin typeface="Corbel" pitchFamily="34" charset="0"/>
              </a:rPr>
              <a:t>()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sz="2400" dirty="0" smtClean="0">
                <a:latin typeface="Corbel" pitchFamily="34" charset="0"/>
              </a:rPr>
              <a:t>All three methods ,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save() </a:t>
            </a:r>
            <a:r>
              <a:rPr lang="en-US" sz="2400" dirty="0" smtClean="0">
                <a:latin typeface="Corbel" pitchFamily="34" charset="0"/>
              </a:rPr>
              <a:t>, </a:t>
            </a: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saveOrUpdate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() </a:t>
            </a:r>
            <a:r>
              <a:rPr lang="en-US" sz="2400" dirty="0" smtClean="0">
                <a:latin typeface="Corbel" pitchFamily="34" charset="0"/>
              </a:rPr>
              <a:t>and 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persist() </a:t>
            </a:r>
            <a:r>
              <a:rPr lang="en-US" sz="2400" dirty="0" smtClean="0">
                <a:latin typeface="Corbel" pitchFamily="34" charset="0"/>
              </a:rPr>
              <a:t>can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bring an object </a:t>
            </a:r>
            <a:r>
              <a:rPr lang="en-US" sz="2400" dirty="0" smtClean="0">
                <a:latin typeface="Corbel" pitchFamily="34" charset="0"/>
              </a:rPr>
              <a:t>from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transient </a:t>
            </a:r>
            <a:r>
              <a:rPr lang="en-US" sz="2400" dirty="0" smtClean="0">
                <a:latin typeface="Corbel" pitchFamily="34" charset="0"/>
              </a:rPr>
              <a:t>state to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persistent</a:t>
            </a:r>
            <a:r>
              <a:rPr lang="en-US" sz="2400" dirty="0" smtClean="0">
                <a:latin typeface="Corbel" pitchFamily="34" charset="0"/>
              </a:rPr>
              <a:t> state .</a:t>
            </a:r>
          </a:p>
          <a:p>
            <a:pPr marL="514350" indent="-514350">
              <a:buAutoNum type="arabicPeriod"/>
            </a:pPr>
            <a:endParaRPr lang="en-US" sz="2400" dirty="0" smtClean="0">
              <a:latin typeface="Corbel" pitchFamily="34" charset="0"/>
            </a:endParaRPr>
          </a:p>
          <a:p>
            <a:pPr marL="514350" indent="-514350">
              <a:buAutoNum type="arabicPeriod"/>
            </a:pPr>
            <a:r>
              <a:rPr lang="en-US" sz="2400" dirty="0" smtClean="0">
                <a:latin typeface="Corbel" pitchFamily="34" charset="0"/>
              </a:rPr>
              <a:t>But if we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try to use them </a:t>
            </a:r>
            <a:r>
              <a:rPr lang="en-US" sz="2400" dirty="0" smtClean="0">
                <a:latin typeface="Corbel" pitchFamily="34" charset="0"/>
              </a:rPr>
              <a:t>on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detached object </a:t>
            </a:r>
            <a:r>
              <a:rPr lang="en-US" sz="2400" dirty="0" smtClean="0">
                <a:latin typeface="Corbel" pitchFamily="34" charset="0"/>
              </a:rPr>
              <a:t>we get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different </a:t>
            </a: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behaviour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.</a:t>
            </a:r>
          </a:p>
          <a:p>
            <a:pPr marL="514350" indent="-514350">
              <a:buAutoNum type="arabicPeriod"/>
            </a:pPr>
            <a:endParaRPr lang="en-US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514350" indent="-514350">
              <a:buAutoNum type="arabicPeriod"/>
            </a:pPr>
            <a:r>
              <a:rPr lang="en-US" sz="2400" dirty="0" smtClean="0">
                <a:latin typeface="Corbel" pitchFamily="34" charset="0"/>
              </a:rPr>
              <a:t>The method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save() , </a:t>
            </a:r>
            <a:r>
              <a:rPr lang="en-IN" sz="2400" dirty="0" smtClean="0">
                <a:latin typeface="Corbel" pitchFamily="34" charset="0"/>
              </a:rPr>
              <a:t>will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try to create </a:t>
            </a:r>
            <a:r>
              <a:rPr lang="en-IN" sz="2400" dirty="0" smtClean="0">
                <a:latin typeface="Corbel" pitchFamily="34" charset="0"/>
              </a:rPr>
              <a:t>a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new row </a:t>
            </a:r>
            <a:r>
              <a:rPr lang="en-IN" sz="2400" dirty="0" smtClean="0">
                <a:latin typeface="Corbel" pitchFamily="34" charset="0"/>
              </a:rPr>
              <a:t>in the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table </a:t>
            </a:r>
            <a:r>
              <a:rPr lang="en-IN" sz="2400" dirty="0" smtClean="0">
                <a:latin typeface="Corbel" pitchFamily="34" charset="0"/>
              </a:rPr>
              <a:t>for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detached object  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 smtClean="0">
                <a:latin typeface="Corbel" pitchFamily="34" charset="0"/>
              </a:rPr>
              <a:t>Another Diff Between 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smtClean="0">
                <a:latin typeface="Corbel" pitchFamily="34" charset="0"/>
              </a:rPr>
              <a:t>persist() ,save() &amp; </a:t>
            </a:r>
            <a:r>
              <a:rPr lang="en-US" sz="3200" b="1" dirty="0" err="1" smtClean="0">
                <a:latin typeface="Corbel" pitchFamily="34" charset="0"/>
              </a:rPr>
              <a:t>saveOrUpdate</a:t>
            </a:r>
            <a:r>
              <a:rPr lang="en-US" sz="3200" b="1" dirty="0" smtClean="0">
                <a:latin typeface="Corbel" pitchFamily="34" charset="0"/>
              </a:rPr>
              <a:t>()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2400" dirty="0" smtClean="0">
                <a:latin typeface="Corbel" pitchFamily="34" charset="0"/>
              </a:rPr>
              <a:t>On the other hand the method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persist() </a:t>
            </a:r>
            <a:r>
              <a:rPr lang="en-US" sz="2400" dirty="0" smtClean="0">
                <a:latin typeface="Corbel" pitchFamily="34" charset="0"/>
              </a:rPr>
              <a:t>will throw a </a:t>
            </a:r>
            <a:r>
              <a:rPr lang="en-US" sz="2400" b="1" dirty="0" err="1" smtClean="0">
                <a:solidFill>
                  <a:srgbClr val="C00000"/>
                </a:solidFill>
                <a:latin typeface="Corbel" pitchFamily="34" charset="0"/>
              </a:rPr>
              <a:t>PersistentObjectException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 :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detached entity passed to persist.</a:t>
            </a:r>
          </a:p>
          <a:p>
            <a:pPr marL="514350" indent="-514350">
              <a:buFont typeface="+mj-lt"/>
              <a:buAutoNum type="arabicPeriod" startAt="4"/>
            </a:pPr>
            <a:endParaRPr lang="en-US" sz="24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en-US" sz="2400" dirty="0" smtClean="0">
                <a:solidFill>
                  <a:srgbClr val="002060"/>
                </a:solidFill>
                <a:latin typeface="Corbel" pitchFamily="34" charset="0"/>
              </a:rPr>
              <a:t>A</a:t>
            </a:r>
            <a:r>
              <a:rPr lang="en-US" sz="2400" dirty="0" smtClean="0">
                <a:latin typeface="Corbel" pitchFamily="34" charset="0"/>
              </a:rPr>
              <a:t>nd if we call </a:t>
            </a: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saveOrUpdate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() </a:t>
            </a:r>
            <a:r>
              <a:rPr lang="en-US" sz="2400" dirty="0" smtClean="0">
                <a:latin typeface="Corbel" pitchFamily="34" charset="0"/>
              </a:rPr>
              <a:t>, on a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detached entity </a:t>
            </a:r>
            <a:r>
              <a:rPr lang="en-US" sz="2400" dirty="0" smtClean="0">
                <a:latin typeface="Corbel" pitchFamily="34" charset="0"/>
              </a:rPr>
              <a:t>then it will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simply update </a:t>
            </a:r>
            <a:r>
              <a:rPr lang="en-US" sz="2400" dirty="0" smtClean="0">
                <a:latin typeface="Corbel" pitchFamily="34" charset="0"/>
              </a:rPr>
              <a:t>the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same row </a:t>
            </a:r>
            <a:r>
              <a:rPr lang="en-US" sz="2400" dirty="0" smtClean="0">
                <a:latin typeface="Corbel" pitchFamily="34" charset="0"/>
              </a:rPr>
              <a:t>in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</a:t>
            </a:r>
            <a:r>
              <a:rPr lang="en-US" sz="2400" dirty="0" smtClean="0">
                <a:latin typeface="Corbel" pitchFamily="34" charset="0"/>
              </a:rPr>
              <a:t> with the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values </a:t>
            </a:r>
            <a:r>
              <a:rPr lang="en-US" sz="2400" dirty="0" smtClean="0">
                <a:latin typeface="Corbel" pitchFamily="34" charset="0"/>
              </a:rPr>
              <a:t>of the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passed object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Introduction To Object States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endParaRPr lang="en-IN" b="1" dirty="0" smtClean="0">
              <a:solidFill>
                <a:schemeClr val="accent1"/>
              </a:solidFill>
              <a:latin typeface="Corbel" pitchFamily="34" charset="0"/>
            </a:endParaRPr>
          </a:p>
          <a:p>
            <a:pPr>
              <a:buNone/>
            </a:pPr>
            <a:endParaRPr lang="en-IN" sz="2200" b="1" dirty="0" smtClean="0">
              <a:solidFill>
                <a:srgbClr val="00B0F0"/>
              </a:solidFill>
            </a:endParaRP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endParaRPr lang="en-IN" sz="2400" dirty="0" smtClean="0"/>
          </a:p>
          <a:p>
            <a:pPr marL="514350" indent="-514350">
              <a:buAutoNum type="arabicPeriod"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3" descr="state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2000240"/>
            <a:ext cx="8501122" cy="3929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Transient State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>
                <a:latin typeface="Corbel" pitchFamily="34" charset="0"/>
              </a:rPr>
              <a:t>It’s the 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first state of any object</a:t>
            </a:r>
            <a:r>
              <a:rPr lang="en-IN" sz="2400" dirty="0" smtClean="0">
                <a:latin typeface="Corbel" pitchFamily="34" charset="0"/>
              </a:rPr>
              <a:t> in the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Hibernate Life cycle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An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object</a:t>
            </a:r>
            <a:r>
              <a:rPr lang="en-IN" sz="2400" dirty="0" smtClean="0">
                <a:latin typeface="Corbel" pitchFamily="34" charset="0"/>
              </a:rPr>
              <a:t> that is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created</a:t>
            </a:r>
            <a:r>
              <a:rPr lang="en-IN" sz="2400" dirty="0" smtClean="0">
                <a:latin typeface="Corbel" pitchFamily="34" charset="0"/>
              </a:rPr>
              <a:t> using the 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new</a:t>
            </a:r>
            <a:r>
              <a:rPr lang="en-IN" sz="2400" dirty="0" smtClean="0">
                <a:latin typeface="Corbel" pitchFamily="34" charset="0"/>
              </a:rPr>
              <a:t> operator is in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transient state.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When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object</a:t>
            </a:r>
            <a:r>
              <a:rPr lang="en-IN" sz="2400" dirty="0" smtClean="0">
                <a:latin typeface="Corbel" pitchFamily="34" charset="0"/>
              </a:rPr>
              <a:t> is in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transient state </a:t>
            </a:r>
            <a:r>
              <a:rPr lang="en-IN" sz="2400" dirty="0" smtClean="0">
                <a:latin typeface="Corbel" pitchFamily="34" charset="0"/>
              </a:rPr>
              <a:t>then it will 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not contain</a:t>
            </a:r>
            <a:r>
              <a:rPr lang="en-IN" sz="2400" dirty="0" smtClean="0">
                <a:latin typeface="Corbel" pitchFamily="34" charset="0"/>
              </a:rPr>
              <a:t> any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identifier </a:t>
            </a:r>
            <a:r>
              <a:rPr lang="en-IN" sz="2400" dirty="0" smtClean="0">
                <a:latin typeface="Corbel" pitchFamily="34" charset="0"/>
              </a:rPr>
              <a:t>(</a:t>
            </a:r>
            <a:r>
              <a:rPr lang="en-IN" sz="2400" b="1" dirty="0" smtClean="0">
                <a:latin typeface="Corbel" pitchFamily="34" charset="0"/>
              </a:rPr>
              <a:t>primary key value</a:t>
            </a:r>
            <a:r>
              <a:rPr lang="en-IN" sz="2400" dirty="0" smtClean="0">
                <a:latin typeface="Corbel" pitchFamily="34" charset="0"/>
              </a:rPr>
              <a:t>).</a:t>
            </a:r>
          </a:p>
          <a:p>
            <a:endParaRPr lang="en-IN" sz="2400" dirty="0" smtClean="0"/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endParaRPr lang="en-IN" sz="2400" dirty="0" smtClean="0"/>
          </a:p>
          <a:p>
            <a:pPr marL="514350" indent="-514350">
              <a:buAutoNum type="arabicPeriod"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Transient State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Hibernate</a:t>
            </a:r>
            <a:r>
              <a:rPr lang="en-IN" sz="2400" dirty="0" smtClean="0">
                <a:latin typeface="Corbel" pitchFamily="34" charset="0"/>
              </a:rPr>
              <a:t> has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no idea </a:t>
            </a:r>
            <a:r>
              <a:rPr lang="en-IN" sz="2400" dirty="0" smtClean="0">
                <a:latin typeface="Corbel" pitchFamily="34" charset="0"/>
              </a:rPr>
              <a:t>about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transient</a:t>
            </a:r>
            <a:r>
              <a:rPr lang="en-IN" sz="2400" dirty="0" smtClean="0">
                <a:latin typeface="Corbel" pitchFamily="34" charset="0"/>
              </a:rPr>
              <a:t> object.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Any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object</a:t>
            </a:r>
            <a:r>
              <a:rPr lang="en-IN" sz="2400" dirty="0" smtClean="0">
                <a:latin typeface="Corbel" pitchFamily="34" charset="0"/>
              </a:rPr>
              <a:t> which is 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not associated</a:t>
            </a:r>
            <a:r>
              <a:rPr lang="en-IN" sz="2400" dirty="0" smtClean="0">
                <a:latin typeface="Corbel" pitchFamily="34" charset="0"/>
              </a:rPr>
              <a:t> with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hibernate session </a:t>
            </a:r>
            <a:r>
              <a:rPr lang="en-IN" sz="2400" dirty="0" smtClean="0">
                <a:latin typeface="Corbel" pitchFamily="34" charset="0"/>
              </a:rPr>
              <a:t>and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does not represent </a:t>
            </a:r>
            <a:r>
              <a:rPr lang="en-IN" sz="2400" dirty="0" smtClean="0">
                <a:latin typeface="Corbel" pitchFamily="34" charset="0"/>
              </a:rPr>
              <a:t>a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row</a:t>
            </a:r>
            <a:r>
              <a:rPr lang="en-IN" sz="2400" dirty="0" smtClean="0">
                <a:latin typeface="Corbel" pitchFamily="34" charset="0"/>
              </a:rPr>
              <a:t> in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</a:t>
            </a:r>
            <a:r>
              <a:rPr lang="en-IN" sz="2400" dirty="0" smtClean="0">
                <a:latin typeface="Corbel" pitchFamily="34" charset="0"/>
              </a:rPr>
              <a:t> is considered as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transient.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pPr>
              <a:buNone/>
            </a:pPr>
            <a:endParaRPr lang="en-IN" sz="2400" b="1" dirty="0" smtClean="0">
              <a:solidFill>
                <a:srgbClr val="00B0F0"/>
              </a:solidFill>
              <a:latin typeface="Corbel" pitchFamily="34" charset="0"/>
            </a:endParaRPr>
          </a:p>
          <a:p>
            <a:endParaRPr lang="en-IN" sz="2400" dirty="0" smtClean="0"/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endParaRPr lang="en-IN" sz="2400" dirty="0" smtClean="0"/>
          </a:p>
          <a:p>
            <a:pPr marL="514350" indent="-514350">
              <a:buAutoNum type="arabicPeriod"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Example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400" b="1" u="sng" dirty="0" smtClean="0">
                <a:solidFill>
                  <a:srgbClr val="0070C0"/>
                </a:solidFill>
                <a:latin typeface="Corbel" pitchFamily="34" charset="0"/>
              </a:rPr>
              <a:t>Code:</a:t>
            </a:r>
            <a:endParaRPr lang="en-IN" sz="2400" b="1" u="sng" dirty="0" smtClean="0">
              <a:solidFill>
                <a:srgbClr val="0070C0"/>
              </a:solidFill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User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user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= new User();</a:t>
            </a:r>
          </a:p>
          <a:p>
            <a:pPr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user.setName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("kb");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Now 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user</a:t>
            </a:r>
            <a:r>
              <a:rPr lang="en-IN" sz="2400" b="1" dirty="0" smtClean="0">
                <a:latin typeface="Corbel" pitchFamily="34" charset="0"/>
              </a:rPr>
              <a:t> </a:t>
            </a:r>
            <a:r>
              <a:rPr lang="en-IN" sz="2400" dirty="0" smtClean="0">
                <a:latin typeface="Corbel" pitchFamily="34" charset="0"/>
              </a:rPr>
              <a:t>object is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not associated </a:t>
            </a:r>
            <a:r>
              <a:rPr lang="en-IN" sz="2400" dirty="0" smtClean="0">
                <a:latin typeface="Corbel" pitchFamily="34" charset="0"/>
              </a:rPr>
              <a:t>with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any session </a:t>
            </a:r>
            <a:r>
              <a:rPr lang="en-IN" sz="2400" dirty="0" smtClean="0">
                <a:latin typeface="Corbel" pitchFamily="34" charset="0"/>
              </a:rPr>
              <a:t>and hence it can be called as 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Transient</a:t>
            </a:r>
            <a:r>
              <a:rPr lang="en-IN" sz="2400" dirty="0" smtClean="0">
                <a:latin typeface="Corbel" pitchFamily="34" charset="0"/>
              </a:rPr>
              <a:t> object.</a:t>
            </a:r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 smtClean="0">
                <a:latin typeface="Corbel" pitchFamily="34" charset="0"/>
              </a:rPr>
              <a:t>How To Bring The Object To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smtClean="0">
                <a:latin typeface="Corbel" pitchFamily="34" charset="0"/>
              </a:rPr>
              <a:t>Persistent State ?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We</a:t>
            </a:r>
            <a:r>
              <a:rPr lang="en-IN" sz="2400" dirty="0" smtClean="0">
                <a:latin typeface="Corbel" pitchFamily="34" charset="0"/>
              </a:rPr>
              <a:t> have to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use</a:t>
            </a:r>
            <a:r>
              <a:rPr lang="en-IN" sz="2400" dirty="0" smtClean="0"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session methods </a:t>
            </a:r>
            <a:r>
              <a:rPr lang="en-IN" sz="2400" dirty="0" smtClean="0">
                <a:latin typeface="Corbel" pitchFamily="34" charset="0"/>
              </a:rPr>
              <a:t>like 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save()</a:t>
            </a:r>
            <a:r>
              <a:rPr lang="en-IN" sz="2400" b="1" dirty="0" smtClean="0">
                <a:latin typeface="Corbel" pitchFamily="34" charset="0"/>
              </a:rPr>
              <a:t>,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persist() </a:t>
            </a:r>
            <a:r>
              <a:rPr lang="en-IN" sz="2400" dirty="0" smtClean="0">
                <a:latin typeface="Corbel" pitchFamily="34" charset="0"/>
              </a:rPr>
              <a:t>or </a:t>
            </a:r>
            <a:r>
              <a:rPr lang="en-IN" sz="2400" b="1" dirty="0" err="1" smtClean="0">
                <a:solidFill>
                  <a:srgbClr val="C00000"/>
                </a:solidFill>
                <a:latin typeface="Corbel" pitchFamily="34" charset="0"/>
              </a:rPr>
              <a:t>saveOrUpdate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()</a:t>
            </a:r>
            <a:r>
              <a:rPr lang="en-IN" sz="2400" b="1" dirty="0" smtClean="0">
                <a:latin typeface="Corbel" pitchFamily="34" charset="0"/>
              </a:rPr>
              <a:t> </a:t>
            </a:r>
            <a:r>
              <a:rPr lang="en-IN" sz="2400" dirty="0" smtClean="0">
                <a:latin typeface="Corbel" pitchFamily="34" charset="0"/>
              </a:rPr>
              <a:t>methods to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persist </a:t>
            </a:r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transient</a:t>
            </a:r>
            <a:r>
              <a:rPr lang="en-IN" sz="2400" dirty="0" smtClean="0">
                <a:latin typeface="Corbel" pitchFamily="34" charset="0"/>
              </a:rPr>
              <a:t> object.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pPr>
              <a:buNone/>
            </a:pPr>
            <a:endParaRPr lang="en-IN" sz="2400" b="1" dirty="0" smtClean="0">
              <a:solidFill>
                <a:srgbClr val="00B0F0"/>
              </a:solidFill>
              <a:latin typeface="Corbel" pitchFamily="34" charset="0"/>
            </a:endParaRPr>
          </a:p>
          <a:p>
            <a:endParaRPr lang="en-IN" sz="2400" dirty="0" smtClean="0"/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endParaRPr lang="en-IN" sz="2400" dirty="0" smtClean="0"/>
          </a:p>
          <a:p>
            <a:pPr marL="514350" indent="-514350">
              <a:buAutoNum type="arabicPeriod"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Persistent State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>
                <a:latin typeface="Corbel" pitchFamily="34" charset="0"/>
              </a:rPr>
              <a:t>An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object</a:t>
            </a:r>
            <a:r>
              <a:rPr lang="en-IN" sz="2400" dirty="0" smtClean="0">
                <a:latin typeface="Corbel" pitchFamily="34" charset="0"/>
              </a:rPr>
              <a:t> that is 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associated</a:t>
            </a:r>
            <a:r>
              <a:rPr lang="en-IN" sz="2400" b="1" dirty="0" smtClean="0">
                <a:latin typeface="Corbel" pitchFamily="34" charset="0"/>
              </a:rPr>
              <a:t> </a:t>
            </a:r>
            <a:r>
              <a:rPr lang="en-IN" sz="2400" dirty="0" smtClean="0">
                <a:latin typeface="Corbel" pitchFamily="34" charset="0"/>
              </a:rPr>
              <a:t>with the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hibernate session</a:t>
            </a:r>
            <a:r>
              <a:rPr lang="en-IN" sz="2400" b="1" dirty="0" smtClean="0">
                <a:latin typeface="Corbel" pitchFamily="34" charset="0"/>
              </a:rPr>
              <a:t> </a:t>
            </a:r>
            <a:r>
              <a:rPr lang="en-IN" sz="2400" dirty="0" smtClean="0">
                <a:latin typeface="Corbel" pitchFamily="34" charset="0"/>
              </a:rPr>
              <a:t>is called as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Persistent</a:t>
            </a:r>
            <a:r>
              <a:rPr lang="en-IN" sz="2400" dirty="0" smtClean="0">
                <a:latin typeface="Corbel" pitchFamily="34" charset="0"/>
              </a:rPr>
              <a:t> object.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When</a:t>
            </a:r>
            <a:r>
              <a:rPr lang="en-IN" sz="2400" dirty="0" smtClean="0">
                <a:latin typeface="Corbel" pitchFamily="34" charset="0"/>
              </a:rPr>
              <a:t> an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object</a:t>
            </a:r>
            <a:r>
              <a:rPr lang="en-IN" sz="2400" dirty="0" smtClean="0">
                <a:latin typeface="Corbel" pitchFamily="34" charset="0"/>
              </a:rPr>
              <a:t> is in a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persistent state</a:t>
            </a:r>
            <a:r>
              <a:rPr lang="en-IN" sz="2400" dirty="0" smtClean="0">
                <a:latin typeface="Corbel" pitchFamily="34" charset="0"/>
              </a:rPr>
              <a:t>, then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Hibernate</a:t>
            </a:r>
            <a:r>
              <a:rPr lang="en-IN" sz="2400" b="1" dirty="0" smtClean="0">
                <a:latin typeface="Corbel" pitchFamily="34" charset="0"/>
              </a:rPr>
              <a:t> </a:t>
            </a:r>
            <a:r>
              <a:rPr lang="en-IN" sz="2400" dirty="0" smtClean="0">
                <a:latin typeface="Corbel" pitchFamily="34" charset="0"/>
              </a:rPr>
              <a:t>is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totally aware </a:t>
            </a:r>
            <a:r>
              <a:rPr lang="en-IN" sz="2400" dirty="0" smtClean="0">
                <a:latin typeface="Corbel" pitchFamily="34" charset="0"/>
              </a:rPr>
              <a:t>of that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object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endParaRPr lang="en-IN" sz="2400" dirty="0" smtClean="0"/>
          </a:p>
          <a:p>
            <a:pPr marL="514350" indent="-514350">
              <a:buAutoNum type="arabicPeriod"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2779</TotalTime>
  <Words>666</Words>
  <Application>Microsoft Office PowerPoint</Application>
  <PresentationFormat>On-screen Show (4:3)</PresentationFormat>
  <Paragraphs>244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Civic</vt:lpstr>
      <vt:lpstr>States Of An Object</vt:lpstr>
      <vt:lpstr>Today’s Agenda</vt:lpstr>
      <vt:lpstr>Introduction To Object States</vt:lpstr>
      <vt:lpstr>Introduction To Object States</vt:lpstr>
      <vt:lpstr>Transient State</vt:lpstr>
      <vt:lpstr>Transient State</vt:lpstr>
      <vt:lpstr>Example</vt:lpstr>
      <vt:lpstr>How To Bring The Object To Persistent State ?</vt:lpstr>
      <vt:lpstr>Persistent State</vt:lpstr>
      <vt:lpstr>Persistent State</vt:lpstr>
      <vt:lpstr>Ways To Make An  Object Persistent</vt:lpstr>
      <vt:lpstr>Detached State</vt:lpstr>
      <vt:lpstr>Ways To Make An  Object Detached</vt:lpstr>
      <vt:lpstr>Session.evict( ) v/s Session.clear()</vt:lpstr>
      <vt:lpstr>Ways To Make An  Object Detached</vt:lpstr>
      <vt:lpstr>Object States</vt:lpstr>
      <vt:lpstr>Why To Detach An Object ?</vt:lpstr>
      <vt:lpstr>Another Point About  Detached State !</vt:lpstr>
      <vt:lpstr>Commit V/s Non-Commit</vt:lpstr>
      <vt:lpstr>How To Bring Detached Object To Persistent State ?</vt:lpstr>
      <vt:lpstr>How To Bring Detached Object To Persistent State ?</vt:lpstr>
      <vt:lpstr>State Transition</vt:lpstr>
      <vt:lpstr>Quiz</vt:lpstr>
      <vt:lpstr>Quiz</vt:lpstr>
      <vt:lpstr>Quiz</vt:lpstr>
      <vt:lpstr>Quiz</vt:lpstr>
      <vt:lpstr>Quiz</vt:lpstr>
      <vt:lpstr>Quiz</vt:lpstr>
      <vt:lpstr>Quiz</vt:lpstr>
      <vt:lpstr>Another Diff Between  persist() ,save() &amp; saveOrUpdate()</vt:lpstr>
      <vt:lpstr>Another Diff Between  persist() ,save() &amp; saveOrUpdate()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Sachin</dc:creator>
  <cp:lastModifiedBy>Sachin</cp:lastModifiedBy>
  <cp:revision>239</cp:revision>
  <dcterms:created xsi:type="dcterms:W3CDTF">2014-01-22T20:27:14Z</dcterms:created>
  <dcterms:modified xsi:type="dcterms:W3CDTF">2020-09-28T07:36:03Z</dcterms:modified>
</cp:coreProperties>
</file>