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57" r:id="rId2"/>
    <p:sldId id="258" r:id="rId3"/>
    <p:sldId id="658" r:id="rId4"/>
    <p:sldId id="659" r:id="rId5"/>
    <p:sldId id="660" r:id="rId6"/>
    <p:sldId id="661" r:id="rId7"/>
    <p:sldId id="662" r:id="rId8"/>
    <p:sldId id="663" r:id="rId9"/>
    <p:sldId id="664" r:id="rId10"/>
    <p:sldId id="665" r:id="rId11"/>
    <p:sldId id="666" r:id="rId12"/>
    <p:sldId id="667" r:id="rId13"/>
    <p:sldId id="668" r:id="rId14"/>
    <p:sldId id="669" r:id="rId15"/>
    <p:sldId id="670" r:id="rId16"/>
    <p:sldId id="671" r:id="rId17"/>
    <p:sldId id="672" r:id="rId18"/>
    <p:sldId id="673" r:id="rId19"/>
    <p:sldId id="674" r:id="rId20"/>
    <p:sldId id="675" r:id="rId21"/>
    <p:sldId id="676" r:id="rId22"/>
    <p:sldId id="677" r:id="rId23"/>
    <p:sldId id="678" r:id="rId24"/>
    <p:sldId id="679" r:id="rId25"/>
    <p:sldId id="680" r:id="rId26"/>
    <p:sldId id="681" r:id="rId27"/>
    <p:sldId id="682" r:id="rId28"/>
    <p:sldId id="683" r:id="rId29"/>
    <p:sldId id="684" r:id="rId30"/>
    <p:sldId id="685" r:id="rId31"/>
    <p:sldId id="686" r:id="rId32"/>
    <p:sldId id="687" r:id="rId33"/>
    <p:sldId id="688" r:id="rId34"/>
    <p:sldId id="689" r:id="rId35"/>
    <p:sldId id="690" r:id="rId36"/>
    <p:sldId id="691" r:id="rId37"/>
    <p:sldId id="692" r:id="rId38"/>
    <p:sldId id="693" r:id="rId39"/>
    <p:sldId id="694" r:id="rId40"/>
    <p:sldId id="695" r:id="rId41"/>
    <p:sldId id="26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5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04-08-2016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8/4/2016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Lecture-32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V/s Java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Java is a strongly typed language as it is compulsory to declare every variable’s data type.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JavaScript is a loosely typed language as we do not have declare data types of variables before using them.</a:t>
            </a:r>
          </a:p>
        </p:txBody>
      </p:sp>
    </p:spTree>
    <p:extLst>
      <p:ext uri="{BB962C8B-B14F-4D97-AF65-F5344CB8AC3E}">
        <p14:creationId xmlns:p14="http://schemas.microsoft.com/office/powerpoint/2010/main" xmlns="" val="3923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V/s Java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Java has been designed with security as it’s top priority. Every thing in java runs under the control of JVM that handles execution of a Java code.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JavaScript is a much less secure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xmlns="" val="30183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History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By     :	    </a:t>
            </a:r>
            <a:r>
              <a:rPr lang="en-US" sz="36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Brendan </a:t>
            </a:r>
            <a:r>
              <a:rPr lang="en-US" sz="36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Eich</a:t>
            </a:r>
            <a:endParaRPr lang="en-US" sz="36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Original Name    :      </a:t>
            </a:r>
            <a:r>
              <a:rPr lang="en-US" sz="36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Mocha, </a:t>
            </a:r>
            <a:r>
              <a:rPr lang="en-US" sz="36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  </a:t>
            </a:r>
            <a:r>
              <a:rPr lang="en-US" sz="36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LiveScript</a:t>
            </a:r>
            <a:endParaRPr lang="en-US" sz="36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            :       </a:t>
            </a:r>
            <a:r>
              <a:rPr lang="en-US" sz="36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Netscape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Launching  Year  :       </a:t>
            </a:r>
            <a:r>
              <a:rPr lang="en-US" sz="36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1996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Version        :       </a:t>
            </a:r>
            <a:r>
              <a:rPr lang="en-US" sz="36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1.0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Latest Version     :       </a:t>
            </a:r>
            <a:r>
              <a:rPr lang="en-US" sz="36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1.8.5</a:t>
            </a:r>
            <a:endParaRPr lang="en-US" sz="3600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48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Embedding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JavaScript can be embedded in HTML page in 2 ways: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Locally</a:t>
            </a:r>
          </a:p>
          <a:p>
            <a:pPr marL="514350" indent="-514350">
              <a:buAutoNum type="arabicPeriod"/>
            </a:pPr>
            <a:endParaRPr lang="en-US" b="1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Externally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92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JavaScript Embedding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dirty="0"/>
              <a:t>To insert a JavaScript into an HTML page, use the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 </a:t>
            </a:r>
            <a:r>
              <a:rPr lang="en-IN" dirty="0"/>
              <a:t>tag.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 </a:t>
            </a:r>
            <a:r>
              <a:rPr lang="en-IN" dirty="0"/>
              <a:t>and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 </a:t>
            </a:r>
            <a:r>
              <a:rPr lang="en-IN" dirty="0"/>
              <a:t>tells where the JavaScript starts and ends.</a:t>
            </a: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”&gt;</a:t>
            </a: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89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JavaScript Examples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”&gt;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91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JavaScript Examples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&lt;head&gt;. . . &lt;/head&gt;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. . . 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”&gt;</a:t>
            </a: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50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to embed &lt;script&gt; tag ?</a:t>
            </a:r>
            <a:endParaRPr lang="en-IN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Although we can embed a &lt;script&gt; in both &lt;head&gt; or &lt;body&gt; sections but a general guideline is:</a:t>
            </a:r>
          </a:p>
          <a:p>
            <a:pPr marL="514350" indent="-51435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 smtClean="0">
                <a:solidFill>
                  <a:schemeClr val="tx1"/>
                </a:solidFill>
              </a:rPr>
              <a:t>we want to run the &lt;script&gt; before page loads then it is kept in the &lt;head&gt; section.</a:t>
            </a:r>
          </a:p>
          <a:p>
            <a:pPr marL="514350" indent="-51435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 smtClean="0">
                <a:solidFill>
                  <a:schemeClr val="tx1"/>
                </a:solidFill>
              </a:rPr>
              <a:t>we want to run the &lt;script&gt; after the page loads so that it can interact with HTML elements then it is kept in the &lt;body&gt; section.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0630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JavaScript 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</a:t>
            </a:r>
            <a:r>
              <a:rPr lang="en-US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US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</a:t>
            </a:r>
            <a:r>
              <a:rPr lang="en-US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file” 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91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</a:t>
            </a:r>
            <a:r>
              <a:rPr lang="en-US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US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=“myfile.js” 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69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Introduction To JavaScript</a:t>
            </a: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Structure Of A JavaScript Code</a:t>
            </a: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Data Types &amp; Variables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Dialog Boxes</a:t>
            </a: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214311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To The Document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One of the most basic JavaScript commands is </a:t>
            </a:r>
            <a:r>
              <a:rPr lang="en-IN" b="1" dirty="0" err="1"/>
              <a:t>document.write</a:t>
            </a:r>
            <a:r>
              <a:rPr lang="en-IN" dirty="0"/>
              <a:t>. This simply prints the specified text to the page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sz="32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2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r>
              <a:rPr lang="en-US" sz="32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</a:t>
            </a:r>
            <a:r>
              <a:rPr lang="en-US" i="1" dirty="0" smtClean="0">
                <a:solidFill>
                  <a:srgbClr val="0070C0"/>
                </a:solidFill>
              </a:rPr>
              <a:t>text to display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xmlns="" val="24807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Note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Any </a:t>
            </a:r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/>
              <a:t>statement that runs after the page finishes loading will create a new page and overwrite all of the content of the current page. </a:t>
            </a: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994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Embedding HTML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IN" dirty="0" smtClean="0">
                <a:solidFill>
                  <a:schemeClr val="tx1"/>
                </a:solidFill>
              </a:rPr>
              <a:t>The text outputted using  </a:t>
            </a:r>
            <a:r>
              <a:rPr lang="en-I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statement can contain HTML tags also.</a:t>
            </a:r>
          </a:p>
          <a:p>
            <a:pPr marL="0" lvl="0" indent="0">
              <a:buNone/>
            </a:pPr>
            <a:endParaRPr lang="en-IN" dirty="0" smtClean="0">
              <a:solidFill>
                <a:prstClr val="white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The browser processes them in the same way like it processes html tags in a regular HTML page.</a:t>
            </a:r>
          </a:p>
        </p:txBody>
      </p:sp>
    </p:spTree>
    <p:extLst>
      <p:ext uri="{BB962C8B-B14F-4D97-AF65-F5344CB8AC3E}">
        <p14:creationId xmlns:p14="http://schemas.microsoft.com/office/powerpoint/2010/main" xmlns="" val="9963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In JavaScript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Comments in JavaScript can be given in 2 ways:</a:t>
            </a: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514350" lvl="0" indent="-514350">
              <a:buAutoNum type="arabicPeriod"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line comment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</a:t>
            </a: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marL="514350" lvl="0" indent="-514350">
              <a:buAutoNum type="arabicPeriod" startAt="2"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 line comment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r>
              <a:rPr lang="en-US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en-US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</a:t>
            </a:r>
            <a:r>
              <a:rPr lang="en-US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 */	</a:t>
            </a:r>
            <a:endParaRPr lang="en-US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31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Like C++ or Java , in JavaScript we do not have to declare a variable’s type when we define it.</a:t>
            </a:r>
          </a:p>
          <a:p>
            <a:pPr marL="0" lv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Rather </a:t>
            </a:r>
            <a:r>
              <a:rPr lang="en-US" dirty="0" smtClean="0">
                <a:solidFill>
                  <a:schemeClr val="tx1"/>
                </a:solidFill>
              </a:rPr>
              <a:t>JavaScript allows us to store any value in a variable .</a:t>
            </a:r>
          </a:p>
          <a:p>
            <a:pPr marL="0" lvl="0" indent="0">
              <a:buNone/>
            </a:pPr>
            <a:endParaRPr lang="en-US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lvl="0" indent="0">
              <a:buNone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name&gt;;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marL="0" lvl="0" indent="0">
              <a:buNone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name&gt;=&lt;value&gt;;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09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// declaring one 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r>
              <a:rPr lang="en-US" dirty="0" smtClean="0">
                <a:solidFill>
                  <a:schemeClr val="tx1"/>
                </a:solidFill>
              </a:rPr>
              <a:t> variable</a:t>
            </a:r>
          </a:p>
          <a:p>
            <a:pPr marL="0" lvl="0" indent="0">
              <a:buNone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firstName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// declaring multiple 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r>
              <a:rPr lang="en-US" dirty="0" smtClean="0">
                <a:solidFill>
                  <a:schemeClr val="tx1"/>
                </a:solidFill>
              </a:rPr>
              <a:t> variables</a:t>
            </a:r>
          </a:p>
          <a:p>
            <a:pPr marL="0" lvl="0" indent="0">
              <a:buNone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firstName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lastName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// declaring and assigning one 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r>
              <a:rPr lang="en-US" dirty="0" smtClean="0">
                <a:solidFill>
                  <a:schemeClr val="tx1"/>
                </a:solidFill>
              </a:rPr>
              <a:t> variable</a:t>
            </a:r>
          </a:p>
          <a:p>
            <a:pPr marL="0" lvl="0" indent="0">
              <a:buNone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firstName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‘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Sachin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’;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// declaring and assigning multiple 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r>
              <a:rPr lang="en-US" dirty="0" smtClean="0">
                <a:solidFill>
                  <a:schemeClr val="tx1"/>
                </a:solidFill>
              </a:rPr>
              <a:t> variables</a:t>
            </a:r>
          </a:p>
          <a:p>
            <a:pPr marL="0" lvl="0" indent="0">
              <a:buNone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firstName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‘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Sachin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’,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lastName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‘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Kapoor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’;</a:t>
            </a: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06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</a:t>
            </a:r>
            <a:r>
              <a:rPr lang="en-US" sz="44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Rules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IN" dirty="0"/>
              <a:t>Variable names must begin with a </a:t>
            </a:r>
            <a:r>
              <a:rPr lang="en-IN" dirty="0" smtClean="0"/>
              <a:t>letter and can have digits also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Variable </a:t>
            </a:r>
            <a:r>
              <a:rPr lang="en-IN" dirty="0"/>
              <a:t>names can also begin with $ and _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Variable </a:t>
            </a:r>
            <a:r>
              <a:rPr lang="en-IN" dirty="0"/>
              <a:t>names are case </a:t>
            </a:r>
            <a:r>
              <a:rPr lang="en-IN" dirty="0" smtClean="0"/>
              <a:t>sensitive</a:t>
            </a:r>
          </a:p>
          <a:p>
            <a:endParaRPr lang="en-US" dirty="0" smtClean="0"/>
          </a:p>
          <a:p>
            <a:r>
              <a:rPr lang="en-US" dirty="0" smtClean="0"/>
              <a:t>Default </a:t>
            </a:r>
            <a:r>
              <a:rPr lang="en-US" dirty="0" smtClean="0"/>
              <a:t>value of a variable is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“undefined”</a:t>
            </a:r>
            <a:endParaRPr lang="en-IN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498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As far as data types are concerned JavaScript provides us 3 basic data types which are chosen based on the value assigned to the varia</a:t>
            </a:r>
            <a:r>
              <a:rPr lang="en-US" dirty="0" smtClean="0">
                <a:solidFill>
                  <a:schemeClr val="bg1"/>
                </a:solidFill>
              </a:rPr>
              <a:t>ble.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These 3 data types are:</a:t>
            </a:r>
          </a:p>
          <a:p>
            <a:pPr marL="514350" lvl="0" indent="-514350">
              <a:buAutoNum type="arabicPeriod"/>
            </a:pPr>
            <a:endParaRPr lang="en-US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AutoNum type="arabicPeriod"/>
            </a:pPr>
            <a:endParaRPr lang="en-US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endParaRPr lang="en-US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AutoNum type="arabicPeriod"/>
            </a:pPr>
            <a:endParaRPr lang="en-US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  <a:endParaRPr lang="en-US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74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Data Type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A String is just a combination of words including nos. </a:t>
            </a:r>
          </a:p>
          <a:p>
            <a:r>
              <a:rPr lang="en-US" dirty="0" smtClean="0"/>
              <a:t>Any type of character can be stored in a string.</a:t>
            </a:r>
          </a:p>
          <a:p>
            <a:r>
              <a:rPr lang="en-US" dirty="0" smtClean="0"/>
              <a:t>It is enclosed in “    “  or ‘     ‘ .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myName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Sachin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marL="0" indent="0">
              <a:buNone/>
            </a:pPr>
            <a:r>
              <a:rPr lang="en-US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myName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=‘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Sachin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’;</a:t>
            </a:r>
            <a:endParaRPr lang="en-IN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61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Printing Double Quotes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How would you print “Hello” within double quotes ?</a:t>
            </a:r>
          </a:p>
          <a:p>
            <a:endParaRPr lang="en-US" dirty="0" smtClean="0"/>
          </a:p>
          <a:p>
            <a:r>
              <a:rPr lang="en-US" dirty="0" smtClean="0"/>
              <a:t>To print double quoted string we have 2 ways</a:t>
            </a:r>
          </a:p>
          <a:p>
            <a:pPr marL="514350" indent="-514350">
              <a:buAutoNum type="alphaLcPeriod"/>
            </a:pPr>
            <a:endParaRPr lang="en-US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lphaLcPeriod"/>
            </a:pP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  \”Hello\”   “;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marL="514350" indent="-514350">
              <a:buAutoNum type="alphaLcPeriod"/>
            </a:pPr>
            <a:r>
              <a:rPr lang="en-US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=‘  “Hello”  ‘;</a:t>
            </a:r>
          </a:p>
          <a:p>
            <a:pPr marL="514350" indent="-514350">
              <a:buAutoNum type="alphaLcPeriod"/>
            </a:pPr>
            <a:endParaRPr lang="en-IN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613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Java Script ?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IN" dirty="0"/>
              <a:t>JavaScript is a </a:t>
            </a:r>
            <a:r>
              <a:rPr lang="en-IN" dirty="0" smtClean="0">
                <a:solidFill>
                  <a:srgbClr val="0070C0"/>
                </a:solidFill>
              </a:rPr>
              <a:t>weakly -typed</a:t>
            </a:r>
            <a:r>
              <a:rPr lang="en-IN" dirty="0" smtClean="0"/>
              <a:t>, </a:t>
            </a:r>
            <a:r>
              <a:rPr lang="en-IN" dirty="0">
                <a:solidFill>
                  <a:srgbClr val="0070C0"/>
                </a:solidFill>
              </a:rPr>
              <a:t>interpreted </a:t>
            </a:r>
            <a:r>
              <a:rPr lang="en-IN" dirty="0"/>
              <a:t>programming language </a:t>
            </a:r>
            <a:r>
              <a:rPr lang="en-IN" dirty="0">
                <a:solidFill>
                  <a:srgbClr val="0070C0"/>
                </a:solidFill>
              </a:rPr>
              <a:t>with object-oriented capabilities</a:t>
            </a:r>
            <a:r>
              <a:rPr lang="en-IN" dirty="0"/>
              <a:t> that allows </a:t>
            </a:r>
            <a:r>
              <a:rPr lang="en-IN" dirty="0" smtClean="0"/>
              <a:t>us  </a:t>
            </a:r>
            <a:r>
              <a:rPr lang="en-IN" dirty="0"/>
              <a:t>to build </a:t>
            </a:r>
            <a:r>
              <a:rPr lang="en-IN" dirty="0" smtClean="0">
                <a:solidFill>
                  <a:srgbClr val="FF0000"/>
                </a:solidFill>
              </a:rPr>
              <a:t>interactive web page.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82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Data Type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Numbers in JavaScript are just numbers , no integers and no floats , just plain numbers</a:t>
            </a: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endParaRPr lang="en-US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salary=40000;</a:t>
            </a:r>
          </a:p>
          <a:p>
            <a:pPr marL="0" indent="0">
              <a:buNone/>
            </a:pP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pie=3.14;</a:t>
            </a:r>
          </a:p>
          <a:p>
            <a:pPr marL="0" indent="0">
              <a:buNone/>
            </a:pPr>
            <a:r>
              <a:rPr lang="en-US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phoneBill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=2000;</a:t>
            </a: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98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Data Type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Booleans </a:t>
            </a:r>
            <a:r>
              <a:rPr lang="en-IN" dirty="0"/>
              <a:t>can only have two values: </a:t>
            </a: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IN" dirty="0"/>
              <a:t> or </a:t>
            </a: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r>
              <a:rPr lang="en-IN" dirty="0" smtClean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endParaRPr lang="en-US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IN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x=true;</a:t>
            </a: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y=false;</a:t>
            </a:r>
            <a:endParaRPr lang="en-IN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 smtClean="0"/>
          </a:p>
          <a:p>
            <a:r>
              <a:rPr lang="en-IN" dirty="0" smtClean="0"/>
              <a:t>Booleans </a:t>
            </a:r>
            <a:r>
              <a:rPr lang="en-IN" dirty="0"/>
              <a:t>are often used in conditional testing.</a:t>
            </a: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11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Displaying Variable Value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To display a variables value we just have to pass it’s name to the </a:t>
            </a:r>
            <a:r>
              <a:rPr lang="en-US" dirty="0" err="1" smtClean="0">
                <a:solidFill>
                  <a:srgbClr val="0070C0"/>
                </a:solidFill>
              </a:rPr>
              <a:t>document.write</a:t>
            </a:r>
            <a:r>
              <a:rPr lang="en-US" dirty="0" smtClean="0">
                <a:solidFill>
                  <a:srgbClr val="0070C0"/>
                </a:solidFill>
              </a:rPr>
              <a:t>( ) </a:t>
            </a:r>
            <a:r>
              <a:rPr lang="en-US" dirty="0" smtClean="0"/>
              <a:t>method.</a:t>
            </a:r>
          </a:p>
          <a:p>
            <a:pPr marL="0" indent="0">
              <a:buNone/>
            </a:pP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a=10;</a:t>
            </a:r>
          </a:p>
          <a:p>
            <a:pPr marL="0" indent="0">
              <a:buNone/>
            </a:pPr>
            <a:r>
              <a:rPr lang="en-US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ocument.write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(a);</a:t>
            </a:r>
          </a:p>
          <a:p>
            <a:r>
              <a:rPr lang="en-US" dirty="0" smtClean="0"/>
              <a:t>To print a variable’s value with some text we use operator “ + “</a:t>
            </a:r>
          </a:p>
          <a:p>
            <a:pPr marL="0" lvl="0" indent="0">
              <a:buNone/>
            </a:pPr>
            <a:r>
              <a:rPr lang="en-US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a=10;</a:t>
            </a:r>
          </a:p>
          <a:p>
            <a:pPr marL="0" lvl="0" indent="0">
              <a:buNone/>
            </a:pPr>
            <a:r>
              <a:rPr lang="en-US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(‘Value of a is ‘+a</a:t>
            </a:r>
            <a:r>
              <a:rPr 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46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To Remember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JavaScript </a:t>
            </a:r>
            <a:r>
              <a:rPr lang="en-IN" dirty="0"/>
              <a:t>Has Dynamic Types</a:t>
            </a:r>
          </a:p>
          <a:p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means that the same variable can be used as different types:</a:t>
            </a:r>
          </a:p>
          <a:p>
            <a:pPr marL="0" indent="0">
              <a:buNone/>
            </a:pPr>
            <a:endParaRPr lang="en-IN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i="1" dirty="0" smtClean="0">
                <a:solidFill>
                  <a:srgbClr val="00B050"/>
                </a:solidFill>
              </a:rPr>
              <a:t> </a:t>
            </a:r>
            <a:r>
              <a:rPr lang="en-IN" b="1" i="1" dirty="0" err="1" smtClean="0">
                <a:solidFill>
                  <a:srgbClr val="00B050"/>
                </a:solidFill>
              </a:rPr>
              <a:t>var</a:t>
            </a:r>
            <a:r>
              <a:rPr lang="en-IN" b="1" i="1" dirty="0" smtClean="0">
                <a:solidFill>
                  <a:srgbClr val="00B050"/>
                </a:solidFill>
              </a:rPr>
              <a:t> </a:t>
            </a:r>
            <a:r>
              <a:rPr lang="en-IN" b="1" i="1" dirty="0">
                <a:solidFill>
                  <a:srgbClr val="00B050"/>
                </a:solidFill>
              </a:rPr>
              <a:t>x  </a:t>
            </a:r>
            <a:r>
              <a:rPr lang="en-IN" b="1" i="1" dirty="0" smtClean="0">
                <a:solidFill>
                  <a:srgbClr val="00B050"/>
                </a:solidFill>
              </a:rPr>
              <a:t>;</a:t>
            </a:r>
            <a:r>
              <a:rPr lang="en-IN" b="1" i="1" dirty="0">
                <a:solidFill>
                  <a:srgbClr val="00B050"/>
                </a:solidFill>
              </a:rPr>
              <a:t> </a:t>
            </a:r>
            <a:r>
              <a:rPr lang="en-IN" dirty="0"/>
              <a:t>             </a:t>
            </a:r>
            <a:r>
              <a:rPr lang="en-IN" dirty="0">
                <a:solidFill>
                  <a:srgbClr val="FF0000"/>
                </a:solidFill>
              </a:rPr>
              <a:t>// 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x is undefined</a:t>
            </a:r>
            <a:r>
              <a:rPr lang="en-IN" dirty="0"/>
              <a:t/>
            </a:r>
            <a:br>
              <a:rPr lang="en-IN" dirty="0"/>
            </a:br>
            <a:r>
              <a:rPr lang="en-IN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5;</a:t>
            </a:r>
            <a:r>
              <a:rPr lang="en-IN" dirty="0">
                <a:solidFill>
                  <a:srgbClr val="00B050"/>
                </a:solidFill>
              </a:rPr>
              <a:t>  </a:t>
            </a:r>
            <a:r>
              <a:rPr lang="en-IN" dirty="0"/>
              <a:t>         </a:t>
            </a:r>
            <a:r>
              <a:rPr lang="en-IN" dirty="0" smtClean="0"/>
              <a:t>    </a:t>
            </a:r>
            <a:r>
              <a:rPr lang="en-IN" dirty="0" smtClean="0">
                <a:solidFill>
                  <a:srgbClr val="FF0000"/>
                </a:solidFill>
              </a:rPr>
              <a:t>// </a:t>
            </a:r>
            <a:r>
              <a:rPr lang="en-IN" dirty="0">
                <a:solidFill>
                  <a:srgbClr val="FF0000"/>
                </a:solidFill>
              </a:rPr>
              <a:t>Now x is a Number</a:t>
            </a:r>
            <a:r>
              <a:rPr lang="en-IN" dirty="0"/>
              <a:t/>
            </a:r>
            <a:br>
              <a:rPr lang="en-IN" dirty="0"/>
            </a:br>
            <a:r>
              <a:rPr lang="en-IN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"John";</a:t>
            </a:r>
            <a:r>
              <a:rPr lang="en-IN" dirty="0"/>
              <a:t>  </a:t>
            </a:r>
            <a:r>
              <a:rPr lang="en-IN" dirty="0" smtClean="0">
                <a:solidFill>
                  <a:srgbClr val="FF0000"/>
                </a:solidFill>
              </a:rPr>
              <a:t>// </a:t>
            </a:r>
            <a:r>
              <a:rPr lang="en-IN" dirty="0">
                <a:solidFill>
                  <a:srgbClr val="FF0000"/>
                </a:solidFill>
              </a:rPr>
              <a:t>Now x is a String</a:t>
            </a: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90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Dialog Boxes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JavaScript allows us to display messages using dialog boxes.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There are 3 kinds of dialog boxes provided by JavaScript</a:t>
            </a:r>
          </a:p>
          <a:p>
            <a:pPr marL="514350" lvl="0" indent="-514350">
              <a:buAutoNum type="arabicPeriod"/>
            </a:pPr>
            <a:endParaRPr lang="en-US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</a:t>
            </a:r>
            <a:endParaRPr lang="en-US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AutoNum type="arabicPeriod"/>
            </a:pPr>
            <a:endParaRPr lang="en-US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</a:t>
            </a:r>
            <a:endParaRPr lang="en-US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AutoNum type="arabicPeriod"/>
            </a:pPr>
            <a:endParaRPr lang="en-US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3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 Dialog Boxes</a:t>
            </a:r>
            <a:endParaRPr lang="en-IN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0"/>
            <a:r>
              <a:rPr lang="en-IN" dirty="0"/>
              <a:t>An alert dialog box is mostly used to give a warning message to the users. </a:t>
            </a:r>
            <a:endParaRPr lang="en-IN" dirty="0" smtClean="0"/>
          </a:p>
          <a:p>
            <a:pPr lvl="0"/>
            <a:endParaRPr lang="en-IN" dirty="0" smtClean="0"/>
          </a:p>
          <a:p>
            <a:pPr lvl="0"/>
            <a:r>
              <a:rPr lang="en-IN" dirty="0" smtClean="0"/>
              <a:t>Like </a:t>
            </a:r>
            <a:r>
              <a:rPr lang="en-IN" dirty="0"/>
              <a:t>if one input field requires to enter some text but user does not enter that field then as a part of validation </a:t>
            </a:r>
            <a:r>
              <a:rPr lang="en-IN" dirty="0" smtClean="0"/>
              <a:t>we </a:t>
            </a:r>
            <a:r>
              <a:rPr lang="en-IN" dirty="0"/>
              <a:t>can use alert box to give warning </a:t>
            </a:r>
            <a:r>
              <a:rPr lang="en-IN" dirty="0" smtClean="0"/>
              <a:t>message.</a:t>
            </a:r>
          </a:p>
          <a:p>
            <a:pPr marL="0" lvl="0" indent="0">
              <a:buNone/>
            </a:pPr>
            <a:endParaRPr lang="en-US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alert(‘message to show’);</a:t>
            </a:r>
          </a:p>
        </p:txBody>
      </p:sp>
    </p:spTree>
    <p:extLst>
      <p:ext uri="{BB962C8B-B14F-4D97-AF65-F5344CB8AC3E}">
        <p14:creationId xmlns="" xmlns:p14="http://schemas.microsoft.com/office/powerpoint/2010/main" val="25046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 Dialog Boxes</a:t>
            </a:r>
            <a:endParaRPr lang="en-IN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dirty="0"/>
              <a:t>The prompt dialog box is very useful when </a:t>
            </a:r>
            <a:r>
              <a:rPr lang="en-IN" dirty="0" smtClean="0"/>
              <a:t>we </a:t>
            </a:r>
            <a:r>
              <a:rPr lang="en-IN" dirty="0"/>
              <a:t>want to pop-up a text box to get user input. Thus it </a:t>
            </a:r>
            <a:r>
              <a:rPr lang="en-IN" dirty="0" smtClean="0"/>
              <a:t>enables us </a:t>
            </a:r>
            <a:r>
              <a:rPr lang="en-IN" dirty="0"/>
              <a:t>to interact with the user. The user needs to fill in the field and then click OK.</a:t>
            </a:r>
          </a:p>
          <a:p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dialog box is displayed using a method called</a:t>
            </a:r>
            <a:r>
              <a:rPr lang="en-IN" dirty="0">
                <a:solidFill>
                  <a:srgbClr val="FFFF00"/>
                </a:solidFill>
              </a:rPr>
              <a:t> </a:t>
            </a: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prompt()</a:t>
            </a:r>
            <a:r>
              <a:rPr lang="en-IN" dirty="0">
                <a:solidFill>
                  <a:srgbClr val="00B050"/>
                </a:solidFill>
              </a:rPr>
              <a:t> </a:t>
            </a:r>
            <a:r>
              <a:rPr lang="en-IN" dirty="0"/>
              <a:t>which takes two </a:t>
            </a:r>
            <a:r>
              <a:rPr lang="en-IN" dirty="0" smtClean="0"/>
              <a:t>parameters: </a:t>
            </a:r>
          </a:p>
          <a:p>
            <a:pPr lvl="1"/>
            <a:endParaRPr lang="en-IN" dirty="0" smtClean="0">
              <a:solidFill>
                <a:srgbClr val="0070C0"/>
              </a:solidFill>
            </a:endParaRP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A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>
                <a:solidFill>
                  <a:srgbClr val="0070C0"/>
                </a:solidFill>
              </a:rPr>
              <a:t>label which </a:t>
            </a:r>
            <a:r>
              <a:rPr lang="en-IN" dirty="0" smtClean="0">
                <a:solidFill>
                  <a:srgbClr val="0070C0"/>
                </a:solidFill>
              </a:rPr>
              <a:t>we </a:t>
            </a:r>
            <a:r>
              <a:rPr lang="en-IN" dirty="0">
                <a:solidFill>
                  <a:srgbClr val="0070C0"/>
                </a:solidFill>
              </a:rPr>
              <a:t>want to display in the text </a:t>
            </a:r>
            <a:r>
              <a:rPr lang="en-IN" dirty="0" smtClean="0">
                <a:solidFill>
                  <a:srgbClr val="0070C0"/>
                </a:solidFill>
              </a:rPr>
              <a:t>box</a:t>
            </a:r>
          </a:p>
          <a:p>
            <a:pPr lvl="1"/>
            <a:endParaRPr lang="en-IN" dirty="0" smtClean="0">
              <a:solidFill>
                <a:srgbClr val="0070C0"/>
              </a:solidFill>
            </a:endParaRP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A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>
                <a:solidFill>
                  <a:srgbClr val="0070C0"/>
                </a:solidFill>
              </a:rPr>
              <a:t>default string to display in the text box</a:t>
            </a:r>
            <a:r>
              <a:rPr lang="en-IN" dirty="0" smtClean="0">
                <a:solidFill>
                  <a:srgbClr val="0070C0"/>
                </a:solidFill>
              </a:rPr>
              <a:t>.(optional)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72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 Dialog Boxes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prompt(‘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message’,’default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text’);</a:t>
            </a:r>
            <a:endParaRPr lang="en-IN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dialog box </a:t>
            </a:r>
            <a:r>
              <a:rPr lang="en-IN" dirty="0" smtClean="0"/>
              <a:t>comes with </a:t>
            </a:r>
            <a:r>
              <a:rPr lang="en-IN" dirty="0"/>
              <a:t>two buttons: </a:t>
            </a:r>
            <a:r>
              <a:rPr lang="en-IN" b="1" dirty="0"/>
              <a:t>OK</a:t>
            </a:r>
            <a:r>
              <a:rPr lang="en-IN" dirty="0"/>
              <a:t> and </a:t>
            </a:r>
            <a:r>
              <a:rPr lang="en-IN" b="1" dirty="0"/>
              <a:t>Cancel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user clicks on OK button the </a:t>
            </a:r>
            <a:r>
              <a:rPr lang="en-IN" dirty="0" smtClean="0"/>
              <a:t>method</a:t>
            </a:r>
            <a:r>
              <a:rPr lang="en-IN" dirty="0"/>
              <a:t> </a:t>
            </a:r>
            <a:r>
              <a:rPr lang="en-IN" i="1" dirty="0">
                <a:solidFill>
                  <a:srgbClr val="00B050"/>
                </a:solidFill>
              </a:rPr>
              <a:t>prompt()</a:t>
            </a:r>
            <a:r>
              <a:rPr lang="en-IN" dirty="0"/>
              <a:t> will return entered value from the text box. If the user clicks on the Cancel button </a:t>
            </a:r>
            <a:r>
              <a:rPr lang="en-IN" dirty="0" smtClean="0"/>
              <a:t>the method</a:t>
            </a:r>
            <a:r>
              <a:rPr lang="en-IN" dirty="0"/>
              <a:t> </a:t>
            </a:r>
            <a:r>
              <a:rPr lang="en-IN" i="1" dirty="0">
                <a:solidFill>
                  <a:srgbClr val="00B050"/>
                </a:solidFill>
              </a:rPr>
              <a:t>prompt()</a:t>
            </a:r>
            <a:r>
              <a:rPr lang="en-IN" dirty="0"/>
              <a:t> returns </a:t>
            </a:r>
            <a:r>
              <a:rPr lang="en-IN" i="1" dirty="0">
                <a:solidFill>
                  <a:srgbClr val="00B050"/>
                </a:solidFill>
              </a:rPr>
              <a:t>null</a:t>
            </a:r>
            <a:r>
              <a:rPr lang="en-IN" dirty="0">
                <a:solidFill>
                  <a:srgbClr val="00B050"/>
                </a:solidFill>
              </a:rPr>
              <a:t>.</a:t>
            </a:r>
          </a:p>
          <a:p>
            <a:pPr lvl="0"/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05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Accepting Numeric Input</a:t>
            </a:r>
            <a:endParaRPr lang="en-IN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Since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prompt( ) </a:t>
            </a:r>
            <a:r>
              <a:rPr lang="en-US" dirty="0" smtClean="0"/>
              <a:t>returns everything as a string so if we want to accept numbers then we need to use either of 2 methods:</a:t>
            </a:r>
          </a:p>
          <a:p>
            <a:pPr marL="514350" indent="-514350"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parseInt</a:t>
            </a:r>
            <a:r>
              <a:rPr lang="en-US" b="1" dirty="0" smtClean="0">
                <a:solidFill>
                  <a:srgbClr val="0070C0"/>
                </a:solidFill>
              </a:rPr>
              <a:t>( )</a:t>
            </a:r>
          </a:p>
          <a:p>
            <a:pPr marL="514350" indent="-514350"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parseFloat</a:t>
            </a:r>
            <a:r>
              <a:rPr lang="en-US" b="1" dirty="0" smtClean="0">
                <a:solidFill>
                  <a:srgbClr val="0070C0"/>
                </a:solidFill>
              </a:rPr>
              <a:t>( )</a:t>
            </a: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n-US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a=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(value to convert);</a:t>
            </a:r>
          </a:p>
          <a:p>
            <a:pPr marL="0" lvl="0" indent="0">
              <a:buNone/>
            </a:pP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a=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(value </a:t>
            </a:r>
            <a:r>
              <a:rPr 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convert);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0583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 Dialog Boxes</a:t>
            </a:r>
            <a:endParaRPr lang="en-IN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dirty="0"/>
              <a:t>A confirmation dialog box is mostly used to take user's consent on any option. It displays a dialog box with two buttons: </a:t>
            </a:r>
            <a:r>
              <a:rPr lang="en-IN" b="1" dirty="0"/>
              <a:t>OK</a:t>
            </a:r>
            <a:r>
              <a:rPr lang="en-IN" dirty="0"/>
              <a:t> and </a:t>
            </a:r>
            <a:r>
              <a:rPr lang="en-IN" b="1" dirty="0"/>
              <a:t>Cancel</a:t>
            </a:r>
            <a:r>
              <a:rPr lang="en-IN" dirty="0"/>
              <a:t>.</a:t>
            </a:r>
          </a:p>
          <a:p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user clicks on OK button the window method </a:t>
            </a:r>
            <a:r>
              <a:rPr lang="en-IN" i="1" dirty="0">
                <a:solidFill>
                  <a:srgbClr val="00B050"/>
                </a:solidFill>
              </a:rPr>
              <a:t>confirm()</a:t>
            </a:r>
            <a:r>
              <a:rPr lang="en-IN" dirty="0">
                <a:solidFill>
                  <a:srgbClr val="00B050"/>
                </a:solidFill>
              </a:rPr>
              <a:t> </a:t>
            </a:r>
            <a:r>
              <a:rPr lang="en-IN" dirty="0"/>
              <a:t>will return true. If the user clicks on the Cancel button </a:t>
            </a:r>
            <a:r>
              <a:rPr lang="en-IN" i="1" dirty="0">
                <a:solidFill>
                  <a:srgbClr val="00B050"/>
                </a:solidFill>
              </a:rPr>
              <a:t>confirm()</a:t>
            </a:r>
            <a:r>
              <a:rPr lang="en-IN" dirty="0"/>
              <a:t> returns false. </a:t>
            </a:r>
          </a:p>
          <a:p>
            <a:pPr marL="0" lvl="0" indent="0">
              <a:buNone/>
            </a:pPr>
            <a:endParaRPr lang="en-US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confirm(‘question to ask’);</a:t>
            </a:r>
          </a:p>
        </p:txBody>
      </p:sp>
    </p:spTree>
    <p:extLst>
      <p:ext uri="{BB962C8B-B14F-4D97-AF65-F5344CB8AC3E}">
        <p14:creationId xmlns="" xmlns:p14="http://schemas.microsoft.com/office/powerpoint/2010/main" val="177058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Java Script Can Do ?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Following are the tasks for which JavaScript is mainly used: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Interaction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Validation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Swaps/Rollovers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93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Point</a:t>
            </a:r>
            <a:endParaRPr lang="en-IN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The methods </a:t>
            </a:r>
            <a:r>
              <a:rPr lang="en-US" b="1" dirty="0" smtClean="0">
                <a:solidFill>
                  <a:srgbClr val="00B050"/>
                </a:solidFill>
              </a:rPr>
              <a:t>alert( )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B050"/>
                </a:solidFill>
              </a:rPr>
              <a:t>prompt( )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confirm( ) </a:t>
            </a:r>
            <a:r>
              <a:rPr lang="en-US" dirty="0" smtClean="0"/>
              <a:t>are methods of window object.</a:t>
            </a:r>
          </a:p>
          <a:p>
            <a:r>
              <a:rPr lang="en-US" dirty="0" smtClean="0"/>
              <a:t>Thus they can be called using the notation </a:t>
            </a:r>
            <a:r>
              <a:rPr lang="en-US" i="1" dirty="0" smtClean="0">
                <a:solidFill>
                  <a:srgbClr val="0070C0"/>
                </a:solidFill>
              </a:rPr>
              <a:t>window.&lt;method name&gt;( ) </a:t>
            </a:r>
            <a:r>
              <a:rPr lang="en-US" dirty="0" smtClean="0"/>
              <a:t>also.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window.alert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(‘Good Evening’);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</a:t>
            </a:r>
            <a:r>
              <a:rPr lang="en-US" dirty="0" smtClean="0"/>
              <a:t>since window object is the default object we can directly call these methods.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902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End Of Lecture 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3714752"/>
            <a:ext cx="8858312" cy="29546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Operators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Conditional Statements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2400" b="1" smtClean="0">
                <a:solidFill>
                  <a:srgbClr val="0070C0"/>
                </a:solidFill>
              </a:rPr>
              <a:t>Loops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514350" indent="-51435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Java Script Can’t Do ?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Following are the tasks which JavaScript cannot do: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JavaScript cannot access </a:t>
            </a:r>
            <a:r>
              <a:rPr lang="en-US" sz="2800" dirty="0" smtClean="0">
                <a:solidFill>
                  <a:schemeClr val="tx1"/>
                </a:solidFill>
              </a:rPr>
              <a:t>Database</a:t>
            </a:r>
            <a:r>
              <a:rPr lang="en-US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(without AJAX)</a:t>
            </a:r>
          </a:p>
          <a:p>
            <a:pPr marL="514350" indent="-51435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JavaScript </a:t>
            </a:r>
            <a:r>
              <a:rPr lang="en-US" dirty="0" smtClean="0">
                <a:solidFill>
                  <a:schemeClr val="tx1"/>
                </a:solidFill>
              </a:rPr>
              <a:t>cannot access files on client machine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1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V/s Java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JavaScript and Java share two very similar names but they are completely different languages that have very few things in common.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92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V/s Java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Java was developed by </a:t>
            </a:r>
            <a:r>
              <a:rPr lang="en-US" b="1" dirty="0" smtClean="0">
                <a:solidFill>
                  <a:srgbClr val="00B050"/>
                </a:solidFill>
              </a:rPr>
              <a:t>Sun Microsystems </a:t>
            </a:r>
            <a:r>
              <a:rPr lang="en-US" dirty="0" smtClean="0">
                <a:solidFill>
                  <a:schemeClr val="tx1"/>
                </a:solidFill>
              </a:rPr>
              <a:t>and is a full fledged, standalone, object oriented language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JavaScript was created by </a:t>
            </a:r>
            <a:r>
              <a:rPr lang="en-US" b="1" dirty="0" smtClean="0">
                <a:solidFill>
                  <a:srgbClr val="00B050"/>
                </a:solidFill>
              </a:rPr>
              <a:t>Netscape</a:t>
            </a:r>
            <a:r>
              <a:rPr lang="en-US" dirty="0" smtClean="0">
                <a:solidFill>
                  <a:schemeClr val="tx1"/>
                </a:solidFill>
              </a:rPr>
              <a:t> and is a scripting language which placed inside an HTML page and provides interactivity to the page.</a:t>
            </a:r>
          </a:p>
        </p:txBody>
      </p:sp>
    </p:spTree>
    <p:extLst>
      <p:ext uri="{BB962C8B-B14F-4D97-AF65-F5344CB8AC3E}">
        <p14:creationId xmlns:p14="http://schemas.microsoft.com/office/powerpoint/2010/main" xmlns="" val="22661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V/s Java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</a:p>
          <a:p>
            <a:pPr marL="0" lv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Java is both a compiled as well as interpreted        language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JavaScript is purely an interpreted language.</a:t>
            </a:r>
          </a:p>
        </p:txBody>
      </p:sp>
    </p:spTree>
    <p:extLst>
      <p:ext uri="{BB962C8B-B14F-4D97-AF65-F5344CB8AC3E}">
        <p14:creationId xmlns:p14="http://schemas.microsoft.com/office/powerpoint/2010/main" xmlns="" val="2293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V/s Java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Java runs inside JVM.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JavaScript runs inside web browser</a:t>
            </a:r>
          </a:p>
        </p:txBody>
      </p:sp>
    </p:spTree>
    <p:extLst>
      <p:ext uri="{BB962C8B-B14F-4D97-AF65-F5344CB8AC3E}">
        <p14:creationId xmlns:p14="http://schemas.microsoft.com/office/powerpoint/2010/main" xmlns="" val="37493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7354</TotalTime>
  <Words>1372</Words>
  <Application>Microsoft Office PowerPoint</Application>
  <PresentationFormat>On-screen Show (4:3)</PresentationFormat>
  <Paragraphs>321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Civic</vt:lpstr>
      <vt:lpstr>Slide 1</vt:lpstr>
      <vt:lpstr>Today’s Agenda</vt:lpstr>
      <vt:lpstr>What Is Java Script ?</vt:lpstr>
      <vt:lpstr>What Java Script Can Do ?</vt:lpstr>
      <vt:lpstr>What Java Script Can’t Do ?</vt:lpstr>
      <vt:lpstr>JavaScript V/s Java</vt:lpstr>
      <vt:lpstr>JavaScript V/s Java</vt:lpstr>
      <vt:lpstr>JavaScript V/s Java</vt:lpstr>
      <vt:lpstr>JavaScript V/s Java</vt:lpstr>
      <vt:lpstr>JavaScript V/s Java</vt:lpstr>
      <vt:lpstr>JavaScript V/s Java</vt:lpstr>
      <vt:lpstr>JavaScript History</vt:lpstr>
      <vt:lpstr>JavaScript Embedding</vt:lpstr>
      <vt:lpstr>Local JavaScript Embedding</vt:lpstr>
      <vt:lpstr>Local JavaScript Examples</vt:lpstr>
      <vt:lpstr>Local JavaScript Examples</vt:lpstr>
      <vt:lpstr>Where to embed &lt;script&gt; tag ?</vt:lpstr>
      <vt:lpstr>External JavaScript </vt:lpstr>
      <vt:lpstr>Example</vt:lpstr>
      <vt:lpstr>Writing To The Document</vt:lpstr>
      <vt:lpstr>Special Note</vt:lpstr>
      <vt:lpstr>Embedding HTML</vt:lpstr>
      <vt:lpstr>Comments In JavaScript</vt:lpstr>
      <vt:lpstr>Declaring Variables</vt:lpstr>
      <vt:lpstr>Declaring Variables</vt:lpstr>
      <vt:lpstr>Variables Decl Rules</vt:lpstr>
      <vt:lpstr>Data Types</vt:lpstr>
      <vt:lpstr>String Data Type</vt:lpstr>
      <vt:lpstr>Printing Double Quotes</vt:lpstr>
      <vt:lpstr>Number Data Type</vt:lpstr>
      <vt:lpstr>Boolean Data Type</vt:lpstr>
      <vt:lpstr>Displaying Variable Value</vt:lpstr>
      <vt:lpstr>Points To Remember</vt:lpstr>
      <vt:lpstr>Using Dialog Boxes</vt:lpstr>
      <vt:lpstr>Alert Dialog Boxes</vt:lpstr>
      <vt:lpstr>Prompt Dialog Boxes</vt:lpstr>
      <vt:lpstr>Prompt Dialog Boxes</vt:lpstr>
      <vt:lpstr>Accepting Numeric Input</vt:lpstr>
      <vt:lpstr>Confirm Dialog Boxes</vt:lpstr>
      <vt:lpstr>Important Point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604</cp:revision>
  <dcterms:created xsi:type="dcterms:W3CDTF">2016-02-04T12:02:26Z</dcterms:created>
  <dcterms:modified xsi:type="dcterms:W3CDTF">2016-08-04T06:47:26Z</dcterms:modified>
</cp:coreProperties>
</file>