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7" r:id="rId2"/>
    <p:sldId id="258" r:id="rId3"/>
    <p:sldId id="696" r:id="rId4"/>
    <p:sldId id="697" r:id="rId5"/>
    <p:sldId id="698" r:id="rId6"/>
    <p:sldId id="699" r:id="rId7"/>
    <p:sldId id="700" r:id="rId8"/>
    <p:sldId id="701" r:id="rId9"/>
    <p:sldId id="702" r:id="rId10"/>
    <p:sldId id="703" r:id="rId11"/>
    <p:sldId id="704" r:id="rId12"/>
    <p:sldId id="705" r:id="rId13"/>
    <p:sldId id="706" r:id="rId14"/>
    <p:sldId id="707" r:id="rId15"/>
    <p:sldId id="708" r:id="rId16"/>
    <p:sldId id="709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35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05-08-2016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8/5/2016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Lecture-33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dirty="0"/>
              <a:t>if statement </a:t>
            </a:r>
            <a:r>
              <a:rPr lang="en-IN" dirty="0" smtClean="0"/>
              <a:t>is used to </a:t>
            </a:r>
            <a:r>
              <a:rPr lang="en-IN" dirty="0"/>
              <a:t>execute some code only if a specified condition is true.</a:t>
            </a: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b="1" u="sng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r>
              <a:rPr lang="en-US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lvl="0" indent="0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(&lt;test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</a:t>
            </a:r>
          </a:p>
          <a:p>
            <a:pPr marL="0" lv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stmts</a:t>
            </a: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471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 else  Statement</a:t>
            </a:r>
            <a:endParaRPr lang="en-IN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IN" dirty="0"/>
              <a:t> if....else </a:t>
            </a:r>
            <a:r>
              <a:rPr lang="en-IN" dirty="0" smtClean="0"/>
              <a:t>statement is used </a:t>
            </a:r>
            <a:r>
              <a:rPr lang="en-IN" dirty="0"/>
              <a:t>to execute some code if a condition is true and another code if the condition is not true</a:t>
            </a:r>
            <a:r>
              <a:rPr lang="en-IN" dirty="0" smtClean="0"/>
              <a:t>.</a:t>
            </a:r>
          </a:p>
          <a:p>
            <a:pPr marL="0" lvl="0" indent="0">
              <a:buNone/>
            </a:pPr>
            <a:endParaRPr lang="en-US" b="1" u="sng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r>
              <a:rPr lang="en-US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lvl="0" indent="0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(&lt;test </a:t>
            </a:r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stmts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lse</a:t>
            </a:r>
          </a:p>
          <a:p>
            <a:pPr marL="0" lv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stmts</a:t>
            </a: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lvl="0" indent="0">
              <a:buNone/>
            </a:pPr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23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 else if else  Statement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83091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IN" dirty="0"/>
              <a:t> T</a:t>
            </a:r>
            <a:r>
              <a:rPr lang="en-IN" dirty="0" smtClean="0"/>
              <a:t>he </a:t>
            </a:r>
            <a:r>
              <a:rPr lang="en-IN" dirty="0"/>
              <a:t>if....else if...else </a:t>
            </a:r>
            <a:r>
              <a:rPr lang="en-IN" dirty="0" smtClean="0"/>
              <a:t>statement is used </a:t>
            </a:r>
            <a:r>
              <a:rPr lang="en-IN" dirty="0"/>
              <a:t>to select one of several blocks of code to be executed</a:t>
            </a:r>
            <a:r>
              <a:rPr lang="en-IN" dirty="0" smtClean="0"/>
              <a:t>.</a:t>
            </a:r>
          </a:p>
          <a:p>
            <a:pPr marL="0" lvl="0" indent="0">
              <a:buNone/>
            </a:pPr>
            <a:r>
              <a:rPr lang="en-US" sz="25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>
              <a:buNone/>
            </a:pPr>
            <a:r>
              <a:rPr lang="en-US" sz="25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5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sz="25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(&lt;test </a:t>
            </a:r>
            <a:r>
              <a:rPr lang="en-US" sz="25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25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</a:t>
            </a:r>
          </a:p>
          <a:p>
            <a:pPr marL="0" lvl="0" indent="0">
              <a:buNone/>
            </a:pPr>
            <a:r>
              <a:rPr lang="en-US" sz="25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>
              <a:buNone/>
            </a:pPr>
            <a:r>
              <a:rPr lang="en-US" sz="25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25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stmts</a:t>
            </a:r>
            <a:endParaRPr lang="en-US" sz="2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25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lvl="0" indent="0">
              <a:buNone/>
            </a:pPr>
            <a:r>
              <a:rPr lang="en-US" sz="25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sz="25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lse if(&lt;test </a:t>
            </a:r>
            <a:r>
              <a:rPr lang="en-US" sz="25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25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</a:t>
            </a:r>
            <a:endParaRPr lang="en-US" sz="25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25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>
              <a:buNone/>
            </a:pPr>
            <a:r>
              <a:rPr lang="en-US" sz="25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25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stmts</a:t>
            </a:r>
            <a:endParaRPr lang="en-US" sz="2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25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lvl="0" indent="0">
              <a:buNone/>
            </a:pPr>
            <a:r>
              <a:rPr lang="en-US" sz="25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sz="25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lse</a:t>
            </a:r>
          </a:p>
          <a:p>
            <a:pPr marL="0" lvl="0" indent="0">
              <a:buNone/>
            </a:pPr>
            <a:r>
              <a:rPr lang="en-US" sz="25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>
              <a:buNone/>
            </a:pPr>
            <a:r>
              <a:rPr lang="en-US" sz="25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25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stmts</a:t>
            </a:r>
            <a:endParaRPr lang="en-US" sz="25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25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lvl="0" indent="0">
              <a:buNone/>
            </a:pPr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09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If Statement</a:t>
            </a:r>
            <a:endParaRPr lang="en-IN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dirty="0"/>
              <a:t> </a:t>
            </a:r>
            <a:r>
              <a:rPr lang="en-IN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(&lt;test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</a:t>
            </a:r>
          </a:p>
          <a:p>
            <a:pPr marL="0" lv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if(&lt;test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</a:t>
            </a: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987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Ternary Operator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dirty="0"/>
              <a:t> </a:t>
            </a:r>
            <a:r>
              <a:rPr lang="en-IN" dirty="0" smtClean="0"/>
              <a:t>The ternary operator in </a:t>
            </a:r>
            <a:r>
              <a:rPr lang="en-IN" dirty="0" err="1" smtClean="0"/>
              <a:t>javascript</a:t>
            </a:r>
            <a:r>
              <a:rPr lang="en-IN" dirty="0" smtClean="0"/>
              <a:t> is a shorthand of if-else construct and has the following syntax:</a:t>
            </a:r>
          </a:p>
          <a:p>
            <a:pPr marL="0" lvl="0" indent="0">
              <a:buNone/>
            </a:pP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varname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&gt;=(&lt;test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&gt;)?</a:t>
            </a:r>
            <a:r>
              <a:rPr lang="en-US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&lt;true&gt;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&lt;false&gt;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lvl="0" indent="0">
              <a:buNone/>
            </a:pPr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330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Statement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IN" dirty="0"/>
              <a:t>Use the switch statement to select one of many blocks of code to be executed.</a:t>
            </a:r>
          </a:p>
          <a:p>
            <a:pPr marL="0" indent="0">
              <a:buNone/>
            </a:pPr>
            <a:r>
              <a:rPr lang="en-IN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  <a:p>
            <a:pPr>
              <a:buNone/>
            </a:pPr>
            <a:endParaRPr lang="en-IN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switch(n</a:t>
            </a:r>
            <a: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b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1:</a:t>
            </a:r>
            <a:b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code block 1</a:t>
            </a:r>
            <a: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break;</a:t>
            </a:r>
            <a:b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2:</a:t>
            </a:r>
            <a:b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code block 2</a:t>
            </a:r>
            <a: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break;</a:t>
            </a:r>
            <a:b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default:</a:t>
            </a:r>
            <a:b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to be executed if n is different from case 1 and 2</a:t>
            </a:r>
            <a: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lvl="0" indent="0">
              <a:buNone/>
            </a:pPr>
            <a:endParaRPr lang="en-US" b="1" i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59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 To Remember</a:t>
            </a:r>
            <a:endParaRPr lang="en-IN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JavaScript it is perfectly valid to use strings and floating values with cases.</a:t>
            </a: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ase “good”:</a:t>
            </a:r>
          </a:p>
          <a:p>
            <a:pPr marL="0" lvl="0" indent="0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	.	.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ase 2.5: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	.	.</a:t>
            </a:r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518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End Of Lecture </a:t>
            </a:r>
            <a:endParaRPr lang="en-IN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3714752"/>
            <a:ext cx="8858312" cy="29546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Concept Of Arrays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Types Of Arrays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Various Array Methods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514350" indent="-51435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Operators In </a:t>
            </a:r>
            <a:r>
              <a:rPr lang="en-US" sz="2400" dirty="0" smtClean="0"/>
              <a:t>JavaScript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Conditional Statements</a:t>
            </a: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Loops</a:t>
            </a: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2143116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JavaScript language supports following type of operators.</a:t>
            </a:r>
          </a:p>
          <a:p>
            <a:pPr marL="0" lvl="0" indent="0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 lvl="0"/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Operators</a:t>
            </a:r>
          </a:p>
          <a:p>
            <a:pPr lvl="0"/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IN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omparision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Operators</a:t>
            </a:r>
          </a:p>
          <a:p>
            <a:pPr lvl="0"/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IN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ogical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Operators</a:t>
            </a:r>
          </a:p>
          <a:p>
            <a:pPr lvl="0"/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IN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ssignment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Operators</a:t>
            </a: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629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Operators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44029138"/>
              </p:ext>
            </p:extLst>
          </p:nvPr>
        </p:nvGraphicFramePr>
        <p:xfrm>
          <a:off x="142843" y="2001416"/>
          <a:ext cx="8858313" cy="4642292"/>
        </p:xfrm>
        <a:graphic>
          <a:graphicData uri="http://schemas.openxmlformats.org/drawingml/2006/table">
            <a:tbl>
              <a:tblPr/>
              <a:tblGrid>
                <a:gridCol w="2824744"/>
                <a:gridCol w="3687181"/>
                <a:gridCol w="2346388"/>
              </a:tblGrid>
              <a:tr h="668849">
                <a:tc>
                  <a:txBody>
                    <a:bodyPr/>
                    <a:lstStyle/>
                    <a:p>
                      <a:r>
                        <a:rPr lang="en-IN" sz="2000" b="1" dirty="0">
                          <a:effectLst/>
                          <a:latin typeface="+mj-lt"/>
                        </a:rPr>
                        <a:t>Operator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effectLst/>
                          <a:latin typeface="+mj-lt"/>
                        </a:rPr>
                        <a:t>Example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6902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verdana"/>
                        </a:rPr>
                        <a:t>+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verdana"/>
                        </a:rPr>
                        <a:t>Adds two operands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verdana"/>
                        </a:rPr>
                        <a:t>A + B will give 30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5981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verdana"/>
                        </a:rPr>
                        <a:t>Subtracts second operand from the first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verdana"/>
                        </a:rPr>
                        <a:t>A - B will give -10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6902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verdana"/>
                        </a:rPr>
                        <a:t>*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verdana"/>
                        </a:rPr>
                        <a:t>Multiply both operands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verdana"/>
                        </a:rPr>
                        <a:t>A * B will give 200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6902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verdana"/>
                        </a:rPr>
                        <a:t>/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verdana"/>
                        </a:rPr>
                        <a:t>Divide numerator by </a:t>
                      </a:r>
                      <a:r>
                        <a:rPr lang="en-IN" sz="1600" dirty="0" smtClean="0">
                          <a:effectLst/>
                          <a:latin typeface="verdana"/>
                        </a:rPr>
                        <a:t>denominator</a:t>
                      </a:r>
                      <a:endParaRPr lang="en-IN" sz="1600" dirty="0">
                        <a:effectLst/>
                        <a:latin typeface="verdana"/>
                      </a:endParaRP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verdana"/>
                        </a:rPr>
                        <a:t>B / A will give 2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68849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verdana"/>
                        </a:rPr>
                        <a:t>%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verdana"/>
                        </a:rPr>
                        <a:t>Modulus Operator and remainder of after an integer division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verdana"/>
                        </a:rPr>
                        <a:t>B % A will give 0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68849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verdana"/>
                        </a:rPr>
                        <a:t>++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verdana"/>
                        </a:rPr>
                        <a:t>Increment operator, increases integer value by one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verdana"/>
                        </a:rPr>
                        <a:t>A++ will give 11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68849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verdana"/>
                        </a:rPr>
                        <a:t>--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verdana"/>
                        </a:rPr>
                        <a:t>Decrement operator, decreases integer value by one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verdana"/>
                        </a:rPr>
                        <a:t>A-- will give 9</a:t>
                      </a:r>
                    </a:p>
                  </a:txBody>
                  <a:tcPr marL="34497" marR="34497" marT="34497" marB="34497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0724" y="1270983"/>
            <a:ext cx="81437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6" y="1519055"/>
            <a:ext cx="8280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Assume variable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Arial" pitchFamily="34" charset="0"/>
              </a:rPr>
              <a:t>A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holds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Arial" pitchFamily="34" charset="0"/>
              </a:rPr>
              <a:t>10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and variable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Arial" pitchFamily="34" charset="0"/>
              </a:rPr>
              <a:t>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holds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j-lt"/>
                <a:cs typeface="Arial" pitchFamily="34" charset="0"/>
              </a:rPr>
              <a:t>20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then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931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</a:t>
            </a:r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6462698"/>
              </p:ext>
            </p:extLst>
          </p:nvPr>
        </p:nvGraphicFramePr>
        <p:xfrm>
          <a:off x="141905" y="1714487"/>
          <a:ext cx="8860219" cy="5026884"/>
        </p:xfrm>
        <a:graphic>
          <a:graphicData uri="http://schemas.openxmlformats.org/drawingml/2006/table">
            <a:tbl>
              <a:tblPr/>
              <a:tblGrid>
                <a:gridCol w="1328751"/>
                <a:gridCol w="3543332"/>
                <a:gridCol w="1594497"/>
                <a:gridCol w="2332657"/>
                <a:gridCol w="60982"/>
              </a:tblGrid>
              <a:tr h="41890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>
                          <a:effectLst/>
                          <a:latin typeface="+mj-lt"/>
                        </a:rPr>
                        <a:t>Operator</a:t>
                      </a: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>
                          <a:effectLst/>
                          <a:latin typeface="+mj-lt"/>
                        </a:rPr>
                        <a:t>Comparing</a:t>
                      </a: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>
                          <a:effectLst/>
                          <a:latin typeface="+mj-lt"/>
                        </a:rPr>
                        <a:t>Returns</a:t>
                      </a: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 b="1" dirty="0">
                        <a:effectLst/>
                        <a:latin typeface="verdana"/>
                      </a:endParaRP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18907">
                <a:tc rowSpan="2"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verdana"/>
                        </a:rPr>
                        <a:t>==</a:t>
                      </a: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verdana"/>
                        </a:rPr>
                        <a:t>is equal to</a:t>
                      </a: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verdana"/>
                        </a:rPr>
                        <a:t>x==8</a:t>
                      </a: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i="1">
                          <a:effectLst/>
                          <a:latin typeface="verdana"/>
                        </a:rPr>
                        <a:t>false</a:t>
                      </a:r>
                      <a:endParaRPr lang="en-IN" sz="2000">
                        <a:effectLst/>
                        <a:latin typeface="verdana"/>
                      </a:endParaRP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100" dirty="0">
                        <a:effectLst/>
                        <a:latin typeface="verdana"/>
                      </a:endParaRP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1890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verdana"/>
                        </a:rPr>
                        <a:t>x==5</a:t>
                      </a: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i="1">
                          <a:effectLst/>
                          <a:latin typeface="verdana"/>
                        </a:rPr>
                        <a:t>true</a:t>
                      </a:r>
                      <a:endParaRPr lang="en-IN" sz="2000">
                        <a:effectLst/>
                        <a:latin typeface="verdana"/>
                      </a:endParaRP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100" dirty="0">
                        <a:effectLst/>
                        <a:latin typeface="verdana"/>
                      </a:endParaRP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18907">
                <a:tc rowSpan="2"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verdana"/>
                        </a:rPr>
                        <a:t>===</a:t>
                      </a: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verdana"/>
                        </a:rPr>
                        <a:t>is exactly equal to (value and type)</a:t>
                      </a: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verdana"/>
                        </a:rPr>
                        <a:t>x==="5"</a:t>
                      </a: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i="1" dirty="0">
                          <a:effectLst/>
                          <a:latin typeface="verdana"/>
                        </a:rPr>
                        <a:t>false</a:t>
                      </a:r>
                      <a:endParaRPr lang="en-IN" sz="2000" dirty="0">
                        <a:effectLst/>
                        <a:latin typeface="verdana"/>
                      </a:endParaRP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100" dirty="0">
                        <a:effectLst/>
                        <a:latin typeface="verdana"/>
                      </a:endParaRP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1890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verdana"/>
                        </a:rPr>
                        <a:t>x===5</a:t>
                      </a: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i="1">
                          <a:effectLst/>
                          <a:latin typeface="verdana"/>
                        </a:rPr>
                        <a:t>true</a:t>
                      </a:r>
                      <a:endParaRPr lang="en-IN" sz="2000">
                        <a:effectLst/>
                        <a:latin typeface="verdana"/>
                      </a:endParaRP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100" dirty="0">
                        <a:effectLst/>
                        <a:latin typeface="verdana"/>
                      </a:endParaRP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18907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verdana"/>
                        </a:rPr>
                        <a:t>!=</a:t>
                      </a: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verdana"/>
                        </a:rPr>
                        <a:t>is not equal</a:t>
                      </a: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verdana"/>
                        </a:rPr>
                        <a:t>x!=8</a:t>
                      </a: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i="1">
                          <a:effectLst/>
                          <a:latin typeface="verdana"/>
                        </a:rPr>
                        <a:t>true</a:t>
                      </a:r>
                      <a:endParaRPr lang="en-IN" sz="2000">
                        <a:effectLst/>
                        <a:latin typeface="verdana"/>
                      </a:endParaRP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100" dirty="0">
                        <a:effectLst/>
                        <a:latin typeface="verdana"/>
                      </a:endParaRP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18907">
                <a:tc rowSpan="2"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verdana"/>
                        </a:rPr>
                        <a:t>!==</a:t>
                      </a: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verdana"/>
                        </a:rPr>
                        <a:t>is not equal (neither value nor type)</a:t>
                      </a: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verdana"/>
                        </a:rPr>
                        <a:t>x!=="5"</a:t>
                      </a: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i="1">
                          <a:effectLst/>
                          <a:latin typeface="verdana"/>
                        </a:rPr>
                        <a:t>true</a:t>
                      </a:r>
                      <a:endParaRPr lang="en-IN" sz="2000">
                        <a:effectLst/>
                        <a:latin typeface="verdana"/>
                      </a:endParaRP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100" dirty="0">
                        <a:effectLst/>
                        <a:latin typeface="verdana"/>
                      </a:endParaRP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1890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verdana"/>
                        </a:rPr>
                        <a:t>x!==5</a:t>
                      </a: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i="1">
                          <a:effectLst/>
                          <a:latin typeface="verdana"/>
                        </a:rPr>
                        <a:t>false</a:t>
                      </a:r>
                      <a:endParaRPr lang="en-IN" sz="2000">
                        <a:effectLst/>
                        <a:latin typeface="verdana"/>
                      </a:endParaRP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100" dirty="0">
                        <a:effectLst/>
                        <a:latin typeface="verdana"/>
                      </a:endParaRP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18907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verdana"/>
                        </a:rPr>
                        <a:t>&gt;</a:t>
                      </a: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verdana"/>
                        </a:rPr>
                        <a:t>is greater than</a:t>
                      </a: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verdana"/>
                        </a:rPr>
                        <a:t>x&gt;8</a:t>
                      </a: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i="1">
                          <a:effectLst/>
                          <a:latin typeface="verdana"/>
                        </a:rPr>
                        <a:t>false</a:t>
                      </a:r>
                      <a:endParaRPr lang="en-IN" sz="2000">
                        <a:effectLst/>
                        <a:latin typeface="verdana"/>
                      </a:endParaRP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100" dirty="0">
                        <a:effectLst/>
                        <a:latin typeface="verdana"/>
                      </a:endParaRP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18907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verdana"/>
                        </a:rPr>
                        <a:t>&lt;</a:t>
                      </a: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verdana"/>
                        </a:rPr>
                        <a:t>is less than</a:t>
                      </a: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verdana"/>
                        </a:rPr>
                        <a:t>x&lt;8</a:t>
                      </a: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i="1">
                          <a:effectLst/>
                          <a:latin typeface="verdana"/>
                        </a:rPr>
                        <a:t>true</a:t>
                      </a:r>
                      <a:endParaRPr lang="en-IN" sz="2000">
                        <a:effectLst/>
                        <a:latin typeface="verdana"/>
                      </a:endParaRP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100" dirty="0">
                        <a:effectLst/>
                        <a:latin typeface="verdana"/>
                      </a:endParaRP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18907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  <a:latin typeface="verdana"/>
                        </a:rPr>
                        <a:t>&gt;=</a:t>
                      </a: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verdana"/>
                        </a:rPr>
                        <a:t>is greater than or equal to</a:t>
                      </a: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  <a:latin typeface="verdana"/>
                        </a:rPr>
                        <a:t>x&gt;=8</a:t>
                      </a: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i="1">
                          <a:effectLst/>
                          <a:latin typeface="verdana"/>
                        </a:rPr>
                        <a:t>false</a:t>
                      </a:r>
                      <a:endParaRPr lang="en-IN" sz="2000">
                        <a:effectLst/>
                        <a:latin typeface="verdana"/>
                      </a:endParaRP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100" dirty="0">
                        <a:effectLst/>
                        <a:latin typeface="verdana"/>
                      </a:endParaRP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1890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&lt;=</a:t>
                      </a: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 less than or equal to</a:t>
                      </a: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x&lt;=8</a:t>
                      </a: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1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true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17791" marR="17791" marT="17791" marB="17791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14282" y="1357298"/>
            <a:ext cx="878687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6348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Given that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x=5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, the table below explains the comparison operators:</a:t>
            </a:r>
          </a:p>
        </p:txBody>
      </p:sp>
    </p:spTree>
    <p:extLst>
      <p:ext uri="{BB962C8B-B14F-4D97-AF65-F5344CB8AC3E}">
        <p14:creationId xmlns="" xmlns:p14="http://schemas.microsoft.com/office/powerpoint/2010/main" val="61581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Operators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418555000"/>
              </p:ext>
            </p:extLst>
          </p:nvPr>
        </p:nvGraphicFramePr>
        <p:xfrm>
          <a:off x="210910" y="2000240"/>
          <a:ext cx="8790245" cy="4100086"/>
        </p:xfrm>
        <a:graphic>
          <a:graphicData uri="http://schemas.openxmlformats.org/drawingml/2006/table">
            <a:tbl>
              <a:tblPr/>
              <a:tblGrid>
                <a:gridCol w="1318537"/>
                <a:gridCol w="3955610"/>
                <a:gridCol w="3516098"/>
              </a:tblGrid>
              <a:tr h="71438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>
                          <a:effectLst/>
                          <a:latin typeface="+mj-lt"/>
                        </a:rPr>
                        <a:t>Operator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>
                          <a:effectLst/>
                          <a:latin typeface="+mj-lt"/>
                        </a:rPr>
                        <a:t>Example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29203"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effectLst/>
                          <a:latin typeface="verdana"/>
                        </a:rPr>
                        <a:t>&amp;&amp;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effectLst/>
                          <a:latin typeface="verdana"/>
                        </a:rPr>
                        <a:t>and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effectLst/>
                          <a:latin typeface="verdana"/>
                        </a:rPr>
                        <a:t>(x &lt; 10 &amp;&amp; y &gt; 1) is true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29203"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effectLst/>
                          <a:latin typeface="verdana"/>
                        </a:rPr>
                        <a:t>||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effectLst/>
                          <a:latin typeface="verdana"/>
                        </a:rPr>
                        <a:t>or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effectLst/>
                          <a:latin typeface="verdana"/>
                        </a:rPr>
                        <a:t>(x==5 || y==5) is false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27300"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effectLst/>
                          <a:latin typeface="verdana"/>
                        </a:rPr>
                        <a:t>!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effectLst/>
                          <a:latin typeface="verdana"/>
                        </a:rPr>
                        <a:t>not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effectLst/>
                          <a:latin typeface="verdana"/>
                        </a:rPr>
                        <a:t>!(x==y) is true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398" y="1214422"/>
            <a:ext cx="911260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Logical operators are used to determine the logic between variables or values.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Given that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x=6 and y=3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 the table below explains the logical operators: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488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Operators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0035795"/>
              </p:ext>
            </p:extLst>
          </p:nvPr>
        </p:nvGraphicFramePr>
        <p:xfrm>
          <a:off x="206152" y="2143116"/>
          <a:ext cx="8937848" cy="4516680"/>
        </p:xfrm>
        <a:graphic>
          <a:graphicData uri="http://schemas.openxmlformats.org/drawingml/2006/table">
            <a:tbl>
              <a:tblPr/>
              <a:tblGrid>
                <a:gridCol w="2448272"/>
                <a:gridCol w="2016224"/>
                <a:gridCol w="2016224"/>
                <a:gridCol w="2374578"/>
                <a:gridCol w="82550"/>
              </a:tblGrid>
              <a:tr h="571506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dirty="0">
                          <a:effectLst/>
                          <a:latin typeface="+mj-lt"/>
                        </a:rPr>
                        <a:t>Operator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dirty="0">
                          <a:effectLst/>
                          <a:latin typeface="+mj-lt"/>
                        </a:rPr>
                        <a:t>Example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dirty="0">
                          <a:effectLst/>
                          <a:latin typeface="+mj-lt"/>
                        </a:rPr>
                        <a:t>Same As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dirty="0">
                          <a:effectLst/>
                          <a:latin typeface="+mj-lt"/>
                        </a:rPr>
                        <a:t>Result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400" b="1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57529"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effectLst/>
                          <a:latin typeface="verdana"/>
                        </a:rPr>
                        <a:t>=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effectLst/>
                          <a:latin typeface="verdana"/>
                        </a:rPr>
                        <a:t>x=y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effectLst/>
                          <a:latin typeface="verdana"/>
                        </a:rPr>
                        <a:t>x=5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7529"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effectLst/>
                          <a:latin typeface="verdana"/>
                        </a:rPr>
                        <a:t>+=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effectLst/>
                          <a:latin typeface="verdana"/>
                        </a:rPr>
                        <a:t>x+=y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effectLst/>
                          <a:latin typeface="verdana"/>
                        </a:rPr>
                        <a:t>x=x+y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effectLst/>
                          <a:latin typeface="verdana"/>
                        </a:rPr>
                        <a:t>x=15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7529"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effectLst/>
                          <a:latin typeface="verdana"/>
                        </a:rPr>
                        <a:t>-=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effectLst/>
                          <a:latin typeface="verdana"/>
                        </a:rPr>
                        <a:t>x-=y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effectLst/>
                          <a:latin typeface="verdana"/>
                        </a:rPr>
                        <a:t>x=x-y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effectLst/>
                          <a:latin typeface="verdana"/>
                        </a:rPr>
                        <a:t>x=5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7529"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effectLst/>
                          <a:latin typeface="verdana"/>
                        </a:rPr>
                        <a:t>*=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effectLst/>
                          <a:latin typeface="verdana"/>
                        </a:rPr>
                        <a:t>x*=y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effectLst/>
                          <a:latin typeface="verdana"/>
                        </a:rPr>
                        <a:t>x=x*y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effectLst/>
                          <a:latin typeface="verdana"/>
                        </a:rPr>
                        <a:t>x=50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7529"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effectLst/>
                          <a:latin typeface="verdana"/>
                        </a:rPr>
                        <a:t>/=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effectLst/>
                          <a:latin typeface="verdana"/>
                        </a:rPr>
                        <a:t>x/=y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effectLst/>
                          <a:latin typeface="verdana"/>
                        </a:rPr>
                        <a:t>x=x/y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effectLst/>
                          <a:latin typeface="verdana"/>
                        </a:rPr>
                        <a:t>x=2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7529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%=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x%=y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x=</a:t>
                      </a:r>
                      <a:r>
                        <a:rPr lang="en-IN" sz="2800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x%y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x=0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2844" y="1269423"/>
            <a:ext cx="8858312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6348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Assignment operators are used to assign values to JavaScript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Given that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x=10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 and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y=5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, the table below explains the assignment operators:</a:t>
            </a:r>
          </a:p>
        </p:txBody>
      </p:sp>
    </p:spTree>
    <p:extLst>
      <p:ext uri="{BB962C8B-B14F-4D97-AF65-F5344CB8AC3E}">
        <p14:creationId xmlns="" xmlns:p14="http://schemas.microsoft.com/office/powerpoint/2010/main" val="38129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“+” On Strings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b="0" i="0" dirty="0" smtClean="0">
                <a:solidFill>
                  <a:schemeClr val="tx1"/>
                </a:solidFill>
                <a:effectLst/>
                <a:latin typeface="+mj-lt"/>
              </a:rPr>
              <a:t>The + operator can also be used to add string variables or text values together.</a:t>
            </a:r>
          </a:p>
          <a:p>
            <a:pPr marL="0" indent="0">
              <a:buNone/>
            </a:pPr>
            <a:r>
              <a:rPr lang="en-IN" b="1" i="0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Example</a:t>
            </a:r>
          </a:p>
          <a:p>
            <a:r>
              <a:rPr lang="en-IN" b="0" i="0" dirty="0" smtClean="0">
                <a:solidFill>
                  <a:schemeClr val="tx1"/>
                </a:solidFill>
                <a:effectLst/>
                <a:latin typeface="+mj-lt"/>
              </a:rPr>
              <a:t>To add two or more string variables together, use the + operator.</a:t>
            </a:r>
          </a:p>
          <a:p>
            <a:pPr marL="0" indent="0">
              <a:buNone/>
            </a:pPr>
            <a:r>
              <a:rPr lang="en-IN" b="1" i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x=“Have a ";</a:t>
            </a:r>
            <a:br>
              <a:rPr lang="en-IN" b="1" i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IN" b="1" i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y=“nice day";</a:t>
            </a:r>
            <a:br>
              <a:rPr lang="en-IN" b="1" i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IN" b="1" i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z=txt1+txt2;</a:t>
            </a:r>
          </a:p>
          <a:p>
            <a:r>
              <a:rPr lang="en-IN" b="0" i="0" dirty="0" smtClean="0">
                <a:solidFill>
                  <a:schemeClr val="tx1"/>
                </a:solidFill>
                <a:effectLst/>
                <a:latin typeface="+mj-lt"/>
              </a:rPr>
              <a:t>The result of </a:t>
            </a:r>
            <a:r>
              <a:rPr lang="en-IN" b="0" i="1" dirty="0" smtClean="0">
                <a:solidFill>
                  <a:schemeClr val="tx1"/>
                </a:solidFill>
                <a:effectLst/>
                <a:latin typeface="+mj-lt"/>
              </a:rPr>
              <a:t>z </a:t>
            </a:r>
            <a:r>
              <a:rPr lang="en-IN" b="0" i="0" dirty="0" smtClean="0">
                <a:solidFill>
                  <a:schemeClr val="tx1"/>
                </a:solidFill>
                <a:effectLst/>
                <a:latin typeface="+mj-lt"/>
              </a:rPr>
              <a:t>will be:</a:t>
            </a:r>
          </a:p>
          <a:p>
            <a:pPr marL="0" indent="0">
              <a:buNone/>
            </a:pPr>
            <a:r>
              <a:rPr lang="en-IN" b="1" i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Have a nice day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6286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JavaScript language supports following type of conditional statements:</a:t>
            </a:r>
          </a:p>
          <a:p>
            <a:pPr marL="514350" lvl="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</a:p>
          <a:p>
            <a:pPr marL="514350" lvl="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else</a:t>
            </a:r>
          </a:p>
          <a:p>
            <a:pPr marL="514350" lvl="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else if else</a:t>
            </a:r>
          </a:p>
          <a:p>
            <a:pPr marL="514350" lvl="0" indent="-51435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if</a:t>
            </a:r>
          </a:p>
          <a:p>
            <a:pPr marL="514350" lvl="0" indent="-51435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Ternary Operator</a:t>
            </a:r>
          </a:p>
          <a:p>
            <a:pPr marL="514350" lvl="0" indent="-514350"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witch</a:t>
            </a:r>
          </a:p>
          <a:p>
            <a:pPr marL="0" lv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825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7366</TotalTime>
  <Words>525</Words>
  <Application>Microsoft Office PowerPoint</Application>
  <PresentationFormat>On-screen Show (4:3)</PresentationFormat>
  <Paragraphs>228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Slide 1</vt:lpstr>
      <vt:lpstr>Today’s Agenda</vt:lpstr>
      <vt:lpstr>Operators</vt:lpstr>
      <vt:lpstr>Arithmetic Operators</vt:lpstr>
      <vt:lpstr>Comparison Operators</vt:lpstr>
      <vt:lpstr>Logical Operators</vt:lpstr>
      <vt:lpstr>Assignment Operators</vt:lpstr>
      <vt:lpstr>Operator “+” On Strings</vt:lpstr>
      <vt:lpstr>Conditional Statements</vt:lpstr>
      <vt:lpstr>If Statement</vt:lpstr>
      <vt:lpstr>If  else  Statement</vt:lpstr>
      <vt:lpstr>If  else if else  Statement</vt:lpstr>
      <vt:lpstr>Nested If Statement</vt:lpstr>
      <vt:lpstr>Ternary Operator</vt:lpstr>
      <vt:lpstr>Switch Statement</vt:lpstr>
      <vt:lpstr>Point To Remember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Windows8</cp:lastModifiedBy>
  <cp:revision>607</cp:revision>
  <dcterms:created xsi:type="dcterms:W3CDTF">2016-02-04T12:02:26Z</dcterms:created>
  <dcterms:modified xsi:type="dcterms:W3CDTF">2016-08-05T06:20:34Z</dcterms:modified>
</cp:coreProperties>
</file>