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7" r:id="rId2"/>
    <p:sldId id="258" r:id="rId3"/>
    <p:sldId id="752" r:id="rId4"/>
    <p:sldId id="753" r:id="rId5"/>
    <p:sldId id="754" r:id="rId6"/>
    <p:sldId id="755" r:id="rId7"/>
    <p:sldId id="756" r:id="rId8"/>
    <p:sldId id="757" r:id="rId9"/>
    <p:sldId id="758" r:id="rId10"/>
    <p:sldId id="759" r:id="rId11"/>
    <p:sldId id="760" r:id="rId12"/>
    <p:sldId id="761" r:id="rId13"/>
    <p:sldId id="762" r:id="rId14"/>
    <p:sldId id="763" r:id="rId15"/>
    <p:sldId id="764" r:id="rId16"/>
    <p:sldId id="765" r:id="rId17"/>
    <p:sldId id="766" r:id="rId18"/>
    <p:sldId id="767" r:id="rId19"/>
    <p:sldId id="768" r:id="rId20"/>
    <p:sldId id="769" r:id="rId21"/>
    <p:sldId id="770" r:id="rId22"/>
    <p:sldId id="771" r:id="rId23"/>
    <p:sldId id="772" r:id="rId24"/>
    <p:sldId id="773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35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10-08-2016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8/10/2016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Lecture-36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String Object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JavaScript </a:t>
            </a:r>
            <a:r>
              <a:rPr lang="en-US" b="1" dirty="0" smtClean="0">
                <a:solidFill>
                  <a:srgbClr val="0070C0"/>
                </a:solidFill>
              </a:rPr>
              <a:t>String </a:t>
            </a:r>
            <a:r>
              <a:rPr lang="en-US" dirty="0" smtClean="0">
                <a:solidFill>
                  <a:schemeClr val="tx1"/>
                </a:solidFill>
              </a:rPr>
              <a:t>object allows us to store a sequence of characters.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It can be created using :</a:t>
            </a:r>
          </a:p>
          <a:p>
            <a:pPr marL="0" lvl="0" indent="0">
              <a:buNone/>
            </a:pP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String Literal</a:t>
            </a:r>
          </a:p>
          <a:p>
            <a:pPr marL="0" lvl="0" indent="0">
              <a:buNone/>
            </a:pPr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city=“Bhopal”;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String Constructor</a:t>
            </a:r>
          </a:p>
          <a:p>
            <a:pPr marL="0" lvl="0" indent="0">
              <a:buNone/>
            </a:pP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city=new String(“Bhopal”);</a:t>
            </a:r>
          </a:p>
        </p:txBody>
      </p:sp>
    </p:spTree>
    <p:extLst>
      <p:ext uri="{BB962C8B-B14F-4D97-AF65-F5344CB8AC3E}">
        <p14:creationId xmlns:p14="http://schemas.microsoft.com/office/powerpoint/2010/main" xmlns="" val="429294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514350" lvl="0" indent="-51435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	length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Returns the length of the string</a:t>
            </a:r>
          </a:p>
          <a:p>
            <a:pPr marL="0" lv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charAt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(index)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</a:rPr>
              <a:t>Returns the character at the given index.</a:t>
            </a:r>
          </a:p>
          <a:p>
            <a:pPr marL="0" lvl="0" indent="0">
              <a:buNone/>
            </a:pP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=“Bhopal”</a:t>
            </a:r>
          </a:p>
          <a:p>
            <a:pPr marL="0" lvl="0" indent="0">
              <a:buNone/>
            </a:pP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str.charAt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(4));</a:t>
            </a:r>
          </a:p>
          <a:p>
            <a:pPr marL="0" lvl="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Output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marL="0" lvl="0" indent="0">
              <a:buNone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999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charCodeAt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(index) 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Returns the </a:t>
            </a:r>
            <a:r>
              <a:rPr lang="en-US" dirty="0" err="1" smtClean="0">
                <a:solidFill>
                  <a:schemeClr val="tx1"/>
                </a:solidFill>
              </a:rPr>
              <a:t>unicode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ascii</a:t>
            </a:r>
            <a:r>
              <a:rPr lang="en-US" dirty="0" smtClean="0">
                <a:solidFill>
                  <a:schemeClr val="tx1"/>
                </a:solidFill>
              </a:rPr>
              <a:t>) of the character at specified index</a:t>
            </a:r>
          </a:p>
          <a:p>
            <a:pPr marL="0" lvl="0" indent="0">
              <a:buNone/>
            </a:pPr>
            <a:endParaRPr lang="en-US" sz="28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=“Bhopal”</a:t>
            </a:r>
          </a:p>
          <a:p>
            <a:pPr marL="0" lvl="0" indent="0">
              <a:buNone/>
            </a:pP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str.charCodeAt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</a:t>
            </a: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));</a:t>
            </a:r>
          </a:p>
          <a:p>
            <a:pPr marL="0" lvl="0" indent="0">
              <a:buNone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Output</a:t>
            </a:r>
            <a:r>
              <a:rPr lang="en-US" sz="2800" b="1" dirty="0">
                <a:solidFill>
                  <a:schemeClr val="tx1"/>
                </a:solidFill>
              </a:rPr>
              <a:t>:</a:t>
            </a:r>
          </a:p>
          <a:p>
            <a:pPr marL="0" lvl="0" indent="0">
              <a:buNone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</a:t>
            </a: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931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indexOf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(text)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</a:rPr>
              <a:t>Returns the index of given text in the calling string.</a:t>
            </a:r>
          </a:p>
          <a:p>
            <a:pPr marL="0" lvl="0" indent="0">
              <a:buNone/>
            </a:pPr>
            <a:endParaRPr lang="en-US" sz="28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=“Programming”</a:t>
            </a:r>
            <a:endParaRPr 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str.indexOf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(“ram”));</a:t>
            </a:r>
            <a:endParaRPr 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Output</a:t>
            </a:r>
            <a:r>
              <a:rPr lang="en-US" sz="2800" b="1" dirty="0">
                <a:solidFill>
                  <a:schemeClr val="tx1"/>
                </a:solidFill>
              </a:rPr>
              <a:t>:</a:t>
            </a:r>
          </a:p>
          <a:p>
            <a:pPr marL="0" lvl="0" indent="0">
              <a:buNone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637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lastIndexOf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(text)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</a:rPr>
              <a:t>Returns the last index of given text in the calling string.</a:t>
            </a:r>
          </a:p>
          <a:p>
            <a:pPr marL="0" lvl="0" indent="0">
              <a:buNone/>
            </a:pPr>
            <a:endParaRPr lang="en-US" sz="28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=“Welcome User”</a:t>
            </a:r>
            <a:endParaRPr 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str.lastIndexOf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(“e”));</a:t>
            </a:r>
            <a:endParaRPr 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Output</a:t>
            </a:r>
            <a:r>
              <a:rPr lang="en-US" sz="2800" b="1" dirty="0">
                <a:solidFill>
                  <a:schemeClr val="tx1"/>
                </a:solidFill>
              </a:rPr>
              <a:t>:</a:t>
            </a:r>
          </a:p>
          <a:p>
            <a:pPr marL="0" lvl="0" indent="0">
              <a:buNone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335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replace(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string,string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</a:rPr>
              <a:t>Replaces first occurrence of given string with new string.</a:t>
            </a:r>
          </a:p>
          <a:p>
            <a:pPr marL="0" lvl="0" indent="0">
              <a:buNone/>
            </a:pPr>
            <a:endParaRPr lang="en-US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lvl="0" indent="0">
              <a:buNone/>
            </a:pPr>
            <a:r>
              <a:rPr lang="en-US" sz="3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3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s1=“Welcome User”</a:t>
            </a:r>
            <a:endParaRPr lang="en-US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3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sz="3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r>
              <a:rPr lang="en-US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s2=s1.replace(“User”,”</a:t>
            </a:r>
            <a:r>
              <a:rPr lang="en-US" sz="3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Sachin</a:t>
            </a:r>
            <a:r>
              <a:rPr lang="en-US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”);</a:t>
            </a:r>
          </a:p>
          <a:p>
            <a:pPr marL="0" lvl="0" indent="0">
              <a:buNone/>
            </a:pPr>
            <a:r>
              <a:rPr lang="en-US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alert(s2);</a:t>
            </a:r>
            <a:endParaRPr lang="en-US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sz="3000" b="1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3000" b="1" dirty="0" smtClean="0">
                <a:solidFill>
                  <a:schemeClr val="tx1"/>
                </a:solidFill>
              </a:rPr>
              <a:t>Output</a:t>
            </a:r>
            <a:r>
              <a:rPr lang="en-US" sz="3000" b="1" dirty="0">
                <a:solidFill>
                  <a:schemeClr val="tx1"/>
                </a:solidFill>
              </a:rPr>
              <a:t>:</a:t>
            </a:r>
          </a:p>
          <a:p>
            <a:pPr marL="0" lvl="0" indent="0">
              <a:buNone/>
            </a:pP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</a:t>
            </a:r>
            <a:r>
              <a:rPr lang="en-US" sz="3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Sachin</a:t>
            </a:r>
            <a:endParaRPr lang="en-US" sz="3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604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start,length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</a:rPr>
              <a:t>Returns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dirty="0" smtClean="0">
                <a:solidFill>
                  <a:schemeClr val="tx1"/>
                </a:solidFill>
              </a:rPr>
              <a:t> number of characters from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n-US" dirty="0" smtClean="0">
                <a:solidFill>
                  <a:schemeClr val="tx1"/>
                </a:solidFill>
              </a:rPr>
              <a:t> position.</a:t>
            </a:r>
          </a:p>
          <a:p>
            <a:pPr marL="0" lvl="0" indent="0">
              <a:buNone/>
            </a:pPr>
            <a:endParaRPr lang="en-US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lvl="0" indent="0">
              <a:buNone/>
            </a:pPr>
            <a:r>
              <a:rPr lang="en-US" sz="3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s1=“Programming”</a:t>
            </a:r>
            <a:endParaRPr lang="en-US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3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sz="30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r>
              <a:rPr lang="en-US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s2=s1.substr(3,4);</a:t>
            </a:r>
          </a:p>
          <a:p>
            <a:pPr marL="0" lvl="0" indent="0">
              <a:buNone/>
            </a:pPr>
            <a:r>
              <a:rPr lang="en-US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alert(s2);</a:t>
            </a:r>
            <a:endParaRPr lang="en-US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sz="3000" b="1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3000" b="1" dirty="0" smtClean="0">
                <a:solidFill>
                  <a:schemeClr val="tx1"/>
                </a:solidFill>
              </a:rPr>
              <a:t>Output</a:t>
            </a:r>
            <a:r>
              <a:rPr lang="en-US" sz="3000" b="1" dirty="0">
                <a:solidFill>
                  <a:schemeClr val="tx1"/>
                </a:solidFill>
              </a:rPr>
              <a:t>:</a:t>
            </a:r>
          </a:p>
          <a:p>
            <a:pPr marL="0" lvl="0" indent="0">
              <a:buNone/>
            </a:pP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gram</a:t>
            </a:r>
            <a:endParaRPr lang="en-US" sz="3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52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toUpperCase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</a:rPr>
              <a:t>Returns the string after converting all characters to uppercase.</a:t>
            </a:r>
          </a:p>
          <a:p>
            <a:pPr marL="0" lvl="0" indent="0">
              <a:buNone/>
            </a:pP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>
              <a:buNone/>
            </a:pPr>
            <a:endParaRPr lang="en-US" sz="28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s1=“java script”</a:t>
            </a:r>
            <a:endParaRPr 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s2=s1.toUpperCase( );</a:t>
            </a:r>
          </a:p>
          <a:p>
            <a:pPr marL="0" lvl="0" indent="0">
              <a:buNone/>
            </a:pP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alert(s2);</a:t>
            </a:r>
            <a:endParaRPr 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Output</a:t>
            </a:r>
            <a:r>
              <a:rPr lang="en-US" sz="2800" b="1" dirty="0">
                <a:solidFill>
                  <a:schemeClr val="tx1"/>
                </a:solidFill>
              </a:rPr>
              <a:t>:</a:t>
            </a:r>
          </a:p>
          <a:p>
            <a:pPr marL="0" lvl="0" indent="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JAVA SCRIPT</a:t>
            </a: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5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toLowerCase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</a:rPr>
              <a:t>Returns the string after converting all characters to lowercase.</a:t>
            </a:r>
          </a:p>
          <a:p>
            <a:pPr marL="0" lvl="0" indent="0">
              <a:buNone/>
            </a:pP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lvl="0" indent="0">
              <a:buNone/>
            </a:pP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s1=“PROGRAMMING”</a:t>
            </a:r>
            <a:endParaRPr 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s2=s1.toLowerCase( );</a:t>
            </a:r>
          </a:p>
          <a:p>
            <a:pPr marL="0" lvl="0" indent="0">
              <a:buNone/>
            </a:pP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alert(s2);</a:t>
            </a:r>
            <a:endParaRPr 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Output</a:t>
            </a:r>
            <a:r>
              <a:rPr lang="en-US" sz="2800" b="1" dirty="0">
                <a:solidFill>
                  <a:schemeClr val="tx1"/>
                </a:solidFill>
              </a:rPr>
              <a:t>:</a:t>
            </a:r>
          </a:p>
          <a:p>
            <a:pPr marL="0" lvl="0" indent="0">
              <a:buNone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724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Math Object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Math </a:t>
            </a:r>
            <a:r>
              <a:rPr lang="en-IN" dirty="0"/>
              <a:t>object allows </a:t>
            </a:r>
            <a:r>
              <a:rPr lang="en-IN" dirty="0" smtClean="0"/>
              <a:t>us </a:t>
            </a:r>
            <a:r>
              <a:rPr lang="en-IN" dirty="0"/>
              <a:t>to perform mathematical tasks.</a:t>
            </a:r>
          </a:p>
          <a:p>
            <a:endParaRPr lang="en-IN" b="1" dirty="0" smtClean="0">
              <a:solidFill>
                <a:srgbClr val="0070C0"/>
              </a:solidFill>
            </a:endParaRPr>
          </a:p>
          <a:p>
            <a:r>
              <a:rPr lang="en-IN" b="1" dirty="0" smtClean="0">
                <a:solidFill>
                  <a:srgbClr val="0070C0"/>
                </a:solidFill>
              </a:rPr>
              <a:t>Math</a:t>
            </a:r>
            <a:r>
              <a:rPr lang="en-IN" dirty="0" smtClean="0"/>
              <a:t> </a:t>
            </a:r>
            <a:r>
              <a:rPr lang="en-IN" dirty="0" smtClean="0"/>
              <a:t>does not has a </a:t>
            </a:r>
            <a:r>
              <a:rPr lang="en-IN" dirty="0"/>
              <a:t>constructor.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All </a:t>
            </a:r>
            <a:r>
              <a:rPr lang="en-IN" dirty="0"/>
              <a:t>properties/methods of </a:t>
            </a:r>
            <a:r>
              <a:rPr lang="en-IN" b="1" dirty="0">
                <a:solidFill>
                  <a:srgbClr val="0070C0"/>
                </a:solidFill>
              </a:rPr>
              <a:t>Math </a:t>
            </a:r>
            <a:r>
              <a:rPr lang="en-IN" dirty="0"/>
              <a:t>can be called by using </a:t>
            </a:r>
            <a:r>
              <a:rPr lang="en-IN" b="1" dirty="0">
                <a:solidFill>
                  <a:srgbClr val="0070C0"/>
                </a:solidFill>
              </a:rPr>
              <a:t>Math </a:t>
            </a:r>
            <a:r>
              <a:rPr lang="en-IN" dirty="0"/>
              <a:t>as an object, without creating it.</a:t>
            </a:r>
          </a:p>
          <a:p>
            <a:pPr marL="0" lvl="0" indent="0">
              <a:buNone/>
            </a:pPr>
            <a:endParaRPr 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00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>
                <a:solidFill>
                  <a:srgbClr val="0070C0"/>
                </a:solidFill>
              </a:rPr>
              <a:t>JavaScript String Class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SzPct val="100000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0070C0"/>
                </a:solidFill>
              </a:rPr>
              <a:t>Useful String Methods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SzPct val="100000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0070C0"/>
                </a:solidFill>
              </a:rPr>
              <a:t>JavaScript </a:t>
            </a:r>
            <a:r>
              <a:rPr lang="en-US" sz="2400" b="1" dirty="0" smtClean="0">
                <a:solidFill>
                  <a:srgbClr val="0070C0"/>
                </a:solidFill>
              </a:rPr>
              <a:t>Date </a:t>
            </a:r>
            <a:r>
              <a:rPr lang="en-US" sz="2400" b="1" dirty="0" smtClean="0">
                <a:solidFill>
                  <a:srgbClr val="0070C0"/>
                </a:solidFill>
              </a:rPr>
              <a:t>Class</a:t>
            </a:r>
          </a:p>
          <a:p>
            <a:pPr>
              <a:buSzPct val="100000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0070C0"/>
                </a:solidFill>
              </a:rPr>
              <a:t>Useful </a:t>
            </a:r>
            <a:r>
              <a:rPr lang="en-US" sz="2400" b="1" dirty="0" smtClean="0">
                <a:solidFill>
                  <a:srgbClr val="0070C0"/>
                </a:solidFill>
              </a:rPr>
              <a:t>Date </a:t>
            </a:r>
            <a:r>
              <a:rPr lang="en-US" sz="2400" b="1" dirty="0" smtClean="0">
                <a:solidFill>
                  <a:srgbClr val="0070C0"/>
                </a:solidFill>
              </a:rPr>
              <a:t>Methods</a:t>
            </a:r>
          </a:p>
          <a:p>
            <a:pPr>
              <a:buSzPct val="100000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2143116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Math Methods/Properties</a:t>
            </a:r>
            <a:endParaRPr lang="en-IN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lvl="0" indent="-51435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	PI</a:t>
            </a: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Returns the value of PI. 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Value is </a:t>
            </a:r>
            <a:r>
              <a:rPr lang="en-IN" dirty="0" smtClean="0">
                <a:solidFill>
                  <a:srgbClr val="00B050"/>
                </a:solidFill>
              </a:rPr>
              <a:t>3.141592653589793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Calling: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Math.PI</a:t>
            </a:r>
            <a:endParaRPr lang="en-US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  E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Returns the Euler’s number. 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Value is </a:t>
            </a:r>
            <a:r>
              <a:rPr lang="en-IN" dirty="0" smtClean="0">
                <a:solidFill>
                  <a:srgbClr val="00B050"/>
                </a:solidFill>
              </a:rPr>
              <a:t>2.718281828459045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Calling: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Math.E</a:t>
            </a:r>
            <a:endParaRPr lang="en-US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301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Math Methods/Properties</a:t>
            </a:r>
            <a:endParaRPr lang="en-IN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  SQRT2</a:t>
            </a:r>
          </a:p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Returns the square root of 2. </a:t>
            </a:r>
          </a:p>
          <a:p>
            <a:pPr marL="0" lv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Value is </a:t>
            </a:r>
            <a:r>
              <a:rPr lang="en-IN" sz="2800" dirty="0" smtClean="0">
                <a:solidFill>
                  <a:srgbClr val="00B050"/>
                </a:solidFill>
              </a:rPr>
              <a:t>1.4142135623730951</a:t>
            </a:r>
          </a:p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Calling: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Math.SQRT2</a:t>
            </a:r>
          </a:p>
          <a:p>
            <a:pPr marL="0" lvl="0" indent="0">
              <a:buNone/>
            </a:pP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   max(</a:t>
            </a:r>
            <a:r>
              <a:rPr lang="en-US" sz="28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Returns the larger amongst </a:t>
            </a:r>
            <a:r>
              <a:rPr lang="en-US" sz="2800" b="1" i="1" dirty="0" smtClean="0">
                <a:solidFill>
                  <a:srgbClr val="00B050"/>
                </a:solidFill>
              </a:rPr>
              <a:t>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and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b="1" i="1" dirty="0" smtClean="0">
                <a:solidFill>
                  <a:srgbClr val="00B050"/>
                </a:solidFill>
              </a:rPr>
              <a:t>b</a:t>
            </a:r>
            <a:r>
              <a:rPr lang="en-US" sz="2800" dirty="0" smtClean="0">
                <a:solidFill>
                  <a:srgbClr val="00B050"/>
                </a:solidFill>
              </a:rPr>
              <a:t>. </a:t>
            </a:r>
          </a:p>
          <a:p>
            <a:pPr marL="0" lv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Calling: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Math.max</a:t>
            </a:r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(5,12)</a:t>
            </a: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851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Math Methods/Properties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   min(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Returns the smaller amongst </a:t>
            </a:r>
            <a:r>
              <a:rPr lang="en-US" b="1" i="1" dirty="0" smtClean="0">
                <a:solidFill>
                  <a:srgbClr val="00B050"/>
                </a:solidFill>
              </a:rPr>
              <a:t>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b</a:t>
            </a:r>
            <a:r>
              <a:rPr lang="en-US" dirty="0" smtClean="0">
                <a:solidFill>
                  <a:srgbClr val="00B050"/>
                </a:solidFill>
              </a:rPr>
              <a:t>. 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Calling: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Math.min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(5,12)</a:t>
            </a:r>
          </a:p>
          <a:p>
            <a:pPr marL="0" lvl="0" indent="0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 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</a:rPr>
              <a:t>Returns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a </a:t>
            </a:r>
            <a:r>
              <a:rPr lang="en-US" dirty="0" smtClean="0">
                <a:solidFill>
                  <a:schemeClr val="tx1"/>
                </a:solidFill>
              </a:rPr>
              <a:t>to the power </a:t>
            </a:r>
            <a:r>
              <a:rPr lang="en-US" dirty="0" smtClean="0">
                <a:solidFill>
                  <a:srgbClr val="00B050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</a:rPr>
              <a:t>Calling: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Math.pow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(4,2)</a:t>
            </a: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283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Math Methods/Properties</a:t>
            </a:r>
            <a:endParaRPr lang="en-IN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  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sqrt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Returns the square root of  </a:t>
            </a:r>
            <a:r>
              <a:rPr lang="en-US" b="1" i="1" dirty="0" smtClean="0">
                <a:solidFill>
                  <a:srgbClr val="00B050"/>
                </a:solidFill>
              </a:rPr>
              <a:t>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Calling: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Math.sqrt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(4)</a:t>
            </a:r>
          </a:p>
          <a:p>
            <a:pPr marL="0" lvl="0" indent="0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  random( )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</a:rPr>
              <a:t>Returns a random value between </a:t>
            </a:r>
            <a:r>
              <a:rPr lang="en-US" b="1" dirty="0" smtClean="0">
                <a:solidFill>
                  <a:srgbClr val="00B05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rgbClr val="00B050"/>
                </a:solidFill>
              </a:rPr>
              <a:t>1 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</a:rPr>
              <a:t>Calling: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Math.random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18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Math Methods/Properties</a:t>
            </a:r>
            <a:endParaRPr lang="en-IN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  abs(a)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Returns the absolute value. 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Calling: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Math.abs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(-5)</a:t>
            </a: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45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End Of Lecture </a:t>
            </a:r>
            <a:endParaRPr lang="en-IN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3714752"/>
            <a:ext cx="8858312" cy="26776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What Is DOM ?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DOM Properties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DOM Methods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Date Object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Date</a:t>
            </a:r>
            <a:r>
              <a:rPr lang="en-US" dirty="0" smtClean="0">
                <a:solidFill>
                  <a:schemeClr val="tx1"/>
                </a:solidFill>
              </a:rPr>
              <a:t> object is used to work with date and time.</a:t>
            </a:r>
          </a:p>
          <a:p>
            <a:pPr marL="0" lv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It is used for 2 tasks:</a:t>
            </a:r>
          </a:p>
          <a:p>
            <a:pPr marL="514350" lvl="0" indent="-51435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Storing dates and time</a:t>
            </a:r>
          </a:p>
          <a:p>
            <a:pPr marL="514350" lvl="0" indent="-514350">
              <a:buAutoNum type="arabicPeriod"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 current date and time</a:t>
            </a:r>
          </a:p>
        </p:txBody>
      </p:sp>
    </p:spTree>
    <p:extLst>
      <p:ext uri="{BB962C8B-B14F-4D97-AF65-F5344CB8AC3E}">
        <p14:creationId xmlns:p14="http://schemas.microsoft.com/office/powerpoint/2010/main" xmlns="" val="8314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Constructors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514350" lvl="0" indent="-51435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	Date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): </a:t>
            </a:r>
            <a:r>
              <a:rPr lang="en-US" dirty="0" smtClean="0">
                <a:solidFill>
                  <a:schemeClr val="tx1"/>
                </a:solidFill>
              </a:rPr>
              <a:t>This creates a Date object with the current date and time of browser’s PC. </a:t>
            </a:r>
          </a:p>
          <a:p>
            <a:pPr marL="0" lvl="0" indent="0">
              <a:buNone/>
            </a:pPr>
            <a:endParaRPr lang="en-US" dirty="0" smtClean="0">
              <a:solidFill>
                <a:prstClr val="white"/>
              </a:solidFill>
            </a:endParaRPr>
          </a:p>
          <a:p>
            <a:pPr marL="0" lvl="0" indent="0">
              <a:buNone/>
            </a:pP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now=new Date( );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Date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(“Month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dd,yyyy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”)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now;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now=new Date(“February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4,2013”);</a:t>
            </a:r>
          </a:p>
          <a:p>
            <a:pPr marL="0" lvl="0" indent="0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Date(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yy,mm,dd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now;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now=new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Date(13,2,4);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dirty="0" smtClean="0">
              <a:solidFill>
                <a:prstClr val="white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prstClr val="white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67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Constructors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Date(“Month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dd,yyyy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hh:mm:ss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): </a:t>
            </a:r>
          </a:p>
          <a:p>
            <a:pPr marL="0" lvl="0" indent="0">
              <a:buNone/>
            </a:pPr>
            <a:r>
              <a:rPr 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now;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now=new Date(“February 4,2013 17:45:00”);</a:t>
            </a:r>
          </a:p>
          <a:p>
            <a:pPr marL="0" lvl="0" indent="0">
              <a:buNone/>
            </a:pPr>
            <a:endParaRPr lang="en-US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 Date(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yy,mm,dd,hh,mm,ss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now;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now=new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Date(13,2,4,17,45,0);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Date(milliseconds) </a:t>
            </a:r>
            <a:r>
              <a:rPr lang="en-US" dirty="0" smtClean="0">
                <a:solidFill>
                  <a:schemeClr val="tx1"/>
                </a:solidFill>
              </a:rPr>
              <a:t>Creates a date object with the date value represented by number of milliseconds passed since midnight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 1,1970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now;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now=new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Date(500);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dirty="0" smtClean="0">
              <a:solidFill>
                <a:prstClr val="white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prstClr val="white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84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Date Methods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lvl="0" indent="-514350">
              <a:buAutoNum type="arabicPeriod"/>
            </a:pP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getDate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Returns day portion of date of the month.</a:t>
            </a:r>
          </a:p>
          <a:p>
            <a:pPr marL="514350" lvl="0" indent="-514350">
              <a:buAutoNum type="arabicPeriod"/>
            </a:pP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getDay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</a:t>
            </a:r>
            <a:r>
              <a:rPr lang="en-US" dirty="0" smtClean="0">
                <a:solidFill>
                  <a:schemeClr val="tx1"/>
                </a:solidFill>
              </a:rPr>
              <a:t>Returns day of the week from 0 to 6.</a:t>
            </a:r>
          </a:p>
          <a:p>
            <a:pPr marL="514350" lvl="0" indent="-514350">
              <a:buAutoNum type="arabicPeriod"/>
            </a:pP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getFullYear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</a:t>
            </a:r>
            <a:r>
              <a:rPr lang="en-US" dirty="0" smtClean="0">
                <a:solidFill>
                  <a:schemeClr val="tx1"/>
                </a:solidFill>
              </a:rPr>
              <a:t>Returns year with 4 digits.</a:t>
            </a:r>
          </a:p>
          <a:p>
            <a:pPr marL="514350" lvl="0" indent="-514350">
              <a:buAutoNum type="arabicPeriod"/>
            </a:pP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getMonth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</a:t>
            </a:r>
            <a:r>
              <a:rPr lang="en-US" dirty="0" smtClean="0">
                <a:solidFill>
                  <a:schemeClr val="tx1"/>
                </a:solidFill>
              </a:rPr>
              <a:t>Returns month from 0 to 11.</a:t>
            </a:r>
          </a:p>
          <a:p>
            <a:pPr marL="514350" lvl="0" indent="-514350">
              <a:buAutoNum type="arabicPeriod"/>
            </a:pP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getHours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</a:t>
            </a:r>
            <a:r>
              <a:rPr lang="en-US" dirty="0" smtClean="0">
                <a:solidFill>
                  <a:schemeClr val="tx1"/>
                </a:solidFill>
              </a:rPr>
              <a:t>Returns the hour (0 to 23).</a:t>
            </a:r>
          </a:p>
          <a:p>
            <a:pPr marL="514350" lvl="0" indent="-514350">
              <a:buAutoNum type="arabicPeriod"/>
            </a:pP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getMinutes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</a:t>
            </a:r>
            <a:r>
              <a:rPr lang="en-US" dirty="0" smtClean="0">
                <a:solidFill>
                  <a:schemeClr val="tx1"/>
                </a:solidFill>
              </a:rPr>
              <a:t>Returns the minute component.</a:t>
            </a:r>
          </a:p>
          <a:p>
            <a:pPr marL="514350" lvl="0" indent="-514350">
              <a:buAutoNum type="arabicPeriod"/>
            </a:pP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getSeconds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</a:t>
            </a:r>
            <a:r>
              <a:rPr lang="en-US" dirty="0" smtClean="0">
                <a:solidFill>
                  <a:schemeClr val="tx1"/>
                </a:solidFill>
              </a:rPr>
              <a:t>Returns the seconds component.</a:t>
            </a: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14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Date Methods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toString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</a:t>
            </a:r>
            <a:r>
              <a:rPr lang="en-US" dirty="0" smtClean="0">
                <a:solidFill>
                  <a:schemeClr val="tx1"/>
                </a:solidFill>
              </a:rPr>
              <a:t>Returns the string representation of Date object</a:t>
            </a:r>
          </a:p>
          <a:p>
            <a:pPr marL="0" indent="0">
              <a:buNone/>
            </a:pPr>
            <a:r>
              <a:rPr lang="en-IN" b="1" i="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IN" b="1" i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d=new Date();</a:t>
            </a:r>
            <a:br>
              <a:rPr lang="en-IN" b="1" i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i="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IN" b="1" i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i="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IN" b="1" i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IN" b="1" i="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d.toString</a:t>
            </a:r>
            <a:r>
              <a:rPr lang="en-IN" b="1" i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marL="0" indent="0">
              <a:buNone/>
            </a:pPr>
            <a:r>
              <a:rPr lang="en-IN" b="1" i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result of </a:t>
            </a:r>
            <a:r>
              <a:rPr lang="en-IN" b="1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IN" b="1" i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will be:</a:t>
            </a:r>
          </a:p>
          <a:p>
            <a:pPr marL="0" indent="0">
              <a:buNone/>
            </a:pPr>
            <a:r>
              <a:rPr lang="en-IN" b="1" i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 Feb 04 2013 12:30:59 GMT+0530 (India Standard Time)</a:t>
            </a: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263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Date Methods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toDateString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</a:t>
            </a:r>
            <a:r>
              <a:rPr lang="en-US" dirty="0" smtClean="0">
                <a:solidFill>
                  <a:schemeClr val="tx1"/>
                </a:solidFill>
              </a:rPr>
              <a:t>Returns the string representation of date portion of Date object</a:t>
            </a:r>
          </a:p>
          <a:p>
            <a:pPr marL="0" indent="0">
              <a:buNone/>
            </a:pPr>
            <a:r>
              <a:rPr lang="en-IN" b="1" i="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IN" b="1" i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d=new Date();</a:t>
            </a:r>
            <a:br>
              <a:rPr lang="en-IN" b="1" i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i="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IN" b="1" i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i="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IN" b="1" i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IN" b="1" i="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d.toDateString</a:t>
            </a:r>
            <a:r>
              <a:rPr lang="en-IN" b="1" i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marL="0" indent="0">
              <a:buNone/>
            </a:pPr>
            <a:r>
              <a:rPr lang="en-IN" b="1" i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result of </a:t>
            </a:r>
            <a:r>
              <a:rPr lang="en-IN" b="1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IN" b="1" i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will be:</a:t>
            </a:r>
          </a:p>
          <a:p>
            <a:pPr marL="0" lvl="0" indent="0">
              <a:buNone/>
            </a:pP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 Feb 04 2013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i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17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Date Methods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 </a:t>
            </a:r>
            <a:r>
              <a:rPr lang="en-US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toTimeString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</a:t>
            </a:r>
            <a:r>
              <a:rPr lang="en-US" dirty="0" smtClean="0">
                <a:solidFill>
                  <a:schemeClr val="tx1"/>
                </a:solidFill>
              </a:rPr>
              <a:t>Returns the string representation of time  portion of Date object</a:t>
            </a:r>
          </a:p>
          <a:p>
            <a:pPr marL="0" indent="0">
              <a:buNone/>
            </a:pPr>
            <a:r>
              <a:rPr lang="en-IN" b="1" i="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IN" b="1" i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d=new Date();</a:t>
            </a:r>
            <a:br>
              <a:rPr lang="en-IN" b="1" i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i="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IN" b="1" i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i="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IN" b="1" i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IN" b="1" i="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d.toTimeString</a:t>
            </a:r>
            <a:r>
              <a:rPr lang="en-IN" b="1" i="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marL="0" indent="0">
              <a:buNone/>
            </a:pPr>
            <a:endParaRPr lang="en-IN" b="1" i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i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IN" b="1" i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of </a:t>
            </a:r>
            <a:r>
              <a:rPr lang="en-IN" b="1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IN" b="1" i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will be:</a:t>
            </a:r>
          </a:p>
          <a:p>
            <a:pPr marL="0" lvl="0" indent="0">
              <a:buNone/>
            </a:pPr>
            <a:r>
              <a:rPr lang="en-I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12:33:39 GMT+0530 (India Standard Time)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041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7440</TotalTime>
  <Words>448</Words>
  <Application>Microsoft Office PowerPoint</Application>
  <PresentationFormat>On-screen Show (4:3)</PresentationFormat>
  <Paragraphs>218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Civic</vt:lpstr>
      <vt:lpstr>Slide 1</vt:lpstr>
      <vt:lpstr>Today’s Agenda</vt:lpstr>
      <vt:lpstr>The Date Object</vt:lpstr>
      <vt:lpstr>Date Constructors</vt:lpstr>
      <vt:lpstr>Date Constructors</vt:lpstr>
      <vt:lpstr>Using Date Methods</vt:lpstr>
      <vt:lpstr>Using Date Methods</vt:lpstr>
      <vt:lpstr>Using Date Methods</vt:lpstr>
      <vt:lpstr>Using Date Methods</vt:lpstr>
      <vt:lpstr>The String Object</vt:lpstr>
      <vt:lpstr>Using String Methods/Properties</vt:lpstr>
      <vt:lpstr>Using String Methods/Properties</vt:lpstr>
      <vt:lpstr>Using String Methods/Properties</vt:lpstr>
      <vt:lpstr>Using String Methods/Properties</vt:lpstr>
      <vt:lpstr>Using String Methods/Properties</vt:lpstr>
      <vt:lpstr>Using String Methods/Properties</vt:lpstr>
      <vt:lpstr>Using String Methods/Properties</vt:lpstr>
      <vt:lpstr>Using String Methods/Properties</vt:lpstr>
      <vt:lpstr>The Math Object</vt:lpstr>
      <vt:lpstr>Using Math Methods/Properties</vt:lpstr>
      <vt:lpstr>Using Math Methods/Properties</vt:lpstr>
      <vt:lpstr>Using Math Methods/Properties</vt:lpstr>
      <vt:lpstr>Using Math Methods/Properties</vt:lpstr>
      <vt:lpstr>Using Math Methods/Properties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Windows8</cp:lastModifiedBy>
  <cp:revision>622</cp:revision>
  <dcterms:created xsi:type="dcterms:W3CDTF">2016-02-04T12:02:26Z</dcterms:created>
  <dcterms:modified xsi:type="dcterms:W3CDTF">2016-08-10T07:55:52Z</dcterms:modified>
</cp:coreProperties>
</file>