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7" r:id="rId2"/>
    <p:sldId id="258" r:id="rId3"/>
    <p:sldId id="774" r:id="rId4"/>
    <p:sldId id="775" r:id="rId5"/>
    <p:sldId id="776" r:id="rId6"/>
    <p:sldId id="777" r:id="rId7"/>
    <p:sldId id="778" r:id="rId8"/>
    <p:sldId id="779" r:id="rId9"/>
    <p:sldId id="780" r:id="rId10"/>
    <p:sldId id="781" r:id="rId11"/>
    <p:sldId id="782" r:id="rId12"/>
    <p:sldId id="783" r:id="rId13"/>
    <p:sldId id="784" r:id="rId14"/>
    <p:sldId id="785" r:id="rId15"/>
    <p:sldId id="786" r:id="rId16"/>
    <p:sldId id="787" r:id="rId17"/>
    <p:sldId id="788" r:id="rId18"/>
    <p:sldId id="789" r:id="rId19"/>
    <p:sldId id="790" r:id="rId20"/>
    <p:sldId id="791" r:id="rId21"/>
    <p:sldId id="792" r:id="rId22"/>
    <p:sldId id="793" r:id="rId23"/>
    <p:sldId id="794" r:id="rId24"/>
    <p:sldId id="795" r:id="rId25"/>
    <p:sldId id="796" r:id="rId26"/>
    <p:sldId id="797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5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11-08-2016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B90A4-AE47-4CAD-B44B-B0854AD362A7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4354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B90A4-AE47-4CAD-B44B-B0854AD362A7}" type="slidenum">
              <a:rPr lang="en-IN" smtClean="0">
                <a:solidFill>
                  <a:prstClr val="black"/>
                </a:solidFill>
              </a:rPr>
              <a:pPr/>
              <a:t>23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4354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B90A4-AE47-4CAD-B44B-B0854AD362A7}" type="slidenum">
              <a:rPr lang="en-IN" smtClean="0">
                <a:solidFill>
                  <a:prstClr val="black"/>
                </a:solidFill>
              </a:rPr>
              <a:pPr/>
              <a:t>24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4354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B90A4-AE47-4CAD-B44B-B0854AD362A7}" type="slidenum">
              <a:rPr lang="en-IN" smtClean="0">
                <a:solidFill>
                  <a:prstClr val="black"/>
                </a:solidFill>
              </a:rPr>
              <a:pPr/>
              <a:t>25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4354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B90A4-AE47-4CAD-B44B-B0854AD362A7}" type="slidenum">
              <a:rPr lang="en-IN" smtClean="0">
                <a:solidFill>
                  <a:prstClr val="black"/>
                </a:solidFill>
              </a:rPr>
              <a:pPr/>
              <a:t>26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4354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B90A4-AE47-4CAD-B44B-B0854AD362A7}" type="slidenum">
              <a:rPr lang="en-IN">
                <a:solidFill>
                  <a:prstClr val="black"/>
                </a:solidFill>
              </a:rPr>
              <a:pPr/>
              <a:t>15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435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B90A4-AE47-4CAD-B44B-B0854AD362A7}" type="slidenum">
              <a:rPr lang="en-IN">
                <a:solidFill>
                  <a:prstClr val="black"/>
                </a:solidFill>
              </a:rPr>
              <a:pPr/>
              <a:t>16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435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B90A4-AE47-4CAD-B44B-B0854AD362A7}" type="slidenum">
              <a:rPr lang="en-IN">
                <a:solidFill>
                  <a:prstClr val="black"/>
                </a:solidFill>
              </a:rPr>
              <a:pPr/>
              <a:t>17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4354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B90A4-AE47-4CAD-B44B-B0854AD362A7}" type="slidenum">
              <a:rPr lang="en-IN" smtClean="0">
                <a:solidFill>
                  <a:prstClr val="black"/>
                </a:solidFill>
              </a:rPr>
              <a:pPr/>
              <a:t>18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435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B90A4-AE47-4CAD-B44B-B0854AD362A7}" type="slidenum">
              <a:rPr lang="en-IN" smtClean="0">
                <a:solidFill>
                  <a:prstClr val="black"/>
                </a:solidFill>
              </a:rPr>
              <a:pPr/>
              <a:t>19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4354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B90A4-AE47-4CAD-B44B-B0854AD362A7}" type="slidenum">
              <a:rPr lang="en-IN" smtClean="0">
                <a:solidFill>
                  <a:prstClr val="black"/>
                </a:solidFill>
              </a:rPr>
              <a:pPr/>
              <a:t>20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4354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B90A4-AE47-4CAD-B44B-B0854AD362A7}" type="slidenum">
              <a:rPr lang="en-IN" smtClean="0">
                <a:solidFill>
                  <a:prstClr val="black"/>
                </a:solidFill>
              </a:rPr>
              <a:pPr/>
              <a:t>21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4354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B90A4-AE47-4CAD-B44B-B0854AD362A7}" type="slidenum">
              <a:rPr lang="en-IN" smtClean="0">
                <a:solidFill>
                  <a:prstClr val="black"/>
                </a:solidFill>
              </a:rPr>
              <a:pPr/>
              <a:t>22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435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8/11/2016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Lecture-37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Properties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nextSibling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node immediately following the specified node.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previousSibling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node immediately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preceding 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specified node.</a:t>
            </a:r>
          </a:p>
          <a:p>
            <a:pPr mar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parentNode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parent node of the specified node</a:t>
            </a:r>
          </a:p>
        </p:txBody>
      </p:sp>
    </p:spTree>
    <p:extLst>
      <p:ext uri="{BB962C8B-B14F-4D97-AF65-F5344CB8AC3E}">
        <p14:creationId xmlns:p14="http://schemas.microsoft.com/office/powerpoint/2010/main" xmlns="" val="315398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Properties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nodeName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name of the node. If the node is an element it returns the tag name of the node and if the node is a text it returns “#text”.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nodeValue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of the node . If it is text node then the actual text is returned and if it is an element then null is returned.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706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Properties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Sets or retrieves the HTML between the start and end tags of the object.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78220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Properties </a:t>
            </a:r>
            <a:r>
              <a:rPr lang="en-US" sz="44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DrawBacks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Although we can select html elements using DOM properties but this approach is very difficult to maintain because:</a:t>
            </a:r>
          </a:p>
          <a:p>
            <a:pPr marL="514350" indent="-514350">
              <a:buAutoNum type="alphaLcPeriod"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	Any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in the page’s HTML code would require to change our DOM coding</a:t>
            </a:r>
          </a:p>
          <a:p>
            <a:pPr marL="514350" indent="-514350">
              <a:buAutoNum type="alphaLcPeriod"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	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have different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behaviors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different browsers.</a:t>
            </a: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Thus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better approach is to use DOM selection methods</a:t>
            </a:r>
          </a:p>
        </p:txBody>
      </p:sp>
    </p:spTree>
    <p:extLst>
      <p:ext uri="{BB962C8B-B14F-4D97-AF65-F5344CB8AC3E}">
        <p14:creationId xmlns:p14="http://schemas.microsoft.com/office/powerpoint/2010/main" xmlns="" val="10527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Selection Methods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Selection of elements can be done by 3 methods: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	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idvalue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method selects and returns only that element whose id value matches with the string passed as argument.</a:t>
            </a:r>
          </a:p>
          <a:p>
            <a:pPr marL="0" indent="0">
              <a:buNone/>
            </a:pPr>
            <a:endParaRPr lang="en-US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x=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document.getElementById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(“p1”);</a:t>
            </a:r>
          </a:p>
        </p:txBody>
      </p:sp>
    </p:spTree>
    <p:extLst>
      <p:ext uri="{BB962C8B-B14F-4D97-AF65-F5344CB8AC3E}">
        <p14:creationId xmlns:p14="http://schemas.microsoft.com/office/powerpoint/2010/main" xmlns="" val="273077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Selection Methods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getElementsByTagName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tag name)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method selects and returns an array of those HTML elements whose tag  matches with the string passed as argument.</a:t>
            </a:r>
          </a:p>
          <a:p>
            <a:pPr marL="0" indent="0">
              <a:buNone/>
            </a:pPr>
            <a:endParaRPr lang="en-US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x; x=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document.getElementsByTagName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(“p”);</a:t>
            </a:r>
          </a:p>
          <a:p>
            <a:pPr mar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01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Selection Methods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getElementsByClassName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class name)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method selects and returns an array of those HTML elements whose class name  matches with the string passed as argument.</a:t>
            </a:r>
          </a:p>
          <a:p>
            <a:pPr marL="0" lvl="0" indent="0">
              <a:buNone/>
            </a:pPr>
            <a:endParaRPr lang="en-US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lvl="0" indent="0">
              <a:buNone/>
            </a:pPr>
            <a:r>
              <a:rPr 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x;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x=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document.getElementsByClassName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(“cl”);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650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Setting/Getting Text Node Value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To set/get a text node’s value we can use the following approach: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	Obtain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to it’s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node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514350" indent="-514350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	Access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text node by using “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firstChild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or “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childNodes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[0]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marL="514350" indent="-514350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	Finally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set/get it’s contents using “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nodeValue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487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Modification Methods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Modifying the HTML DOM can be many different things</a:t>
            </a:r>
          </a:p>
          <a:p>
            <a:endParaRPr lang="en-IN" b="1" dirty="0" smtClean="0">
              <a:solidFill>
                <a:srgbClr val="00B050"/>
              </a:solidFill>
            </a:endParaRPr>
          </a:p>
          <a:p>
            <a:r>
              <a:rPr lang="en-IN" b="1" dirty="0" smtClean="0">
                <a:solidFill>
                  <a:srgbClr val="00B050"/>
                </a:solidFill>
              </a:rPr>
              <a:t>Changing </a:t>
            </a:r>
            <a:r>
              <a:rPr lang="en-IN" b="1" dirty="0">
                <a:solidFill>
                  <a:srgbClr val="00B050"/>
                </a:solidFill>
              </a:rPr>
              <a:t>HTML content</a:t>
            </a:r>
          </a:p>
          <a:p>
            <a:endParaRPr lang="en-IN" b="1" dirty="0" smtClean="0">
              <a:solidFill>
                <a:srgbClr val="00B050"/>
              </a:solidFill>
            </a:endParaRPr>
          </a:p>
          <a:p>
            <a:r>
              <a:rPr lang="en-IN" b="1" dirty="0" smtClean="0">
                <a:solidFill>
                  <a:srgbClr val="00B050"/>
                </a:solidFill>
              </a:rPr>
              <a:t>Changing </a:t>
            </a:r>
            <a:r>
              <a:rPr lang="en-IN" b="1" dirty="0">
                <a:solidFill>
                  <a:srgbClr val="00B050"/>
                </a:solidFill>
              </a:rPr>
              <a:t>CSS styles</a:t>
            </a:r>
          </a:p>
          <a:p>
            <a:endParaRPr lang="en-IN" b="1" dirty="0" smtClean="0">
              <a:solidFill>
                <a:srgbClr val="00B050"/>
              </a:solidFill>
            </a:endParaRPr>
          </a:p>
          <a:p>
            <a:r>
              <a:rPr lang="en-IN" b="1" dirty="0" smtClean="0">
                <a:solidFill>
                  <a:srgbClr val="00B050"/>
                </a:solidFill>
              </a:rPr>
              <a:t>Creating </a:t>
            </a:r>
            <a:r>
              <a:rPr lang="en-IN" b="1" dirty="0">
                <a:solidFill>
                  <a:srgbClr val="00B050"/>
                </a:solidFill>
              </a:rPr>
              <a:t>new HTML elements</a:t>
            </a:r>
          </a:p>
          <a:p>
            <a:endParaRPr lang="en-IN" b="1" dirty="0" smtClean="0">
              <a:solidFill>
                <a:srgbClr val="00B050"/>
              </a:solidFill>
            </a:endParaRPr>
          </a:p>
          <a:p>
            <a:r>
              <a:rPr lang="en-IN" b="1" dirty="0" smtClean="0">
                <a:solidFill>
                  <a:srgbClr val="00B050"/>
                </a:solidFill>
              </a:rPr>
              <a:t>Removing </a:t>
            </a:r>
            <a:r>
              <a:rPr lang="en-IN" b="1" dirty="0">
                <a:solidFill>
                  <a:srgbClr val="00B050"/>
                </a:solidFill>
              </a:rPr>
              <a:t>existent HTML elements</a:t>
            </a:r>
          </a:p>
          <a:p>
            <a:pPr marL="0" indent="0">
              <a:buNone/>
            </a:pPr>
            <a:endParaRPr 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129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HTML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To change an elements HTML content we need to do the following:</a:t>
            </a:r>
          </a:p>
          <a:p>
            <a:pPr marL="514350" indent="-51435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rgbClr val="00B050"/>
                </a:solidFill>
              </a:rPr>
              <a:t>1.	Obtain </a:t>
            </a:r>
            <a:r>
              <a:rPr lang="en-US" dirty="0" smtClean="0">
                <a:solidFill>
                  <a:srgbClr val="00B050"/>
                </a:solidFill>
              </a:rPr>
              <a:t>a reference to the element.</a:t>
            </a:r>
          </a:p>
          <a:p>
            <a:pPr marL="514350" indent="-51435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rgbClr val="00B050"/>
                </a:solidFill>
              </a:rPr>
              <a:t>2.	Use </a:t>
            </a:r>
            <a:r>
              <a:rPr lang="en-US" dirty="0" smtClean="0">
                <a:solidFill>
                  <a:srgbClr val="00B050"/>
                </a:solidFill>
              </a:rPr>
              <a:t>it’s </a:t>
            </a:r>
            <a:r>
              <a:rPr lang="en-US" b="1" dirty="0" err="1" smtClean="0">
                <a:solidFill>
                  <a:srgbClr val="0070C0"/>
                </a:solidFill>
              </a:rPr>
              <a:t>innerHTML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property to change it’s HTML effect</a:t>
            </a:r>
          </a:p>
        </p:txBody>
      </p:sp>
    </p:spTree>
    <p:extLst>
      <p:ext uri="{BB962C8B-B14F-4D97-AF65-F5344CB8AC3E}">
        <p14:creationId xmlns:p14="http://schemas.microsoft.com/office/powerpoint/2010/main" xmlns="" val="382896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>
                <a:solidFill>
                  <a:srgbClr val="0070C0"/>
                </a:solidFill>
              </a:rPr>
              <a:t>What Is DOM ?</a:t>
            </a:r>
          </a:p>
          <a:p>
            <a:pPr>
              <a:buSzPct val="100000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0070C0"/>
                </a:solidFill>
              </a:rPr>
              <a:t>DOM Properties</a:t>
            </a:r>
          </a:p>
          <a:p>
            <a:pPr>
              <a:buSzPct val="100000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0070C0"/>
                </a:solidFill>
              </a:rPr>
              <a:t>DOM Methods</a:t>
            </a:r>
          </a:p>
          <a:p>
            <a:pPr>
              <a:buSzPct val="100000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SzPct val="100000"/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2143116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 CSS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To change an elements CSS style we need to do the following: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Obtain a reference to the element.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Use it’s </a:t>
            </a:r>
            <a:r>
              <a:rPr lang="en-US" b="1" dirty="0" smtClean="0">
                <a:solidFill>
                  <a:srgbClr val="FFC000"/>
                </a:solidFill>
              </a:rPr>
              <a:t>style</a:t>
            </a:r>
            <a:r>
              <a:rPr lang="en-US" b="1" dirty="0" smtClean="0">
                <a:solidFill>
                  <a:srgbClr val="002060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property to gain access to it’s CSS coding.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property itself has child properties for specific styles. Like:</a:t>
            </a:r>
          </a:p>
          <a:p>
            <a:pPr marL="514350" indent="-514350">
              <a:buAutoNum type="arabicPeriod"/>
            </a:pP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backgroundColor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</a:p>
          <a:p>
            <a:pPr marL="514350" indent="-514350">
              <a:buAutoNum type="arabicPeriod"/>
            </a:pP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borderColor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fontFamily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fontWeight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dirty="0" smtClean="0">
                <a:solidFill>
                  <a:schemeClr val="tx1"/>
                </a:solidFill>
              </a:rPr>
              <a:t>bold,bolder,lighter,normal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100to 900</a:t>
            </a:r>
          </a:p>
          <a:p>
            <a:pPr marL="514350" indent="-514350">
              <a:buAutoNum type="arabicPeriod"/>
            </a:pP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fontStyle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normal,italic,oblique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06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New Element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To create new HTML elements we use 3 steps:</a:t>
            </a:r>
          </a:p>
          <a:p>
            <a:pPr marL="514350" indent="-51435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chemeClr val="tx1"/>
                </a:solidFill>
              </a:rPr>
              <a:t>1.	Create </a:t>
            </a:r>
            <a:r>
              <a:rPr lang="en-US" dirty="0" smtClean="0">
                <a:solidFill>
                  <a:schemeClr val="tx1"/>
                </a:solidFill>
              </a:rPr>
              <a:t>a new element with </a:t>
            </a:r>
            <a:r>
              <a:rPr lang="en-US" b="1" dirty="0" err="1" smtClean="0">
                <a:solidFill>
                  <a:srgbClr val="00B050"/>
                </a:solidFill>
              </a:rPr>
              <a:t>createElement</a:t>
            </a:r>
            <a:r>
              <a:rPr lang="en-US" b="1" dirty="0" smtClean="0">
                <a:solidFill>
                  <a:srgbClr val="00B050"/>
                </a:solidFill>
              </a:rPr>
              <a:t>( )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marL="514350" indent="-51435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chemeClr val="tx1"/>
                </a:solidFill>
              </a:rPr>
              <a:t>2.	Create </a:t>
            </a:r>
            <a:r>
              <a:rPr lang="en-US" dirty="0" smtClean="0">
                <a:solidFill>
                  <a:schemeClr val="tx1"/>
                </a:solidFill>
              </a:rPr>
              <a:t>a new text node using </a:t>
            </a:r>
            <a:r>
              <a:rPr lang="en-US" b="1" dirty="0" err="1" smtClean="0">
                <a:solidFill>
                  <a:srgbClr val="00B050"/>
                </a:solidFill>
              </a:rPr>
              <a:t>createTextNode</a:t>
            </a:r>
            <a:r>
              <a:rPr lang="en-US" b="1" dirty="0" smtClean="0">
                <a:solidFill>
                  <a:srgbClr val="00B050"/>
                </a:solidFill>
              </a:rPr>
              <a:t>()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method.</a:t>
            </a:r>
          </a:p>
          <a:p>
            <a:pPr marL="514350" indent="-51435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chemeClr val="tx1"/>
                </a:solidFill>
              </a:rPr>
              <a:t>3.	Add </a:t>
            </a:r>
            <a:r>
              <a:rPr lang="en-US" dirty="0" smtClean="0">
                <a:solidFill>
                  <a:schemeClr val="tx1"/>
                </a:solidFill>
              </a:rPr>
              <a:t>the element to it’s container using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appendChild</a:t>
            </a:r>
            <a:r>
              <a:rPr lang="en-US" b="1" dirty="0" smtClean="0">
                <a:solidFill>
                  <a:srgbClr val="00B050"/>
                </a:solidFill>
              </a:rPr>
              <a:t>( )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method.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8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createTextNode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V/s </a:t>
            </a:r>
            <a:r>
              <a:rPr lang="en-US" sz="40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endParaRPr lang="en-IN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When we add a node using the method </a:t>
            </a:r>
            <a:r>
              <a:rPr lang="en-US" b="1" dirty="0" err="1" smtClean="0">
                <a:solidFill>
                  <a:srgbClr val="00B050"/>
                </a:solidFill>
              </a:rPr>
              <a:t>createTextNode</a:t>
            </a:r>
            <a:r>
              <a:rPr lang="en-US" b="1" dirty="0" smtClean="0">
                <a:solidFill>
                  <a:srgbClr val="00B050"/>
                </a:solidFill>
              </a:rPr>
              <a:t>( ) </a:t>
            </a:r>
            <a:r>
              <a:rPr lang="en-US" dirty="0" smtClean="0">
                <a:solidFill>
                  <a:schemeClr val="tx1"/>
                </a:solidFill>
              </a:rPr>
              <a:t>we cannot embed HTML code in it .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Otherwise </a:t>
            </a:r>
            <a:r>
              <a:rPr lang="en-US" dirty="0" smtClean="0">
                <a:solidFill>
                  <a:schemeClr val="tx1"/>
                </a:solidFill>
              </a:rPr>
              <a:t>it would be displayed as it is rather than getting interpreted.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To solve this we can use </a:t>
            </a:r>
            <a:r>
              <a:rPr lang="en-US" b="1" dirty="0" err="1" smtClean="0">
                <a:solidFill>
                  <a:srgbClr val="00B050"/>
                </a:solidFill>
              </a:rPr>
              <a:t>innerHTML</a:t>
            </a:r>
            <a:r>
              <a:rPr lang="en-US" dirty="0" smtClean="0">
                <a:solidFill>
                  <a:schemeClr val="tx1"/>
                </a:solidFill>
              </a:rPr>
              <a:t> property .</a:t>
            </a:r>
          </a:p>
        </p:txBody>
      </p:sp>
    </p:spTree>
    <p:extLst>
      <p:ext uri="{BB962C8B-B14F-4D97-AF65-F5344CB8AC3E}">
        <p14:creationId xmlns:p14="http://schemas.microsoft.com/office/powerpoint/2010/main" xmlns="" val="35551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Create an HTML page which on loading displays a button . As soon as the button is clicked there should appear an unordered list containing names of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xmlns="" val="28283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44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insertBefore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err="1" smtClean="0">
                <a:solidFill>
                  <a:srgbClr val="00B050"/>
                </a:solidFill>
              </a:rPr>
              <a:t>appendChild</a:t>
            </a:r>
            <a:r>
              <a:rPr lang="en-US" b="1" dirty="0" smtClean="0">
                <a:solidFill>
                  <a:srgbClr val="00B050"/>
                </a:solidFill>
              </a:rPr>
              <a:t>( ) </a:t>
            </a:r>
            <a:r>
              <a:rPr lang="en-US" dirty="0" smtClean="0">
                <a:solidFill>
                  <a:schemeClr val="tx1"/>
                </a:solidFill>
              </a:rPr>
              <a:t>method always adds the element at last of the parent element.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 smtClean="0">
                <a:solidFill>
                  <a:schemeClr val="tx1"/>
                </a:solidFill>
              </a:rPr>
              <a:t>case we want to set it in mid or on top we need to call the method </a:t>
            </a:r>
            <a:r>
              <a:rPr lang="en-US" b="1" dirty="0" err="1" smtClean="0">
                <a:solidFill>
                  <a:srgbClr val="00B050"/>
                </a:solidFill>
              </a:rPr>
              <a:t>insertBefore</a:t>
            </a:r>
            <a:r>
              <a:rPr lang="en-US" b="1" dirty="0" smtClean="0">
                <a:solidFill>
                  <a:srgbClr val="00B050"/>
                </a:solidFill>
              </a:rPr>
              <a:t>( )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 smtClean="0">
                <a:solidFill>
                  <a:schemeClr val="tx1"/>
                </a:solidFill>
              </a:rPr>
              <a:t>takes 2 arguments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tx1"/>
                </a:solidFill>
              </a:rPr>
              <a:t>1.	</a:t>
            </a:r>
            <a:r>
              <a:rPr lang="en-US" b="1" dirty="0" smtClean="0">
                <a:solidFill>
                  <a:schemeClr val="tx1"/>
                </a:solidFill>
              </a:rPr>
              <a:t>New </a:t>
            </a:r>
            <a:r>
              <a:rPr lang="en-US" b="1" dirty="0" smtClean="0">
                <a:solidFill>
                  <a:schemeClr val="tx1"/>
                </a:solidFill>
              </a:rPr>
              <a:t>element to be added.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tx1"/>
                </a:solidFill>
              </a:rPr>
              <a:t>2.	</a:t>
            </a:r>
            <a:r>
              <a:rPr lang="en-US" b="1" dirty="0" smtClean="0">
                <a:solidFill>
                  <a:schemeClr val="tx1"/>
                </a:solidFill>
              </a:rPr>
              <a:t>Element </a:t>
            </a:r>
            <a:r>
              <a:rPr lang="en-US" b="1" dirty="0" smtClean="0">
                <a:solidFill>
                  <a:schemeClr val="tx1"/>
                </a:solidFill>
              </a:rPr>
              <a:t>before which it is to be added.</a:t>
            </a:r>
          </a:p>
        </p:txBody>
      </p:sp>
    </p:spTree>
    <p:extLst>
      <p:ext uri="{BB962C8B-B14F-4D97-AF65-F5344CB8AC3E}">
        <p14:creationId xmlns:p14="http://schemas.microsoft.com/office/powerpoint/2010/main" xmlns="" val="1303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Create an HTML page which contains a list with 2 elements RED and BLUE and a button titled add color. The moment user clicks it the code should ask for a new element and an existing element. Then it should add the new element after the given existing element.</a:t>
            </a:r>
          </a:p>
        </p:txBody>
      </p:sp>
    </p:spTree>
    <p:extLst>
      <p:ext uri="{BB962C8B-B14F-4D97-AF65-F5344CB8AC3E}">
        <p14:creationId xmlns:p14="http://schemas.microsoft.com/office/powerpoint/2010/main" xmlns="" val="423054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Elements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To remove an  elements we use 3 steps:</a:t>
            </a:r>
          </a:p>
          <a:p>
            <a:pPr marL="514350" indent="-51435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chemeClr val="tx1"/>
                </a:solidFill>
              </a:rPr>
              <a:t>1.	Obtain </a:t>
            </a:r>
            <a:r>
              <a:rPr lang="en-US" dirty="0" smtClean="0">
                <a:solidFill>
                  <a:schemeClr val="tx1"/>
                </a:solidFill>
              </a:rPr>
              <a:t>a reference to the parent element of the element to remove.</a:t>
            </a:r>
          </a:p>
          <a:p>
            <a:pPr marL="514350" indent="-51435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chemeClr val="tx1"/>
                </a:solidFill>
              </a:rPr>
              <a:t>2.	Obtain </a:t>
            </a:r>
            <a:r>
              <a:rPr lang="en-US" dirty="0" smtClean="0">
                <a:solidFill>
                  <a:schemeClr val="tx1"/>
                </a:solidFill>
              </a:rPr>
              <a:t>a reference to the child element to remove.</a:t>
            </a:r>
          </a:p>
          <a:p>
            <a:pPr marL="514350" indent="-51435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chemeClr val="tx1"/>
                </a:solidFill>
              </a:rPr>
              <a:t>3.	Call </a:t>
            </a:r>
            <a:r>
              <a:rPr lang="en-US" dirty="0" smtClean="0">
                <a:solidFill>
                  <a:schemeClr val="tx1"/>
                </a:solidFill>
              </a:rPr>
              <a:t>the method </a:t>
            </a:r>
            <a:r>
              <a:rPr lang="en-US" b="1" dirty="0" err="1" smtClean="0">
                <a:solidFill>
                  <a:srgbClr val="00B050"/>
                </a:solidFill>
              </a:rPr>
              <a:t>removeChild</a:t>
            </a:r>
            <a:r>
              <a:rPr lang="en-US" b="1" dirty="0" smtClean="0">
                <a:solidFill>
                  <a:srgbClr val="00B050"/>
                </a:solidFill>
              </a:rPr>
              <a:t>( ) </a:t>
            </a:r>
            <a:r>
              <a:rPr lang="en-US" dirty="0" smtClean="0">
                <a:solidFill>
                  <a:schemeClr val="tx1"/>
                </a:solidFill>
              </a:rPr>
              <a:t>on parent element passing it child element to remove.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22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End Of Lecture </a:t>
            </a:r>
            <a:endParaRPr lang="en-IN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3714752"/>
            <a:ext cx="8858312" cy="3046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What Is </a:t>
            </a:r>
            <a:r>
              <a:rPr lang="en-US" sz="2400" b="1" dirty="0" smtClean="0">
                <a:solidFill>
                  <a:srgbClr val="0070C0"/>
                </a:solidFill>
              </a:rPr>
              <a:t>Event Handling?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Event Categories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Working With </a:t>
            </a:r>
            <a:r>
              <a:rPr lang="en-US" sz="2400" b="1" dirty="0" err="1" smtClean="0">
                <a:solidFill>
                  <a:srgbClr val="0070C0"/>
                </a:solidFill>
              </a:rPr>
              <a:t>MouseEvents</a:t>
            </a:r>
            <a:r>
              <a:rPr lang="en-US" sz="2400" b="1" dirty="0" smtClean="0">
                <a:solidFill>
                  <a:srgbClr val="0070C0"/>
                </a:solidFill>
              </a:rPr>
              <a:t>, </a:t>
            </a:r>
            <a:r>
              <a:rPr lang="en-US" sz="2400" b="1" dirty="0" err="1" smtClean="0">
                <a:solidFill>
                  <a:srgbClr val="0070C0"/>
                </a:solidFill>
              </a:rPr>
              <a:t>KeyEvents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Using “this”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Introduction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IN" dirty="0" smtClean="0"/>
              <a:t> </a:t>
            </a:r>
            <a:r>
              <a:rPr lang="en-IN" dirty="0" err="1" smtClean="0"/>
              <a:t>Javascript</a:t>
            </a:r>
            <a:r>
              <a:rPr lang="en-IN" dirty="0" smtClean="0"/>
              <a:t> </a:t>
            </a:r>
            <a:r>
              <a:rPr lang="en-IN" dirty="0"/>
              <a:t>is mostly used to provide a means for </a:t>
            </a:r>
            <a:r>
              <a:rPr lang="en-IN" dirty="0" smtClean="0"/>
              <a:t>our </a:t>
            </a:r>
            <a:r>
              <a:rPr lang="en-IN" dirty="0"/>
              <a:t>visitors to interact with </a:t>
            </a:r>
            <a:r>
              <a:rPr lang="en-IN" dirty="0" smtClean="0"/>
              <a:t>our </a:t>
            </a:r>
            <a:r>
              <a:rPr lang="en-IN" dirty="0"/>
              <a:t>web page</a:t>
            </a:r>
            <a:r>
              <a:rPr lang="en-IN" dirty="0" smtClean="0"/>
              <a:t>.</a:t>
            </a:r>
          </a:p>
          <a:p>
            <a:pPr lvl="0"/>
            <a:r>
              <a:rPr lang="en-IN" dirty="0" smtClean="0"/>
              <a:t> </a:t>
            </a:r>
            <a:r>
              <a:rPr lang="en-IN" dirty="0"/>
              <a:t>In order to be able to do this we need to have some means by which our </a:t>
            </a:r>
            <a:r>
              <a:rPr lang="en-IN" dirty="0" smtClean="0"/>
              <a:t>JavaScript </a:t>
            </a:r>
            <a:r>
              <a:rPr lang="en-IN" dirty="0"/>
              <a:t>program can access the component parts of the web page. </a:t>
            </a:r>
            <a:endParaRPr lang="en-IN" dirty="0" smtClean="0"/>
          </a:p>
          <a:p>
            <a:pPr lvl="0"/>
            <a:endParaRPr lang="en-IN" b="1" dirty="0" smtClean="0">
              <a:solidFill>
                <a:srgbClr val="0070C0"/>
              </a:solidFill>
            </a:endParaRPr>
          </a:p>
          <a:p>
            <a:pPr lvl="0"/>
            <a:r>
              <a:rPr lang="en-IN" b="1" dirty="0" smtClean="0">
                <a:solidFill>
                  <a:srgbClr val="0070C0"/>
                </a:solidFill>
              </a:rPr>
              <a:t>This </a:t>
            </a:r>
            <a:r>
              <a:rPr lang="en-IN" b="1" dirty="0" smtClean="0">
                <a:solidFill>
                  <a:srgbClr val="0070C0"/>
                </a:solidFill>
              </a:rPr>
              <a:t>is done using DOM ( </a:t>
            </a:r>
            <a:r>
              <a:rPr lang="en-IN" b="1" dirty="0">
                <a:solidFill>
                  <a:srgbClr val="00B050"/>
                </a:solidFill>
              </a:rPr>
              <a:t>Document Object </a:t>
            </a:r>
            <a:r>
              <a:rPr lang="en-IN" b="1" dirty="0" smtClean="0">
                <a:solidFill>
                  <a:srgbClr val="00B050"/>
                </a:solidFill>
              </a:rPr>
              <a:t>Model</a:t>
            </a:r>
            <a:r>
              <a:rPr lang="en-IN" b="1" dirty="0" smtClean="0">
                <a:solidFill>
                  <a:srgbClr val="0070C0"/>
                </a:solidFill>
              </a:rPr>
              <a:t>)</a:t>
            </a:r>
            <a:endParaRPr lang="en-US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0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DOM ?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b="0" i="0" u="none" strike="noStrike" baseline="0" dirty="0" smtClean="0"/>
              <a:t>When a Web browser loads an HTML file, it displays the contents of that file on the screen.</a:t>
            </a:r>
          </a:p>
          <a:p>
            <a:endParaRPr lang="en-IN" b="0" i="0" u="none" strike="noStrike" baseline="0" dirty="0" smtClean="0"/>
          </a:p>
          <a:p>
            <a:r>
              <a:rPr lang="en-IN" b="0" i="0" u="none" strike="noStrike" baseline="0" dirty="0" smtClean="0"/>
              <a:t> </a:t>
            </a:r>
            <a:r>
              <a:rPr lang="en-IN" b="0" i="0" u="none" strike="noStrike" baseline="0" dirty="0" smtClean="0"/>
              <a:t>But that’s not all the Web browser does with the tags, attributes, and contents of the file: it also creates and memorizes a “model” of that page’s HTML. </a:t>
            </a:r>
          </a:p>
          <a:p>
            <a:endParaRPr lang="en-IN" b="0" i="0" u="none" strike="noStrike" baseline="0" dirty="0" smtClean="0"/>
          </a:p>
          <a:p>
            <a:r>
              <a:rPr lang="en-IN" b="0" i="0" u="none" strike="noStrike" baseline="0" dirty="0" smtClean="0"/>
              <a:t>In </a:t>
            </a:r>
            <a:r>
              <a:rPr lang="en-IN" b="0" i="0" u="none" strike="noStrike" baseline="0" dirty="0" smtClean="0"/>
              <a:t>other words, the Web browser remembers the HTML tags, their attributes, and the order in which they appear in the file—this representation of the page is called the </a:t>
            </a:r>
            <a:r>
              <a:rPr lang="en-IN" b="1" i="1" u="none" strike="noStrike" baseline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Model</a:t>
            </a:r>
            <a:r>
              <a:rPr lang="en-IN" b="0" i="0" u="none" strike="noStrike" baseline="0" dirty="0" smtClean="0">
                <a:solidFill>
                  <a:schemeClr val="tx1"/>
                </a:solidFill>
              </a:rPr>
              <a:t>,</a:t>
            </a:r>
            <a:r>
              <a:rPr lang="en-IN" b="0" i="0" u="none" strike="noStrike" baseline="0" dirty="0" smtClean="0">
                <a:solidFill>
                  <a:srgbClr val="FFC000"/>
                </a:solidFill>
              </a:rPr>
              <a:t> </a:t>
            </a:r>
            <a:r>
              <a:rPr lang="en-IN" b="0" i="0" u="none" strike="noStrike" baseline="0" dirty="0" smtClean="0">
                <a:solidFill>
                  <a:schemeClr val="tx1"/>
                </a:solidFill>
              </a:rPr>
              <a:t>or </a:t>
            </a:r>
            <a:r>
              <a:rPr lang="en-IN" b="1" i="1" u="none" strike="noStrike" baseline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r>
              <a:rPr lang="en-IN" b="0" i="0" u="none" strike="noStrike" baseline="0" dirty="0" smtClean="0"/>
              <a:t> in short</a:t>
            </a: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667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Example(Human View)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428736"/>
            <a:ext cx="8715436" cy="521497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&lt;head&gt;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&lt;title&gt;An Example XHTML Document&lt;/title&gt;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&lt;link </a:t>
            </a:r>
            <a:r>
              <a:rPr lang="en-IN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IN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stylesheet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en-IN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="style.css" type="text/</a:t>
            </a:r>
            <a:r>
              <a:rPr lang="en-IN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/&gt;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&lt;/head&gt;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&lt;body&gt;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&lt;p&gt;This is an example paragraph.&lt;/p&gt;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&lt;p&gt;This is an example paragraph with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&lt;a </a:t>
            </a:r>
            <a:r>
              <a:rPr lang="en-IN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="stuff.html"&gt;a hyperlink&lt;/a&gt; inside of it!&lt;/p&gt;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&lt;p&gt;And here's one with&lt;</a:t>
            </a:r>
            <a:r>
              <a:rPr lang="en-IN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/&gt;a line break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and an &lt;</a:t>
            </a:r>
            <a:r>
              <a:rPr lang="en-IN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="image.jpg" alt="image"&gt;.&lt;/p&gt;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&lt;/body&gt;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&lt;/html&gt;</a:t>
            </a: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55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View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211" y="1484784"/>
            <a:ext cx="8696741" cy="487317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297499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Explanation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In the HTML DOM, everything is a </a:t>
            </a:r>
            <a:r>
              <a:rPr lang="en-IN" dirty="0" smtClean="0"/>
              <a:t>node.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The entire document is a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/>
              <a:t>node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Every </a:t>
            </a:r>
            <a:r>
              <a:rPr lang="en-IN" dirty="0"/>
              <a:t>HTML element is an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r>
              <a:rPr lang="en-IN" dirty="0"/>
              <a:t> node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text inside HTML elements are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/>
              <a:t>nodes</a:t>
            </a:r>
          </a:p>
          <a:p>
            <a:endParaRPr lang="en-IN" dirty="0" smtClean="0"/>
          </a:p>
          <a:p>
            <a:r>
              <a:rPr lang="en-IN" dirty="0" smtClean="0"/>
              <a:t>Every </a:t>
            </a:r>
            <a:r>
              <a:rPr lang="en-IN" dirty="0"/>
              <a:t>HTML attribute is an 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smtClean="0"/>
              <a:t>node</a:t>
            </a:r>
          </a:p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460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Can Be Done With DOM ?</a:t>
            </a:r>
            <a:endParaRPr lang="en-IN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With </a:t>
            </a:r>
            <a:r>
              <a:rPr lang="en-IN" dirty="0" smtClean="0"/>
              <a:t>DOM , a programmer  </a:t>
            </a:r>
            <a:r>
              <a:rPr lang="en-IN" dirty="0"/>
              <a:t>gets all the power </a:t>
            </a:r>
            <a:r>
              <a:rPr lang="en-IN" dirty="0" smtClean="0"/>
              <a:t>he </a:t>
            </a:r>
            <a:r>
              <a:rPr lang="en-IN" dirty="0"/>
              <a:t>needs to create dynamic HTML</a:t>
            </a:r>
            <a:r>
              <a:rPr lang="en-IN" dirty="0" smtClean="0"/>
              <a:t>:</a:t>
            </a:r>
            <a:endParaRPr lang="en-IN" dirty="0"/>
          </a:p>
          <a:p>
            <a:r>
              <a:rPr lang="en-IN" dirty="0" smtClean="0">
                <a:solidFill>
                  <a:srgbClr val="C00000"/>
                </a:solidFill>
              </a:rPr>
              <a:t>Using DOM we can </a:t>
            </a:r>
            <a:r>
              <a:rPr lang="en-IN" dirty="0">
                <a:solidFill>
                  <a:srgbClr val="C00000"/>
                </a:solidFill>
              </a:rPr>
              <a:t>can change all the HTML elements in the page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Using DOM we can </a:t>
            </a:r>
            <a:r>
              <a:rPr lang="en-IN" dirty="0" err="1" smtClean="0">
                <a:solidFill>
                  <a:srgbClr val="00B050"/>
                </a:solidFill>
              </a:rPr>
              <a:t>can</a:t>
            </a:r>
            <a:r>
              <a:rPr lang="en-IN" dirty="0" smtClean="0">
                <a:solidFill>
                  <a:srgbClr val="00B050"/>
                </a:solidFill>
              </a:rPr>
              <a:t> change  </a:t>
            </a:r>
            <a:r>
              <a:rPr lang="en-IN" dirty="0">
                <a:solidFill>
                  <a:srgbClr val="00B050"/>
                </a:solidFill>
              </a:rPr>
              <a:t>all the HTML attributes in the page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Using DOM we can </a:t>
            </a:r>
            <a:r>
              <a:rPr lang="en-IN" dirty="0" err="1" smtClean="0">
                <a:solidFill>
                  <a:srgbClr val="0070C0"/>
                </a:solidFill>
              </a:rPr>
              <a:t>can</a:t>
            </a:r>
            <a:r>
              <a:rPr lang="en-IN" dirty="0" smtClean="0">
                <a:solidFill>
                  <a:srgbClr val="0070C0"/>
                </a:solidFill>
              </a:rPr>
              <a:t> change all </a:t>
            </a:r>
            <a:r>
              <a:rPr lang="en-IN" dirty="0">
                <a:solidFill>
                  <a:srgbClr val="0070C0"/>
                </a:solidFill>
              </a:rPr>
              <a:t>the CSS styles in the page</a:t>
            </a:r>
          </a:p>
          <a:p>
            <a:r>
              <a:rPr lang="en-IN" dirty="0" smtClean="0">
                <a:solidFill>
                  <a:srgbClr val="FFC000"/>
                </a:solidFill>
              </a:rPr>
              <a:t>Using DOM we can </a:t>
            </a:r>
            <a:r>
              <a:rPr lang="en-IN" dirty="0" err="1" smtClean="0">
                <a:solidFill>
                  <a:srgbClr val="FFC000"/>
                </a:solidFill>
              </a:rPr>
              <a:t>can</a:t>
            </a:r>
            <a:r>
              <a:rPr lang="en-IN" dirty="0" smtClean="0">
                <a:solidFill>
                  <a:srgbClr val="FFC000"/>
                </a:solidFill>
              </a:rPr>
              <a:t> react </a:t>
            </a:r>
            <a:r>
              <a:rPr lang="en-IN" dirty="0">
                <a:solidFill>
                  <a:srgbClr val="FFC000"/>
                </a:solidFill>
              </a:rPr>
              <a:t>to all the events in the </a:t>
            </a:r>
            <a:r>
              <a:rPr lang="en-IN" dirty="0" smtClean="0">
                <a:solidFill>
                  <a:srgbClr val="FFC000"/>
                </a:solidFill>
              </a:rPr>
              <a:t>page</a:t>
            </a:r>
            <a:endParaRPr 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449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Properties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	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childNodes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an array of all the children of the specified node.</a:t>
            </a:r>
          </a:p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firstChild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first child node</a:t>
            </a:r>
          </a:p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lastChild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last child node</a:t>
            </a:r>
          </a:p>
        </p:txBody>
      </p:sp>
    </p:spTree>
    <p:extLst>
      <p:ext uri="{BB962C8B-B14F-4D97-AF65-F5344CB8AC3E}">
        <p14:creationId xmlns:p14="http://schemas.microsoft.com/office/powerpoint/2010/main" xmlns="" val="386842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7465</TotalTime>
  <Words>750</Words>
  <Application>Microsoft Office PowerPoint</Application>
  <PresentationFormat>On-screen Show (4:3)</PresentationFormat>
  <Paragraphs>205</Paragraphs>
  <Slides>27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Civic</vt:lpstr>
      <vt:lpstr>Slide 1</vt:lpstr>
      <vt:lpstr>Today’s Agenda</vt:lpstr>
      <vt:lpstr>DOM Introduction</vt:lpstr>
      <vt:lpstr>What Is DOM ?</vt:lpstr>
      <vt:lpstr>Example(Human View)</vt:lpstr>
      <vt:lpstr>Browser View</vt:lpstr>
      <vt:lpstr>Explanation</vt:lpstr>
      <vt:lpstr>What Can Be Done With DOM ?</vt:lpstr>
      <vt:lpstr>DOM Properties</vt:lpstr>
      <vt:lpstr>DOM Properties</vt:lpstr>
      <vt:lpstr>DOM Properties</vt:lpstr>
      <vt:lpstr>DOM Properties</vt:lpstr>
      <vt:lpstr>DOM Properties DrawBacks</vt:lpstr>
      <vt:lpstr>DOM Selection Methods</vt:lpstr>
      <vt:lpstr>DOM Selection Methods</vt:lpstr>
      <vt:lpstr>DOM Selection Methods</vt:lpstr>
      <vt:lpstr>Setting/Getting Text Node Value</vt:lpstr>
      <vt:lpstr>DOM Modification Methods</vt:lpstr>
      <vt:lpstr>Changing HTML</vt:lpstr>
      <vt:lpstr>Changing  CSS</vt:lpstr>
      <vt:lpstr>Creating New Element</vt:lpstr>
      <vt:lpstr>createTextNode V/s innerHTML</vt:lpstr>
      <vt:lpstr>PROGRAM</vt:lpstr>
      <vt:lpstr>Using insertBefore()</vt:lpstr>
      <vt:lpstr>PROGRAM</vt:lpstr>
      <vt:lpstr>Removing Elements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Windows8</cp:lastModifiedBy>
  <cp:revision>627</cp:revision>
  <dcterms:created xsi:type="dcterms:W3CDTF">2016-02-04T12:02:26Z</dcterms:created>
  <dcterms:modified xsi:type="dcterms:W3CDTF">2016-08-11T05:31:02Z</dcterms:modified>
</cp:coreProperties>
</file>