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1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8/16/2016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select</a:t>
            </a:r>
            <a:r>
              <a:rPr lang="en-IN" dirty="0"/>
              <a:t> – This event is fired when text within a </a:t>
            </a:r>
            <a:r>
              <a:rPr lang="en-IN" dirty="0" err="1"/>
              <a:t>textfield</a:t>
            </a:r>
            <a:r>
              <a:rPr lang="en-IN" dirty="0"/>
              <a:t> (input, </a:t>
            </a:r>
            <a:r>
              <a:rPr lang="en-IN" dirty="0" err="1"/>
              <a:t>textarea</a:t>
            </a:r>
            <a:r>
              <a:rPr lang="en-IN" dirty="0"/>
              <a:t> etc.) is selected.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change</a:t>
            </a:r>
            <a:r>
              <a:rPr lang="en-IN" dirty="0"/>
              <a:t> – This event is fired when a control </a:t>
            </a:r>
            <a:r>
              <a:rPr lang="en-IN" dirty="0" smtClean="0"/>
              <a:t>  loses </a:t>
            </a:r>
            <a:r>
              <a:rPr lang="en-IN" dirty="0"/>
              <a:t>the input focus and/or the value has been modified since gaining focus.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submit</a:t>
            </a:r>
            <a:r>
              <a:rPr lang="en-IN" dirty="0" smtClean="0"/>
              <a:t>– </a:t>
            </a:r>
            <a:r>
              <a:rPr lang="en-IN" dirty="0"/>
              <a:t>This event is fired when a form is submitted.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reset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– This event is fired when a form is reset.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focus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– This event is fired when an element receives focus, usually from a pointing device.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blur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– This event is fired when an element loses focus, usually from a pointing device.</a:t>
            </a:r>
          </a:p>
          <a:p>
            <a:pPr marL="0" indent="0" fontAlgn="base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Events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87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load</a:t>
            </a:r>
            <a:r>
              <a:rPr lang="en-IN" dirty="0"/>
              <a:t> – This event is fired when the user agent finished loading all content within a document, including content, images, frames and objects. 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resize</a:t>
            </a:r>
            <a:r>
              <a:rPr lang="en-IN" dirty="0" smtClean="0"/>
              <a:t>– </a:t>
            </a:r>
            <a:r>
              <a:rPr lang="en-IN" dirty="0"/>
              <a:t>This event is fired when the document view is resized. (i.e. when the browser is resized.)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scroll</a:t>
            </a:r>
            <a:r>
              <a:rPr lang="en-IN" dirty="0"/>
              <a:t> – This event is fired when the document is scrolled.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unload</a:t>
            </a:r>
            <a:r>
              <a:rPr lang="en-IN" dirty="0">
                <a:solidFill>
                  <a:srgbClr val="002060"/>
                </a:solidFill>
              </a:rPr>
              <a:t> </a:t>
            </a:r>
            <a:r>
              <a:rPr lang="en-IN" dirty="0"/>
              <a:t>– This event is fired when the user agent removes all content from a window or frame, i.e. when you leave a page.</a:t>
            </a:r>
          </a:p>
          <a:p>
            <a:pPr marL="0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01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The prime requirement of event handling code is attaching it with some event.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There </a:t>
            </a:r>
            <a:r>
              <a:rPr lang="en-US" dirty="0" smtClean="0"/>
              <a:t>are several ways of doing this:</a:t>
            </a:r>
          </a:p>
          <a:p>
            <a:pPr marL="514350" indent="-514350" fontAlgn="base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Using HTML attributes</a:t>
            </a:r>
          </a:p>
          <a:p>
            <a:pPr marL="514350" indent="-514350" fontAlgn="base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Using DOM </a:t>
            </a: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en-US" b="1" dirty="0" smtClean="0">
                <a:solidFill>
                  <a:srgbClr val="7030A0"/>
                </a:solidFill>
              </a:rPr>
              <a:t>vent Handler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Events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32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In this approach the event handling code is assigned to an attribute of the HTML tags.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 smtClean="0"/>
              <a:t>example if the event is associated with a </a:t>
            </a:r>
            <a:r>
              <a:rPr lang="en-US" b="1" dirty="0" smtClean="0">
                <a:solidFill>
                  <a:srgbClr val="7030A0"/>
                </a:solidFill>
              </a:rPr>
              <a:t>&lt;form&gt; </a:t>
            </a:r>
            <a:r>
              <a:rPr lang="en-US" dirty="0" smtClean="0"/>
              <a:t>then it will be assigned to the attribute of the </a:t>
            </a:r>
            <a:r>
              <a:rPr lang="en-US" b="1" dirty="0" smtClean="0">
                <a:solidFill>
                  <a:srgbClr val="7030A0"/>
                </a:solidFill>
              </a:rPr>
              <a:t>&lt;form&gt; </a:t>
            </a:r>
            <a:r>
              <a:rPr lang="en-US" dirty="0" smtClean="0"/>
              <a:t>tag and if it is associated with </a:t>
            </a:r>
            <a:r>
              <a:rPr lang="en-US" b="1" dirty="0" smtClean="0">
                <a:solidFill>
                  <a:srgbClr val="7030A0"/>
                </a:solidFill>
              </a:rPr>
              <a:t>&lt;a&gt;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then it is assigned to the  attribute of </a:t>
            </a:r>
            <a:r>
              <a:rPr lang="en-US" b="1" dirty="0" smtClean="0">
                <a:solidFill>
                  <a:srgbClr val="7030A0"/>
                </a:solidFill>
              </a:rPr>
              <a:t>&lt;a&gt;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tag.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This </a:t>
            </a:r>
            <a:r>
              <a:rPr lang="en-US" dirty="0" smtClean="0"/>
              <a:t>attribute is the word </a:t>
            </a:r>
            <a:r>
              <a:rPr lang="en-US" b="1" dirty="0" smtClean="0">
                <a:solidFill>
                  <a:srgbClr val="7030A0"/>
                </a:solidFill>
              </a:rPr>
              <a:t>“on” </a:t>
            </a:r>
            <a:r>
              <a:rPr lang="en-US" dirty="0" smtClean="0"/>
              <a:t>followed by the name of the event.</a:t>
            </a:r>
          </a:p>
          <a:p>
            <a:pPr marL="0" indent="0" fontAlgn="base">
              <a:buNone/>
            </a:pPr>
            <a:r>
              <a:rPr lang="en-US" dirty="0" smtClean="0"/>
              <a:t>For example: </a:t>
            </a:r>
            <a:r>
              <a:rPr lang="en-US" b="1" dirty="0" err="1" smtClean="0">
                <a:solidFill>
                  <a:srgbClr val="7030A0"/>
                </a:solidFill>
              </a:rPr>
              <a:t>onclick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</a:rPr>
              <a:t>onmouseover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</a:rPr>
              <a:t>onkeypress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en-IN" sz="4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27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dirty="0" smtClean="0">
                <a:solidFill>
                  <a:schemeClr val="tx1"/>
                </a:solidFill>
              </a:rPr>
              <a:t>For example, to process a </a:t>
            </a:r>
            <a:r>
              <a:rPr lang="en-IN" b="1" dirty="0" smtClean="0">
                <a:solidFill>
                  <a:srgbClr val="7030A0"/>
                </a:solidFill>
              </a:rPr>
              <a:t>click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event on the input button, it is possible to assign an </a:t>
            </a:r>
            <a:r>
              <a:rPr lang="en-IN" b="1" dirty="0" err="1" smtClean="0">
                <a:solidFill>
                  <a:srgbClr val="7030A0"/>
                </a:solidFill>
              </a:rPr>
              <a:t>onclick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handler like this:</a:t>
            </a:r>
          </a:p>
          <a:p>
            <a:pPr marL="0" indent="0"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id="b1"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type=“button” value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="Click me" </a:t>
            </a:r>
            <a:r>
              <a:rPr lang="en-IN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="alert('Thanks!');" </a:t>
            </a:r>
            <a:r>
              <a:rPr lang="en-I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I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4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28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dirty="0" smtClean="0">
                <a:solidFill>
                  <a:schemeClr val="tx1"/>
                </a:solidFill>
              </a:rPr>
              <a:t>Html event attribute allows us to write multiple JavaScript statements against an event.</a:t>
            </a: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do this we have to separate  them with a semicolon.</a:t>
            </a:r>
          </a:p>
          <a:p>
            <a:pPr marL="0" indent="0" fontAlgn="base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Multiple Statements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03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solidFill>
                  <a:schemeClr val="tx1"/>
                </a:solidFill>
              </a:rPr>
              <a:t>If number of statements against an event are large then we can group them inside a function and call the function via attribute.</a:t>
            </a:r>
          </a:p>
          <a:p>
            <a:pPr marL="0" indent="0" fontAlgn="base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JavaScript</a:t>
            </a:r>
          </a:p>
          <a:p>
            <a:pPr marL="0" indent="0" fontAlgn="base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function &lt;name&gt;(arguments)</a:t>
            </a:r>
          </a:p>
          <a:p>
            <a:pPr marL="0" indent="0" fontAlgn="base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//some code</a:t>
            </a:r>
          </a:p>
          <a:p>
            <a:pPr marL="0" indent="0" fontAlgn="base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}</a:t>
            </a:r>
          </a:p>
          <a:p>
            <a:pPr marL="0" indent="0" fontAlgn="base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HTML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&lt;tag   attribute=“</a:t>
            </a:r>
            <a:r>
              <a:rPr lang="en-US" b="1" i="1" dirty="0" err="1" smtClean="0">
                <a:solidFill>
                  <a:srgbClr val="00B050"/>
                </a:solidFill>
              </a:rPr>
              <a:t>function_name</a:t>
            </a:r>
            <a:r>
              <a:rPr lang="en-US" b="1" i="1" dirty="0" smtClean="0">
                <a:solidFill>
                  <a:srgbClr val="00B050"/>
                </a:solidFill>
              </a:rPr>
              <a:t>( );” &gt;</a:t>
            </a:r>
          </a:p>
          <a:p>
            <a:pPr marL="0" indent="0" fontAlgn="base">
              <a:buNone/>
            </a:pPr>
            <a:endParaRPr lang="en-IN" b="1" i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Function For Event Handling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3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In the previous code we had to write 2 functions because the function had to run on different div elements.</a:t>
            </a:r>
          </a:p>
          <a:p>
            <a:pPr marL="0" indent="0" fontAlgn="base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 smtClean="0">
                <a:solidFill>
                  <a:schemeClr val="tx1"/>
                </a:solidFill>
              </a:rPr>
              <a:t>we can use a single function also by making use of “</a:t>
            </a:r>
            <a:r>
              <a:rPr lang="en-US" b="1" dirty="0" smtClean="0">
                <a:solidFill>
                  <a:srgbClr val="7030A0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” as argument.</a:t>
            </a:r>
          </a:p>
          <a:p>
            <a:pPr marL="0" indent="0" fontAlgn="base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IN" b="1" dirty="0" smtClean="0">
                <a:solidFill>
                  <a:srgbClr val="7030A0"/>
                </a:solidFill>
              </a:rPr>
              <a:t>Inside </a:t>
            </a:r>
            <a:r>
              <a:rPr lang="en-IN" b="1" dirty="0">
                <a:solidFill>
                  <a:srgbClr val="7030A0"/>
                </a:solidFill>
              </a:rPr>
              <a:t>an event handler, this references the current element.</a:t>
            </a:r>
            <a:r>
              <a:rPr lang="en-IN" dirty="0">
                <a:solidFill>
                  <a:srgbClr val="7030A0"/>
                </a:solidFill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“this”</a:t>
            </a:r>
            <a:endParaRPr lang="en-IN" sz="4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92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Some html elements have some predefined default </a:t>
            </a: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&lt;a&gt;</a:t>
            </a:r>
            <a:r>
              <a:rPr lang="en-US" dirty="0" smtClean="0">
                <a:solidFill>
                  <a:schemeClr val="tx1"/>
                </a:solidFill>
              </a:rPr>
              <a:t> tag has the default </a:t>
            </a: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r>
              <a:rPr lang="en-US" dirty="0" smtClean="0">
                <a:solidFill>
                  <a:schemeClr val="tx1"/>
                </a:solidFill>
              </a:rPr>
              <a:t> of navigating to a different page.</a:t>
            </a:r>
          </a:p>
          <a:p>
            <a:pPr marL="0" indent="0" fontAlgn="base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smtClean="0">
                <a:solidFill>
                  <a:schemeClr val="tx1"/>
                </a:solidFill>
              </a:rPr>
              <a:t>example: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7030A0"/>
                </a:solidFill>
              </a:rPr>
              <a:t>&lt;a </a:t>
            </a:r>
            <a:r>
              <a:rPr lang="en-US" dirty="0" err="1" smtClean="0">
                <a:solidFill>
                  <a:srgbClr val="7030A0"/>
                </a:solidFill>
              </a:rPr>
              <a:t>href</a:t>
            </a:r>
            <a:r>
              <a:rPr lang="en-US" dirty="0" smtClean="0">
                <a:solidFill>
                  <a:srgbClr val="7030A0"/>
                </a:solidFill>
              </a:rPr>
              <a:t>=“http://www.google.com”&gt;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onclick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err="1" smtClean="0">
                <a:solidFill>
                  <a:srgbClr val="7030A0"/>
                </a:solidFill>
              </a:rPr>
              <a:t>changeColor</a:t>
            </a:r>
            <a:r>
              <a:rPr lang="en-US" dirty="0" smtClean="0">
                <a:solidFill>
                  <a:srgbClr val="7030A0"/>
                </a:solidFill>
              </a:rPr>
              <a:t>(this)”&gt;Click Me&lt;/a&gt;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33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In this case when </a:t>
            </a:r>
            <a:r>
              <a:rPr lang="en-US" b="1" dirty="0" smtClean="0">
                <a:solidFill>
                  <a:srgbClr val="7030A0"/>
                </a:solidFill>
              </a:rPr>
              <a:t>&lt;a&gt;</a:t>
            </a:r>
            <a:r>
              <a:rPr lang="en-US" dirty="0" smtClean="0">
                <a:solidFill>
                  <a:schemeClr val="tx1"/>
                </a:solidFill>
              </a:rPr>
              <a:t> is clicked browser does the following: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It executes </a:t>
            </a:r>
            <a:r>
              <a:rPr lang="en-US" b="1" dirty="0" err="1" smtClean="0">
                <a:solidFill>
                  <a:srgbClr val="7030A0"/>
                </a:solidFill>
              </a:rPr>
              <a:t>changeColor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  <a:r>
              <a:rPr lang="en-US" dirty="0" smtClean="0">
                <a:solidFill>
                  <a:srgbClr val="7030A0"/>
                </a:solidFill>
              </a:rPr>
              <a:t>function.</a:t>
            </a:r>
          </a:p>
          <a:p>
            <a:pPr marL="514350" indent="-514350" fontAlgn="base"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 fontAlgn="base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color of </a:t>
            </a:r>
            <a:r>
              <a:rPr lang="en-US" b="1" dirty="0" smtClean="0">
                <a:solidFill>
                  <a:srgbClr val="00B050"/>
                </a:solidFill>
              </a:rPr>
              <a:t>&lt;a&gt;</a:t>
            </a:r>
            <a:r>
              <a:rPr lang="en-US" dirty="0" smtClean="0">
                <a:solidFill>
                  <a:srgbClr val="00B050"/>
                </a:solidFill>
              </a:rPr>
              <a:t> changes to red.</a:t>
            </a:r>
          </a:p>
          <a:p>
            <a:pPr marL="514350" indent="-514350" fontAlgn="base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 fontAlgn="base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 smtClean="0">
                <a:solidFill>
                  <a:srgbClr val="FF0000"/>
                </a:solidFill>
              </a:rPr>
              <a:t>alert box appears and browser stays on the page until OK is pressed.</a:t>
            </a:r>
          </a:p>
          <a:p>
            <a:pPr marL="514350" indent="-514350" fontAlgn="base"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pPr marL="514350" indent="-514350" fontAlgn="base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smtClean="0">
                <a:solidFill>
                  <a:srgbClr val="0070C0"/>
                </a:solidFill>
              </a:rPr>
              <a:t>browser navigates to the new page when OK is clicked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74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What Is </a:t>
            </a:r>
            <a:r>
              <a:rPr lang="en-US" sz="2400" b="1" dirty="0" smtClean="0">
                <a:solidFill>
                  <a:srgbClr val="0070C0"/>
                </a:solidFill>
              </a:rPr>
              <a:t>Event </a:t>
            </a:r>
            <a:r>
              <a:rPr lang="en-US" sz="2400" b="1" dirty="0" smtClean="0">
                <a:solidFill>
                  <a:srgbClr val="0070C0"/>
                </a:solidFill>
              </a:rPr>
              <a:t>?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Event Categories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Keyboard And </a:t>
            </a:r>
            <a:r>
              <a:rPr lang="en-US" sz="2400" b="1" dirty="0" err="1" smtClean="0">
                <a:solidFill>
                  <a:srgbClr val="0070C0"/>
                </a:solidFill>
              </a:rPr>
              <a:t>MouseEvents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Using “this”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If we want to cancel step 4 then we’ll have to ensure that the event handler must return “false”.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This can be done in 2 ways:</a:t>
            </a:r>
          </a:p>
          <a:p>
            <a:pPr marL="0" indent="0" fontAlgn="base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Write a </a:t>
            </a:r>
            <a:r>
              <a:rPr lang="en-US" b="1" dirty="0" smtClean="0">
                <a:solidFill>
                  <a:srgbClr val="7030A0"/>
                </a:solidFill>
              </a:rPr>
              <a:t>return false </a:t>
            </a:r>
            <a:r>
              <a:rPr lang="en-US" dirty="0" smtClean="0">
                <a:solidFill>
                  <a:schemeClr val="tx1"/>
                </a:solidFill>
              </a:rPr>
              <a:t>statement in the event attribute after the function call.</a:t>
            </a:r>
          </a:p>
          <a:p>
            <a:pPr marL="0" indent="0" fontAlgn="base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 Write a </a:t>
            </a:r>
            <a:r>
              <a:rPr lang="en-US" b="1" dirty="0" smtClean="0">
                <a:solidFill>
                  <a:srgbClr val="7030A0"/>
                </a:solidFill>
              </a:rPr>
              <a:t>return false </a:t>
            </a:r>
            <a:r>
              <a:rPr lang="en-US" dirty="0" smtClean="0">
                <a:solidFill>
                  <a:schemeClr val="tx1"/>
                </a:solidFill>
              </a:rPr>
              <a:t>statement in the function 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41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DOM Level 2 Event Handling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Handling </a:t>
            </a:r>
            <a:r>
              <a:rPr lang="en-US" sz="2400" b="1" dirty="0" err="1" smtClean="0">
                <a:solidFill>
                  <a:srgbClr val="0070C0"/>
                </a:solidFill>
              </a:rPr>
              <a:t>MouseEvents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Handling </a:t>
            </a:r>
            <a:r>
              <a:rPr lang="en-US" sz="2400" b="1" dirty="0" err="1" smtClean="0">
                <a:solidFill>
                  <a:srgbClr val="0070C0"/>
                </a:solidFill>
              </a:rPr>
              <a:t>KeyEvents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/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Events </a:t>
            </a:r>
            <a:r>
              <a:rPr lang="en-IN" dirty="0"/>
              <a:t>are at the very core of any web application and most JavaScript enhancements. </a:t>
            </a:r>
            <a:endParaRPr lang="en-IN" dirty="0" smtClean="0"/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It’s </a:t>
            </a:r>
            <a:r>
              <a:rPr lang="en-IN" dirty="0"/>
              <a:t>through these events that we define when something is going to happen. </a:t>
            </a:r>
            <a:endParaRPr lang="en-IN" dirty="0" smtClean="0"/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If </a:t>
            </a:r>
            <a:r>
              <a:rPr lang="en-IN" dirty="0" smtClean="0"/>
              <a:t>we </a:t>
            </a:r>
            <a:r>
              <a:rPr lang="en-IN" dirty="0"/>
              <a:t>have a button in </a:t>
            </a:r>
            <a:r>
              <a:rPr lang="en-IN" dirty="0" smtClean="0"/>
              <a:t>our </a:t>
            </a:r>
            <a:r>
              <a:rPr lang="en-IN" dirty="0"/>
              <a:t>document and </a:t>
            </a:r>
            <a:r>
              <a:rPr lang="en-IN" dirty="0" smtClean="0"/>
              <a:t>we </a:t>
            </a:r>
            <a:r>
              <a:rPr lang="en-IN" dirty="0"/>
              <a:t>need some form validation to take place when it’s clicked then </a:t>
            </a:r>
            <a:r>
              <a:rPr lang="en-IN" dirty="0" smtClean="0"/>
              <a:t>we </a:t>
            </a:r>
            <a:r>
              <a:rPr lang="en-IN" dirty="0"/>
              <a:t>would use the </a:t>
            </a:r>
            <a:r>
              <a:rPr lang="en-IN" dirty="0">
                <a:solidFill>
                  <a:srgbClr val="7030A0"/>
                </a:solidFill>
              </a:rPr>
              <a:t>‘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IN" dirty="0">
                <a:solidFill>
                  <a:srgbClr val="7030A0"/>
                </a:solidFill>
              </a:rPr>
              <a:t>’ </a:t>
            </a:r>
            <a:r>
              <a:rPr lang="en-IN" dirty="0"/>
              <a:t>event.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Introduction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761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building blocks of an interactive web page is the JavaScript event system. </a:t>
            </a:r>
            <a:endParaRPr lang="en-IN" dirty="0" smtClean="0"/>
          </a:p>
          <a:p>
            <a:pPr marL="0" indent="0">
              <a:buNone/>
            </a:pPr>
            <a:r>
              <a:rPr lang="en-IN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IN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in JavaScript is something that happens with or on the webpage</a:t>
            </a:r>
            <a:r>
              <a:rPr lang="en-IN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IN" b="1" u="sng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few example of events:</a:t>
            </a:r>
          </a:p>
          <a:p>
            <a:pPr>
              <a:buFont typeface="Wingdings" pitchFamily="2" charset="2"/>
              <a:buChar char="ü"/>
            </a:pP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mouse 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webpage 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ousing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a hot spot on the webpage, also known as 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hovering.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electing 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input box in an HTML 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keystroke</a:t>
            </a:r>
          </a:p>
          <a:p>
            <a:pPr lvl="0"/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Event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52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Whenever an event occurs , JavaScript allows us to execute a piece of code in it’s response.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Such kind of programming is called “EVENT HANDLING” and such codes are called “EVENT HANDLERS”.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example: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User types something in a textbox for mobile number.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This is  an  EVENT</a:t>
            </a:r>
            <a:r>
              <a:rPr lang="en-US" b="1" dirty="0">
                <a:solidFill>
                  <a:srgbClr val="7030A0"/>
                </a:solidFill>
              </a:rPr>
              <a:t>.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 JavaScript code immediately runs and checks whether the typed data is digit or not.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This is EVENT HANDLING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Event Handling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9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Before we can design event handling code we must know about types of events .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Overall there are </a:t>
            </a:r>
            <a:r>
              <a:rPr lang="en-US" b="1" dirty="0" smtClean="0">
                <a:solidFill>
                  <a:srgbClr val="7030A0"/>
                </a:solidFill>
              </a:rPr>
              <a:t>50 events </a:t>
            </a:r>
            <a:r>
              <a:rPr lang="en-US" dirty="0" smtClean="0">
                <a:solidFill>
                  <a:schemeClr val="tx1"/>
                </a:solidFill>
              </a:rPr>
              <a:t>, but we generally deal with </a:t>
            </a:r>
            <a:r>
              <a:rPr lang="en-US" i="1" u="sng" dirty="0" smtClean="0">
                <a:solidFill>
                  <a:srgbClr val="7030A0"/>
                </a:solidFill>
              </a:rPr>
              <a:t>4 categories of events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14350" lvl="0" indent="-514350"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Mouse </a:t>
            </a:r>
            <a:r>
              <a:rPr lang="en-US" b="1" dirty="0" smtClean="0">
                <a:solidFill>
                  <a:srgbClr val="7030A0"/>
                </a:solidFill>
              </a:rPr>
              <a:t>Event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Key Event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Form Events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General Events</a:t>
            </a:r>
          </a:p>
          <a:p>
            <a:pPr marL="514350" lvl="0" indent="-51435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Categories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98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mousedown</a:t>
            </a:r>
            <a:r>
              <a:rPr lang="en-IN" dirty="0">
                <a:solidFill>
                  <a:srgbClr val="7030A0"/>
                </a:solidFill>
              </a:rPr>
              <a:t> </a:t>
            </a:r>
            <a:r>
              <a:rPr lang="en-IN" dirty="0"/>
              <a:t>– The </a:t>
            </a:r>
            <a:r>
              <a:rPr lang="en-IN" dirty="0" err="1"/>
              <a:t>mousedown</a:t>
            </a:r>
            <a:r>
              <a:rPr lang="en-IN" dirty="0"/>
              <a:t> event is fired when the pointing device (usually a mouse) is pressed downwards over an element.</a:t>
            </a:r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mouseup</a:t>
            </a:r>
            <a:r>
              <a:rPr lang="en-IN" dirty="0"/>
              <a:t> – The </a:t>
            </a:r>
            <a:r>
              <a:rPr lang="en-IN" dirty="0" err="1"/>
              <a:t>mouseup</a:t>
            </a:r>
            <a:r>
              <a:rPr lang="en-IN" dirty="0"/>
              <a:t> event is fired when the pointing device (usually a mouse) is released over an element.</a:t>
            </a:r>
          </a:p>
          <a:p>
            <a:pPr fontAlgn="base"/>
            <a:r>
              <a:rPr lang="en-IN" b="1" dirty="0" smtClean="0">
                <a:solidFill>
                  <a:srgbClr val="7030A0"/>
                </a:solidFill>
              </a:rPr>
              <a:t>click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– The click event is defined as a </a:t>
            </a:r>
            <a:r>
              <a:rPr lang="en-IN" dirty="0" err="1"/>
              <a:t>mousedown</a:t>
            </a:r>
            <a:r>
              <a:rPr lang="en-IN" dirty="0"/>
              <a:t> followed by a </a:t>
            </a:r>
            <a:r>
              <a:rPr lang="en-IN" dirty="0" err="1"/>
              <a:t>mouseup</a:t>
            </a:r>
            <a:r>
              <a:rPr lang="en-IN" dirty="0"/>
              <a:t> in exactly the same position.</a:t>
            </a:r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dblclick</a:t>
            </a:r>
            <a:r>
              <a:rPr lang="en-IN" dirty="0">
                <a:solidFill>
                  <a:srgbClr val="002060"/>
                </a:solidFill>
              </a:rPr>
              <a:t> </a:t>
            </a:r>
            <a:r>
              <a:rPr lang="en-IN" dirty="0"/>
              <a:t>– This event is fired when an element is clicked twice in quick succession in the same position.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40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mouseover</a:t>
            </a:r>
            <a:r>
              <a:rPr lang="en-IN" dirty="0">
                <a:solidFill>
                  <a:srgbClr val="7030A0"/>
                </a:solidFill>
              </a:rPr>
              <a:t> </a:t>
            </a:r>
            <a:r>
              <a:rPr lang="en-IN" dirty="0"/>
              <a:t>– The </a:t>
            </a:r>
            <a:r>
              <a:rPr lang="en-IN" dirty="0" err="1"/>
              <a:t>mouseover</a:t>
            </a:r>
            <a:r>
              <a:rPr lang="en-IN" dirty="0"/>
              <a:t> event is fired when the pointing device is moved over an element.</a:t>
            </a:r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mouseout</a:t>
            </a:r>
            <a:r>
              <a:rPr lang="en-IN" dirty="0">
                <a:solidFill>
                  <a:srgbClr val="002060"/>
                </a:solidFill>
              </a:rPr>
              <a:t> </a:t>
            </a:r>
            <a:r>
              <a:rPr lang="en-IN" dirty="0"/>
              <a:t>– The </a:t>
            </a:r>
            <a:r>
              <a:rPr lang="en-IN" dirty="0" err="1"/>
              <a:t>mouseout</a:t>
            </a:r>
            <a:r>
              <a:rPr lang="en-IN" dirty="0"/>
              <a:t> event is fired when the pointing device is moved out of an element. (away from an element)</a:t>
            </a:r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mousemove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/>
              <a:t>– The </a:t>
            </a:r>
            <a:r>
              <a:rPr lang="en-IN" dirty="0" err="1"/>
              <a:t>mousemove</a:t>
            </a:r>
            <a:r>
              <a:rPr lang="en-IN" dirty="0"/>
              <a:t> event is fired when the pointing device is moved while hovering over an element.</a:t>
            </a:r>
          </a:p>
          <a:p>
            <a:pPr marL="514350" lvl="0" indent="-51435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69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keypress</a:t>
            </a:r>
            <a:r>
              <a:rPr lang="en-IN" dirty="0">
                <a:solidFill>
                  <a:srgbClr val="7030A0"/>
                </a:solidFill>
              </a:rPr>
              <a:t> </a:t>
            </a:r>
            <a:r>
              <a:rPr lang="en-IN" dirty="0"/>
              <a:t>– This event is fired whenever a key on the keyboard is pressed.</a:t>
            </a:r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keydown</a:t>
            </a:r>
            <a:r>
              <a:rPr lang="en-IN" dirty="0" smtClean="0"/>
              <a:t>– </a:t>
            </a:r>
            <a:r>
              <a:rPr lang="en-IN" dirty="0"/>
              <a:t>This event also fires whenever a key is pressed, it runs before the ‘</a:t>
            </a:r>
            <a:r>
              <a:rPr lang="en-IN" dirty="0" err="1"/>
              <a:t>keypress</a:t>
            </a:r>
            <a:r>
              <a:rPr lang="en-IN" dirty="0"/>
              <a:t>’ event.</a:t>
            </a:r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keyup</a:t>
            </a:r>
            <a:r>
              <a:rPr lang="en-IN" dirty="0"/>
              <a:t> – This event is fired when a key is released, after both the ‘</a:t>
            </a:r>
            <a:r>
              <a:rPr lang="en-IN" dirty="0" err="1"/>
              <a:t>keydown</a:t>
            </a:r>
            <a:r>
              <a:rPr lang="en-IN" dirty="0"/>
              <a:t>’ and ‘</a:t>
            </a:r>
            <a:r>
              <a:rPr lang="en-IN" dirty="0" err="1"/>
              <a:t>keypress</a:t>
            </a:r>
            <a:r>
              <a:rPr lang="en-IN" dirty="0"/>
              <a:t>’ events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Events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7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7485</TotalTime>
  <Words>798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Event Introduction</vt:lpstr>
      <vt:lpstr>What Is An Event ?</vt:lpstr>
      <vt:lpstr>What Is Event Handling ?</vt:lpstr>
      <vt:lpstr>Event Categories</vt:lpstr>
      <vt:lpstr>Mouse Events</vt:lpstr>
      <vt:lpstr>Mouse Events</vt:lpstr>
      <vt:lpstr>Key Events</vt:lpstr>
      <vt:lpstr>Form Events</vt:lpstr>
      <vt:lpstr>General Events</vt:lpstr>
      <vt:lpstr>Handling Events</vt:lpstr>
      <vt:lpstr> HTML Attributes</vt:lpstr>
      <vt:lpstr> Example </vt:lpstr>
      <vt:lpstr> Writing Multiple Statements</vt:lpstr>
      <vt:lpstr> Using Function For Event Handling</vt:lpstr>
      <vt:lpstr> Using “this”</vt:lpstr>
      <vt:lpstr> Cancelling The Default Behaviour</vt:lpstr>
      <vt:lpstr> Cancelling The Default Behavior</vt:lpstr>
      <vt:lpstr> Cancelling The Default Behavior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629</cp:revision>
  <dcterms:created xsi:type="dcterms:W3CDTF">2016-02-04T12:02:26Z</dcterms:created>
  <dcterms:modified xsi:type="dcterms:W3CDTF">2016-08-16T06:33:07Z</dcterms:modified>
</cp:coreProperties>
</file>